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1" r:id="rId3"/>
    <p:sldId id="281" r:id="rId4"/>
    <p:sldId id="282" r:id="rId5"/>
    <p:sldId id="283" r:id="rId6"/>
    <p:sldId id="284" r:id="rId7"/>
    <p:sldId id="287" r:id="rId8"/>
    <p:sldId id="286" r:id="rId9"/>
    <p:sldId id="289" r:id="rId10"/>
    <p:sldId id="267" r:id="rId11"/>
    <p:sldId id="268" r:id="rId12"/>
    <p:sldId id="294" r:id="rId13"/>
    <p:sldId id="296" r:id="rId14"/>
    <p:sldId id="295" r:id="rId15"/>
    <p:sldId id="297" r:id="rId16"/>
    <p:sldId id="269" r:id="rId17"/>
    <p:sldId id="291" r:id="rId18"/>
    <p:sldId id="292" r:id="rId19"/>
    <p:sldId id="293" r:id="rId20"/>
    <p:sldId id="290" r:id="rId21"/>
    <p:sldId id="278" r:id="rId22"/>
  </p:sldIdLst>
  <p:sldSz cx="9144000" cy="6858000" type="screen4x3"/>
  <p:notesSz cx="6858000" cy="9144000"/>
  <p:embeddedFontLst>
    <p:embeddedFont>
      <p:font typeface="B Titr" panose="00000700000000000000" pitchFamily="2" charset="-78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1"/>
            <p14:sldId id="282"/>
            <p14:sldId id="283"/>
            <p14:sldId id="284"/>
            <p14:sldId id="287"/>
          </p14:sldIdLst>
        </p14:section>
        <p14:section name="Topic 1" id="{6D9936A3-3945-4757-BC8B-B5C252D8E036}">
          <p14:sldIdLst>
            <p14:sldId id="286"/>
            <p14:sldId id="289"/>
            <p14:sldId id="267"/>
          </p14:sldIdLst>
        </p14:section>
        <p14:section name="Sample Slides for Visuals" id="{BAB3A466-96C9-4230-9978-795378D75699}">
          <p14:sldIdLst>
            <p14:sldId id="268"/>
            <p14:sldId id="294"/>
            <p14:sldId id="296"/>
            <p14:sldId id="295"/>
            <p14:sldId id="297"/>
            <p14:sldId id="269"/>
            <p14:sldId id="291"/>
            <p14:sldId id="292"/>
            <p14:sldId id="293"/>
            <p14:sldId id="290"/>
          </p14:sldIdLst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64" autoAdjust="0"/>
    <p:restoredTop sz="83977" autoAdjust="0"/>
  </p:normalViewPr>
  <p:slideViewPr>
    <p:cSldViewPr>
      <p:cViewPr varScale="1">
        <p:scale>
          <a:sx n="98" d="100"/>
          <a:sy n="98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5/6/2014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53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5/6/2014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4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r>
              <a:rPr lang="en-US" dirty="0" smtClean="0"/>
              <a:t>Is your presentation as crisp as possible? Consider moving extra content to the appendix.</a:t>
            </a:r>
          </a:p>
          <a:p>
            <a:r>
              <a:rPr lang="en-US" dirty="0" smtClean="0"/>
              <a:t>Use appendix slides to store content that you might want to refer to during the Question slide or that may be useful for attendees to investigate deeper in the future.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Briefly describe each objective how the audience</a:t>
            </a:r>
            <a:r>
              <a:rPr lang="en-US" baseline="0" dirty="0" smtClean="0"/>
              <a:t> </a:t>
            </a:r>
            <a:r>
              <a:rPr lang="en-US" dirty="0" smtClean="0"/>
              <a:t>will benefit from this</a:t>
            </a:r>
            <a:r>
              <a:rPr lang="en-US" baseline="0" dirty="0" smtClean="0"/>
              <a:t>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5/6/2014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5/6/2014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mailto:bidabad@yahoo.com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hyperlink" Target="mailto:bijan@bidabad.com" TargetMode="External"/><Relationship Id="rId5" Type="http://schemas.openxmlformats.org/officeDocument/2006/relationships/hyperlink" Target="http://www.bidabad.com/" TargetMode="External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rtl="1"/>
            <a:r>
              <a:rPr lang="ar-SA" sz="3600" b="0" dirty="0">
                <a:cs typeface="B Titr" panose="00000700000000000000" pitchFamily="2" charset="-78"/>
              </a:rPr>
              <a:t>تحليل فقهي ـ اقتصادي انواع بيمه </a:t>
            </a:r>
            <a:r>
              <a:rPr lang="en-US" sz="3600" dirty="0">
                <a:cs typeface="B Titr" panose="00000700000000000000" pitchFamily="2" charset="-78"/>
              </a:rPr>
              <a:t/>
            </a:r>
            <a:br>
              <a:rPr lang="en-US" sz="3600" dirty="0">
                <a:cs typeface="B Titr" panose="00000700000000000000" pitchFamily="2" charset="-78"/>
              </a:rPr>
            </a:br>
            <a:r>
              <a:rPr lang="fa-IR" sz="3600" b="0" dirty="0">
                <a:cs typeface="B Titr" panose="00000700000000000000" pitchFamily="2" charset="-78"/>
              </a:rPr>
              <a:t>و</a:t>
            </a:r>
            <a:r>
              <a:rPr lang="ar-SA" sz="3600" b="0" dirty="0">
                <a:cs typeface="B Titr" panose="00000700000000000000" pitchFamily="2" charset="-78"/>
              </a:rPr>
              <a:t> ويژگي‏هاي شيوه حكومت اسلامي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a-IR" sz="2400" dirty="0" smtClean="0">
                <a:latin typeface="+mn-lt"/>
                <a:cs typeface="B Titr" panose="00000700000000000000" pitchFamily="2" charset="-78"/>
              </a:rPr>
              <a:t>بیژن </a:t>
            </a:r>
            <a:r>
              <a:rPr lang="fa-IR" sz="2400" dirty="0" err="1" smtClean="0">
                <a:latin typeface="+mn-lt"/>
                <a:cs typeface="B Titr" panose="00000700000000000000" pitchFamily="2" charset="-78"/>
              </a:rPr>
              <a:t>بیدآباد</a:t>
            </a:r>
            <a:endParaRPr lang="en-US" sz="2400" dirty="0">
              <a:latin typeface="+mn-lt"/>
              <a:cs typeface="B Titr" panose="00000700000000000000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562600"/>
          </a:xfrm>
        </p:spPr>
        <p:txBody>
          <a:bodyPr>
            <a:normAutofit fontScale="62500" lnSpcReduction="20000"/>
          </a:bodyPr>
          <a:lstStyle/>
          <a:p>
            <a:pPr marL="91440" lvl="0" indent="-9144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-SA" dirty="0">
                <a:cs typeface="B Titr" panose="00000700000000000000" pitchFamily="2" charset="-78"/>
              </a:rPr>
              <a:t> بيمه‏هاي </a:t>
            </a:r>
            <a:r>
              <a:rPr lang="ar-SA" dirty="0" smtClean="0">
                <a:cs typeface="B Titr" panose="00000700000000000000" pitchFamily="2" charset="-78"/>
              </a:rPr>
              <a:t>زندگي</a:t>
            </a:r>
            <a:endParaRPr lang="en-US" dirty="0">
              <a:cs typeface="B Titr" panose="00000700000000000000" pitchFamily="2" charset="-78"/>
            </a:endParaRPr>
          </a:p>
          <a:p>
            <a:pPr marL="91440" lvl="0" indent="-9144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-SA" dirty="0">
                <a:cs typeface="B Titr" panose="00000700000000000000" pitchFamily="2" charset="-78"/>
              </a:rPr>
              <a:t> بيمه‏هاي حوادث </a:t>
            </a:r>
            <a:r>
              <a:rPr lang="ar-SA" dirty="0" smtClean="0">
                <a:cs typeface="B Titr" panose="00000700000000000000" pitchFamily="2" charset="-78"/>
              </a:rPr>
              <a:t>شخصي</a:t>
            </a:r>
            <a:endParaRPr lang="en-US" dirty="0">
              <a:cs typeface="B Titr" panose="00000700000000000000" pitchFamily="2" charset="-78"/>
            </a:endParaRPr>
          </a:p>
          <a:p>
            <a:pPr marL="91440" lvl="0" indent="-9144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-SA" dirty="0">
                <a:cs typeface="B Titr" panose="00000700000000000000" pitchFamily="2" charset="-78"/>
              </a:rPr>
              <a:t> بيمه‏هاي </a:t>
            </a:r>
            <a:r>
              <a:rPr lang="ar-SA" dirty="0" smtClean="0">
                <a:cs typeface="B Titr" panose="00000700000000000000" pitchFamily="2" charset="-78"/>
              </a:rPr>
              <a:t>درماني</a:t>
            </a:r>
            <a:endParaRPr lang="en-US" dirty="0">
              <a:cs typeface="B Titr" panose="00000700000000000000" pitchFamily="2" charset="-78"/>
            </a:endParaRPr>
          </a:p>
          <a:p>
            <a:pPr marL="91440" lvl="0" indent="-9144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-SA" dirty="0">
                <a:cs typeface="B Titr" panose="00000700000000000000" pitchFamily="2" charset="-78"/>
              </a:rPr>
              <a:t> بيمه آتش‏سوزي و خطرهاي تبعي از قبيل انفجار، دزدي، زلزله، سيل و سقوط </a:t>
            </a:r>
            <a:r>
              <a:rPr lang="ar-SA" dirty="0" smtClean="0">
                <a:cs typeface="B Titr" panose="00000700000000000000" pitchFamily="2" charset="-78"/>
              </a:rPr>
              <a:t>هواپيما</a:t>
            </a:r>
            <a:endParaRPr lang="en-US" dirty="0">
              <a:cs typeface="B Titr" panose="00000700000000000000" pitchFamily="2" charset="-78"/>
            </a:endParaRPr>
          </a:p>
          <a:p>
            <a:pPr marL="91440" lvl="0" indent="-9144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-SA" dirty="0">
                <a:cs typeface="B Titr" panose="00000700000000000000" pitchFamily="2" charset="-78"/>
              </a:rPr>
              <a:t> بيمه </a:t>
            </a:r>
            <a:r>
              <a:rPr lang="ar-SA" dirty="0" smtClean="0">
                <a:cs typeface="B Titr" panose="00000700000000000000" pitchFamily="2" charset="-78"/>
              </a:rPr>
              <a:t>باربري</a:t>
            </a:r>
            <a:endParaRPr lang="en-US" dirty="0">
              <a:cs typeface="B Titr" panose="00000700000000000000" pitchFamily="2" charset="-78"/>
            </a:endParaRPr>
          </a:p>
          <a:p>
            <a:pPr marL="91440" lvl="0" indent="-9144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-SA" dirty="0">
                <a:cs typeface="B Titr" panose="00000700000000000000" pitchFamily="2" charset="-78"/>
              </a:rPr>
              <a:t> بيمه وسايل نقليه (دريايي، هوايي و زميني) مسئوليت مدني مربوط به </a:t>
            </a:r>
            <a:r>
              <a:rPr lang="ar-SA" dirty="0" smtClean="0">
                <a:cs typeface="B Titr" panose="00000700000000000000" pitchFamily="2" charset="-78"/>
              </a:rPr>
              <a:t>آن</a:t>
            </a:r>
            <a:endParaRPr lang="en-US" dirty="0">
              <a:cs typeface="B Titr" panose="00000700000000000000" pitchFamily="2" charset="-78"/>
            </a:endParaRPr>
          </a:p>
          <a:p>
            <a:pPr marL="91440" lvl="0" indent="-9144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-SA" dirty="0">
                <a:cs typeface="B Titr" panose="00000700000000000000" pitchFamily="2" charset="-78"/>
              </a:rPr>
              <a:t> بيمه مسئوليت (مدني و حرفه‏اي) </a:t>
            </a:r>
            <a:r>
              <a:rPr lang="ar-SA" dirty="0" smtClean="0">
                <a:cs typeface="B Titr" panose="00000700000000000000" pitchFamily="2" charset="-78"/>
              </a:rPr>
              <a:t>عمومي</a:t>
            </a:r>
            <a:endParaRPr lang="en-US" dirty="0">
              <a:cs typeface="B Titr" panose="00000700000000000000" pitchFamily="2" charset="-78"/>
            </a:endParaRPr>
          </a:p>
          <a:p>
            <a:pPr marL="91440" lvl="0" indent="-9144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-SA" dirty="0">
                <a:cs typeface="B Titr" panose="00000700000000000000" pitchFamily="2" charset="-78"/>
              </a:rPr>
              <a:t> بيمه‏هاي تمام خطر مقاطعه‏كاري و نصب و مسئوليت مدني مربوط به آن (بيمه مهندسي) </a:t>
            </a:r>
            <a:endParaRPr lang="en-US" dirty="0">
              <a:cs typeface="B Titr" panose="00000700000000000000" pitchFamily="2" charset="-78"/>
            </a:endParaRPr>
          </a:p>
          <a:p>
            <a:pPr marL="91440" lvl="0" indent="-9144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-SA" dirty="0">
                <a:cs typeface="B Titr" panose="00000700000000000000" pitchFamily="2" charset="-78"/>
              </a:rPr>
              <a:t> بيمة پول در صندوق و در حين </a:t>
            </a:r>
            <a:r>
              <a:rPr lang="ar-SA" dirty="0" smtClean="0">
                <a:cs typeface="B Titr" panose="00000700000000000000" pitchFamily="2" charset="-78"/>
              </a:rPr>
              <a:t>عمل</a:t>
            </a:r>
            <a:endParaRPr lang="en-US" dirty="0">
              <a:cs typeface="B Titr" panose="00000700000000000000" pitchFamily="2" charset="-78"/>
            </a:endParaRPr>
          </a:p>
          <a:p>
            <a:pPr marL="91440" lvl="0" indent="-9144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-SA" dirty="0">
                <a:cs typeface="B Titr" panose="00000700000000000000" pitchFamily="2" charset="-78"/>
              </a:rPr>
              <a:t> بيمه صداقت و امانت </a:t>
            </a:r>
            <a:r>
              <a:rPr lang="ar-SA" dirty="0" smtClean="0">
                <a:cs typeface="B Titr" panose="00000700000000000000" pitchFamily="2" charset="-78"/>
              </a:rPr>
              <a:t>كارمندان</a:t>
            </a:r>
            <a:endParaRPr lang="en-US" dirty="0">
              <a:cs typeface="B Titr" panose="00000700000000000000" pitchFamily="2" charset="-78"/>
            </a:endParaRPr>
          </a:p>
          <a:p>
            <a:pPr marL="91440" lvl="0" indent="-9144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-SA" dirty="0">
                <a:cs typeface="B Titr" panose="00000700000000000000" pitchFamily="2" charset="-78"/>
              </a:rPr>
              <a:t> بيمه مربوط به اكتشاف و استخراج نفت و صنايع </a:t>
            </a:r>
            <a:r>
              <a:rPr lang="ar-SA" dirty="0" smtClean="0">
                <a:cs typeface="B Titr" panose="00000700000000000000" pitchFamily="2" charset="-78"/>
              </a:rPr>
              <a:t>وابسته</a:t>
            </a:r>
            <a:endParaRPr lang="en-US" dirty="0">
              <a:cs typeface="B Titr" panose="00000700000000000000" pitchFamily="2" charset="-78"/>
            </a:endParaRPr>
          </a:p>
          <a:p>
            <a:pPr marL="91440" lvl="0" indent="-9144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-SA" dirty="0">
                <a:cs typeface="B Titr" panose="00000700000000000000" pitchFamily="2" charset="-78"/>
              </a:rPr>
              <a:t> بيمه فرآورده‏هاي </a:t>
            </a:r>
            <a:r>
              <a:rPr lang="ar-SA" dirty="0" smtClean="0">
                <a:cs typeface="B Titr" panose="00000700000000000000" pitchFamily="2" charset="-78"/>
              </a:rPr>
              <a:t>كشاورزي</a:t>
            </a:r>
            <a:endParaRPr lang="en-US" dirty="0">
              <a:cs typeface="B Titr" panose="00000700000000000000" pitchFamily="2" charset="-78"/>
            </a:endParaRPr>
          </a:p>
          <a:p>
            <a:pPr marL="91440" lvl="0" indent="-9144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-SA" dirty="0">
                <a:cs typeface="B Titr" panose="00000700000000000000" pitchFamily="2" charset="-78"/>
              </a:rPr>
              <a:t> بيمه‏هاي </a:t>
            </a:r>
            <a:r>
              <a:rPr lang="ar-SA" dirty="0" smtClean="0">
                <a:cs typeface="B Titr" panose="00000700000000000000" pitchFamily="2" charset="-78"/>
              </a:rPr>
              <a:t>صادراتي</a:t>
            </a:r>
            <a:endParaRPr lang="en-US" dirty="0">
              <a:cs typeface="B Titr" panose="00000700000000000000" pitchFamily="2" charset="-78"/>
            </a:endParaRPr>
          </a:p>
          <a:p>
            <a:pPr marL="91440" indent="-91440" algn="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267200" y="306168"/>
            <a:ext cx="3962400" cy="6844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بیمه اقتصادی</a:t>
            </a:r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FF0000"/>
                </a:solidFill>
                <a:cs typeface="B Titr" panose="00000700000000000000" pitchFamily="2" charset="-78"/>
              </a:rPr>
              <a:t>نظريه زنجيرة ورشكستگي و </a:t>
            </a:r>
            <a:r>
              <a:rPr lang="ar-SA" dirty="0" smtClean="0">
                <a:solidFill>
                  <a:srgbClr val="FF0000"/>
                </a:solidFill>
                <a:cs typeface="B Titr" panose="00000700000000000000" pitchFamily="2" charset="-78"/>
              </a:rPr>
              <a:t>بيمه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1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9" y="1828800"/>
            <a:ext cx="8026901" cy="422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FF0000"/>
                </a:solidFill>
                <a:cs typeface="B Titr" panose="00000700000000000000" pitchFamily="2" charset="-78"/>
              </a:rPr>
              <a:t>نظريه زنجيرة ورشكستگي و </a:t>
            </a:r>
            <a:r>
              <a:rPr lang="ar-SA" dirty="0" smtClean="0">
                <a:solidFill>
                  <a:srgbClr val="FF0000"/>
                </a:solidFill>
                <a:cs typeface="B Titr" panose="00000700000000000000" pitchFamily="2" charset="-78"/>
              </a:rPr>
              <a:t>بيمه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2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720840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dirty="0">
                <a:cs typeface="B Titr" panose="00000700000000000000" pitchFamily="2" charset="-78"/>
              </a:rPr>
              <a:t>فرض كنيد </a:t>
            </a:r>
            <a:r>
              <a:rPr lang="en-US" sz="2000" dirty="0">
                <a:cs typeface="B Titr" panose="00000700000000000000" pitchFamily="2" charset="-78"/>
              </a:rPr>
              <a:t>n </a:t>
            </a:r>
            <a:r>
              <a:rPr lang="ar-SA" sz="2000" dirty="0">
                <a:cs typeface="B Titr" panose="00000700000000000000" pitchFamily="2" charset="-78"/>
              </a:rPr>
              <a:t>بنگاه يكي پس از ديگري با يكديگر معاملاتي </a:t>
            </a:r>
            <a:r>
              <a:rPr lang="ar-SA" sz="2000" dirty="0" smtClean="0">
                <a:cs typeface="B Titr" panose="00000700000000000000" pitchFamily="2" charset="-78"/>
              </a:rPr>
              <a:t>دارند</a:t>
            </a:r>
            <a:r>
              <a:rPr lang="fa-IR" sz="2000" dirty="0" smtClean="0">
                <a:cs typeface="B Titr" panose="00000700000000000000" pitchFamily="2" charset="-78"/>
              </a:rPr>
              <a:t>.</a:t>
            </a:r>
            <a:r>
              <a:rPr lang="ar-SA" sz="2000" dirty="0" smtClean="0">
                <a:cs typeface="B Titr" panose="00000700000000000000" pitchFamily="2" charset="-78"/>
              </a:rPr>
              <a:t> بنگاه </a:t>
            </a:r>
            <a:r>
              <a:rPr lang="en-US" sz="2000" dirty="0" err="1">
                <a:cs typeface="B Titr" panose="00000700000000000000" pitchFamily="2" charset="-78"/>
              </a:rPr>
              <a:t>i</a:t>
            </a:r>
            <a:r>
              <a:rPr lang="ar-SA" sz="2000" dirty="0">
                <a:cs typeface="B Titr" panose="00000700000000000000" pitchFamily="2" charset="-78"/>
              </a:rPr>
              <a:t>ام از بنگاه 1-</a:t>
            </a:r>
            <a:r>
              <a:rPr lang="en-US" sz="2000" dirty="0" err="1">
                <a:cs typeface="B Titr" panose="00000700000000000000" pitchFamily="2" charset="-78"/>
              </a:rPr>
              <a:t>i</a:t>
            </a:r>
            <a:r>
              <a:rPr lang="ar-SA" sz="2000" dirty="0">
                <a:cs typeface="B Titr" panose="00000700000000000000" pitchFamily="2" charset="-78"/>
              </a:rPr>
              <a:t>ام به ميزان </a:t>
            </a:r>
            <a:r>
              <a:rPr lang="en-US" sz="2000" dirty="0">
                <a:cs typeface="B Titr" panose="00000700000000000000" pitchFamily="2" charset="-78"/>
              </a:rPr>
              <a:t>Ci </a:t>
            </a:r>
            <a:r>
              <a:rPr lang="ar-SA" sz="2000" dirty="0">
                <a:cs typeface="B Titr" panose="00000700000000000000" pitchFamily="2" charset="-78"/>
              </a:rPr>
              <a:t>كالا مي‌خرد و به بنگاه 1+</a:t>
            </a:r>
            <a:r>
              <a:rPr lang="en-US" sz="2000" dirty="0" err="1">
                <a:cs typeface="B Titr" panose="00000700000000000000" pitchFamily="2" charset="-78"/>
              </a:rPr>
              <a:t>i</a:t>
            </a:r>
            <a:r>
              <a:rPr lang="ar-SA" sz="2000" dirty="0">
                <a:cs typeface="B Titr" panose="00000700000000000000" pitchFamily="2" charset="-78"/>
              </a:rPr>
              <a:t>ام مي‏فروشد. </a:t>
            </a:r>
            <a:endParaRPr lang="fa-IR" sz="2000" dirty="0" smtClean="0">
              <a:cs typeface="B Titr" panose="00000700000000000000" pitchFamily="2" charset="-78"/>
            </a:endParaRPr>
          </a:p>
          <a:p>
            <a:pPr algn="r" rtl="1"/>
            <a:endParaRPr lang="fa-IR" sz="2000" dirty="0" smtClean="0">
              <a:cs typeface="B Titr" panose="00000700000000000000" pitchFamily="2" charset="-78"/>
            </a:endParaRPr>
          </a:p>
          <a:p>
            <a:pPr algn="r" rtl="1"/>
            <a:r>
              <a:rPr lang="ar-SA" sz="2000" dirty="0" smtClean="0">
                <a:cs typeface="B Titr" panose="00000700000000000000" pitchFamily="2" charset="-78"/>
              </a:rPr>
              <a:t>اين </a:t>
            </a:r>
            <a:r>
              <a:rPr lang="ar-SA" sz="2000" dirty="0">
                <a:cs typeface="B Titr" panose="00000700000000000000" pitchFamily="2" charset="-78"/>
              </a:rPr>
              <a:t>حالت در چرخة فروش كالا به صورت نسيه باعث پديدة تسري ورشكستگي مي‏شود. به اين ترتيب كه همچنان كه كالا به صورت مدت‏دار فروخته مي‏شود،‌ خريدار </a:t>
            </a:r>
            <a:r>
              <a:rPr lang="en-US" sz="2000" dirty="0" err="1">
                <a:cs typeface="B Titr" panose="00000700000000000000" pitchFamily="2" charset="-78"/>
              </a:rPr>
              <a:t>i</a:t>
            </a:r>
            <a:r>
              <a:rPr lang="ar-SA" sz="2000" dirty="0">
                <a:cs typeface="B Titr" panose="00000700000000000000" pitchFamily="2" charset="-78"/>
              </a:rPr>
              <a:t>ام به فروشندة 1-</a:t>
            </a:r>
            <a:r>
              <a:rPr lang="en-US" sz="2000" dirty="0" err="1">
                <a:cs typeface="B Titr" panose="00000700000000000000" pitchFamily="2" charset="-78"/>
              </a:rPr>
              <a:t>i</a:t>
            </a:r>
            <a:r>
              <a:rPr lang="ar-SA" sz="2000" dirty="0">
                <a:cs typeface="B Titr" panose="00000700000000000000" pitchFamily="2" charset="-78"/>
              </a:rPr>
              <a:t>ام تعهد مي‏كند كه مبلغ </a:t>
            </a:r>
            <a:r>
              <a:rPr lang="en-US" sz="2000" dirty="0">
                <a:cs typeface="B Titr" panose="00000700000000000000" pitchFamily="2" charset="-78"/>
              </a:rPr>
              <a:t>Di  </a:t>
            </a:r>
            <a:r>
              <a:rPr lang="ar-SA" sz="2000" dirty="0">
                <a:cs typeface="B Titr" panose="00000700000000000000" pitchFamily="2" charset="-78"/>
              </a:rPr>
              <a:t>را در سررسيد بازپرداخت نمايد. </a:t>
            </a:r>
            <a:endParaRPr lang="fa-IR" sz="2000" dirty="0" smtClean="0">
              <a:cs typeface="B Titr" panose="00000700000000000000" pitchFamily="2" charset="-78"/>
            </a:endParaRPr>
          </a:p>
          <a:p>
            <a:pPr algn="r" rtl="1"/>
            <a:endParaRPr lang="fa-IR" sz="2000" dirty="0">
              <a:cs typeface="B Titr" panose="00000700000000000000" pitchFamily="2" charset="-78"/>
            </a:endParaRPr>
          </a:p>
          <a:p>
            <a:pPr algn="r" rtl="1"/>
            <a:r>
              <a:rPr lang="ar-SA" sz="2000" dirty="0" smtClean="0">
                <a:cs typeface="B Titr" panose="00000700000000000000" pitchFamily="2" charset="-78"/>
              </a:rPr>
              <a:t>از </a:t>
            </a:r>
            <a:r>
              <a:rPr lang="ar-SA" sz="2000" dirty="0">
                <a:cs typeface="B Titr" panose="00000700000000000000" pitchFamily="2" charset="-78"/>
              </a:rPr>
              <a:t>طرفي وي خودش كالا را به خريدار 1+</a:t>
            </a:r>
            <a:r>
              <a:rPr lang="en-US" sz="2000" dirty="0" err="1">
                <a:cs typeface="B Titr" panose="00000700000000000000" pitchFamily="2" charset="-78"/>
              </a:rPr>
              <a:t>i</a:t>
            </a:r>
            <a:r>
              <a:rPr lang="ar-SA" sz="2000" dirty="0">
                <a:cs typeface="B Titr" panose="00000700000000000000" pitchFamily="2" charset="-78"/>
              </a:rPr>
              <a:t>ام مي‏فروشد و سندي مبني بر مطالبة خود از خريدار 1+</a:t>
            </a:r>
            <a:r>
              <a:rPr lang="en-US" sz="2000" dirty="0" err="1">
                <a:cs typeface="B Titr" panose="00000700000000000000" pitchFamily="2" charset="-78"/>
              </a:rPr>
              <a:t>i</a:t>
            </a:r>
            <a:r>
              <a:rPr lang="ar-SA" sz="2000" dirty="0">
                <a:cs typeface="B Titr" panose="00000700000000000000" pitchFamily="2" charset="-78"/>
              </a:rPr>
              <a:t>ام به میزان</a:t>
            </a:r>
            <a:r>
              <a:rPr lang="en-US" sz="2000" dirty="0">
                <a:cs typeface="B Titr" panose="00000700000000000000" pitchFamily="2" charset="-78"/>
              </a:rPr>
              <a:t>Fi </a:t>
            </a:r>
            <a:r>
              <a:rPr lang="ar-SA" sz="2000" dirty="0">
                <a:cs typeface="B Titr" panose="00000700000000000000" pitchFamily="2" charset="-78"/>
              </a:rPr>
              <a:t>دریافت میکند کالا نیز همچنان از تصرف بنگاه</a:t>
            </a:r>
            <a:r>
              <a:rPr lang="en-US" sz="2000" dirty="0">
                <a:cs typeface="B Titr" panose="00000700000000000000" pitchFamily="2" charset="-78"/>
              </a:rPr>
              <a:t>i-1 </a:t>
            </a:r>
            <a:r>
              <a:rPr lang="ar-SA" sz="2000" dirty="0">
                <a:cs typeface="B Titr" panose="00000700000000000000" pitchFamily="2" charset="-78"/>
              </a:rPr>
              <a:t>به </a:t>
            </a:r>
            <a:r>
              <a:rPr lang="en-US" sz="2000" dirty="0" err="1">
                <a:cs typeface="B Titr" panose="00000700000000000000" pitchFamily="2" charset="-78"/>
              </a:rPr>
              <a:t>i</a:t>
            </a:r>
            <a:r>
              <a:rPr lang="en-US" sz="2000" dirty="0">
                <a:cs typeface="B Titr" panose="00000700000000000000" pitchFamily="2" charset="-78"/>
              </a:rPr>
              <a:t> </a:t>
            </a:r>
            <a:r>
              <a:rPr lang="ar-SA" sz="2000" dirty="0">
                <a:cs typeface="B Titr" panose="00000700000000000000" pitchFamily="2" charset="-78"/>
              </a:rPr>
              <a:t>و به </a:t>
            </a:r>
            <a:r>
              <a:rPr lang="en-US" sz="2000" dirty="0">
                <a:cs typeface="B Titr" panose="00000700000000000000" pitchFamily="2" charset="-78"/>
              </a:rPr>
              <a:t>i+1 </a:t>
            </a:r>
            <a:r>
              <a:rPr lang="ar-SA" sz="2000" dirty="0">
                <a:cs typeface="B Titr" panose="00000700000000000000" pitchFamily="2" charset="-78"/>
              </a:rPr>
              <a:t>مي‏رود. </a:t>
            </a:r>
            <a:endParaRPr lang="fa-IR" sz="2000" dirty="0" smtClean="0">
              <a:cs typeface="B Titr" panose="00000700000000000000" pitchFamily="2" charset="-78"/>
            </a:endParaRPr>
          </a:p>
          <a:p>
            <a:pPr algn="r" rtl="1"/>
            <a:endParaRPr lang="fa-IR" sz="2000" dirty="0" smtClean="0">
              <a:cs typeface="B Titr" panose="00000700000000000000" pitchFamily="2" charset="-78"/>
            </a:endParaRPr>
          </a:p>
          <a:p>
            <a:pPr algn="r" rtl="1"/>
            <a:r>
              <a:rPr lang="ar-SA" sz="2000" dirty="0" smtClean="0">
                <a:cs typeface="B Titr" panose="00000700000000000000" pitchFamily="2" charset="-78"/>
              </a:rPr>
              <a:t>اين </a:t>
            </a:r>
            <a:r>
              <a:rPr lang="ar-SA" sz="2000" dirty="0">
                <a:cs typeface="B Titr" panose="00000700000000000000" pitchFamily="2" charset="-78"/>
              </a:rPr>
              <a:t>ترتيبات در اين شكل ساده همچنان مداوماً و مكرراً اتفاق مي‏افتد.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9162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FF0000"/>
                </a:solidFill>
                <a:cs typeface="B Titr" panose="00000700000000000000" pitchFamily="2" charset="-78"/>
              </a:rPr>
              <a:t>نظريه زنجيرة ورشكستگي و </a:t>
            </a:r>
            <a:r>
              <a:rPr lang="ar-SA" dirty="0" smtClean="0">
                <a:solidFill>
                  <a:srgbClr val="FF0000"/>
                </a:solidFill>
                <a:cs typeface="B Titr" panose="00000700000000000000" pitchFamily="2" charset="-78"/>
              </a:rPr>
              <a:t>بيمه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3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2514600"/>
            <a:ext cx="835152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23036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FF0000"/>
                </a:solidFill>
                <a:cs typeface="B Titr" panose="00000700000000000000" pitchFamily="2" charset="-78"/>
              </a:rPr>
              <a:t>نظريه زنجيرة ورشكستگي و </a:t>
            </a:r>
            <a:r>
              <a:rPr lang="ar-SA" dirty="0" smtClean="0">
                <a:solidFill>
                  <a:srgbClr val="FF0000"/>
                </a:solidFill>
                <a:cs typeface="B Titr" panose="00000700000000000000" pitchFamily="2" charset="-78"/>
              </a:rPr>
              <a:t>بيمه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4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20840"/>
            <a:ext cx="8001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200" dirty="0">
                <a:cs typeface="B Titr" panose="00000700000000000000" pitchFamily="2" charset="-78"/>
              </a:rPr>
              <a:t>حال فرض كنيد موجودي كالاي نفر آخر </a:t>
            </a:r>
            <a:r>
              <a:rPr lang="en-US" sz="2200" dirty="0">
                <a:cs typeface="B Titr" panose="00000700000000000000" pitchFamily="2" charset="-78"/>
              </a:rPr>
              <a:t>C</a:t>
            </a:r>
            <a:r>
              <a:rPr lang="en-US" sz="2200" baseline="-25000" dirty="0">
                <a:cs typeface="B Titr" panose="00000700000000000000" pitchFamily="2" charset="-78"/>
              </a:rPr>
              <a:t>n</a:t>
            </a:r>
            <a:r>
              <a:rPr lang="ar-SA" sz="2200" dirty="0">
                <a:cs typeface="B Titr" panose="00000700000000000000" pitchFamily="2" charset="-78"/>
              </a:rPr>
              <a:t> در اثر حادثه‏اي از بين برود. پس ميزان مطالبات وي كه در اثر فروش كالا به نفر بعدي مي‏بايست عملاً جبران بدهي‏هاي وي (</a:t>
            </a:r>
            <a:r>
              <a:rPr lang="en-US" sz="2200" dirty="0" err="1">
                <a:cs typeface="B Titr" panose="00000700000000000000" pitchFamily="2" charset="-78"/>
              </a:rPr>
              <a:t>D</a:t>
            </a:r>
            <a:r>
              <a:rPr lang="en-US" sz="2200" baseline="-25000" dirty="0" err="1">
                <a:cs typeface="B Titr" panose="00000700000000000000" pitchFamily="2" charset="-78"/>
              </a:rPr>
              <a:t>n</a:t>
            </a:r>
            <a:r>
              <a:rPr lang="ar-SA" sz="2200" dirty="0">
                <a:cs typeface="B Titr" panose="00000700000000000000" pitchFamily="2" charset="-78"/>
              </a:rPr>
              <a:t>) را مي‏نمود و سودي نيز به خود وي به ميزان </a:t>
            </a:r>
            <a:r>
              <a:rPr lang="ar-SA" sz="2200" dirty="0">
                <a:cs typeface="B Titr" panose="00000700000000000000" pitchFamily="2" charset="-78"/>
                <a:sym typeface="Symbol"/>
              </a:rPr>
              <a:t></a:t>
            </a:r>
            <a:r>
              <a:rPr lang="en-US" sz="2200" baseline="-25000" dirty="0">
                <a:cs typeface="B Titr" panose="00000700000000000000" pitchFamily="2" charset="-78"/>
              </a:rPr>
              <a:t>n</a:t>
            </a:r>
            <a:r>
              <a:rPr lang="ar-SA" sz="2200" dirty="0">
                <a:cs typeface="B Titr" panose="00000700000000000000" pitchFamily="2" charset="-78"/>
              </a:rPr>
              <a:t> برابر با  به ارمغان آورد، از بين مي‏رود. </a:t>
            </a:r>
            <a:endParaRPr lang="fa-IR" sz="2200" dirty="0" smtClean="0">
              <a:cs typeface="B Titr" panose="00000700000000000000" pitchFamily="2" charset="-78"/>
            </a:endParaRPr>
          </a:p>
          <a:p>
            <a:pPr algn="r" rtl="1"/>
            <a:endParaRPr lang="fa-IR" sz="2200" dirty="0">
              <a:cs typeface="B Titr" panose="00000700000000000000" pitchFamily="2" charset="-78"/>
            </a:endParaRPr>
          </a:p>
          <a:p>
            <a:pPr algn="r" rtl="1"/>
            <a:r>
              <a:rPr lang="ar-SA" sz="2200" dirty="0" smtClean="0">
                <a:cs typeface="B Titr" panose="00000700000000000000" pitchFamily="2" charset="-78"/>
              </a:rPr>
              <a:t>يعني </a:t>
            </a:r>
            <a:r>
              <a:rPr lang="ar-SA" sz="2200" dirty="0">
                <a:cs typeface="B Titr" panose="00000700000000000000" pitchFamily="2" charset="-78"/>
              </a:rPr>
              <a:t>مطالبات وي كه جزو دارايي‏هاي او است، صفر مي‏شود ولي بدهي‏هاي او همچنان جزو تعهداتش باقي مي‏</a:t>
            </a:r>
            <a:r>
              <a:rPr lang="ar-SA" sz="2200" dirty="0" smtClean="0">
                <a:cs typeface="B Titr" panose="00000700000000000000" pitchFamily="2" charset="-78"/>
              </a:rPr>
              <a:t>ماند</a:t>
            </a:r>
            <a:r>
              <a:rPr lang="fa-IR" sz="2200" dirty="0" smtClean="0">
                <a:cs typeface="B Titr" panose="00000700000000000000" pitchFamily="2" charset="-78"/>
              </a:rPr>
              <a:t>.</a:t>
            </a:r>
          </a:p>
          <a:p>
            <a:pPr algn="r" rtl="1"/>
            <a:endParaRPr lang="fa-IR" sz="2200" dirty="0">
              <a:cs typeface="B Titr" panose="00000700000000000000" pitchFamily="2" charset="-78"/>
            </a:endParaRPr>
          </a:p>
          <a:p>
            <a:pPr algn="r" rtl="1"/>
            <a:r>
              <a:rPr lang="ar-SA" sz="2200" dirty="0">
                <a:cs typeface="B Titr" panose="00000700000000000000" pitchFamily="2" charset="-78"/>
              </a:rPr>
              <a:t>حال رقم زيان اين فرد برابر ميزان بدهي وي به فروشنده  است. عدم ايفاي تعهدات مالي در سري‏هاي معادلات </a:t>
            </a:r>
            <a:r>
              <a:rPr lang="fa-IR" sz="2200" dirty="0" smtClean="0">
                <a:cs typeface="B Titr" panose="00000700000000000000" pitchFamily="2" charset="-78"/>
              </a:rPr>
              <a:t>اخیر</a:t>
            </a:r>
            <a:r>
              <a:rPr lang="ar-SA" sz="2200" dirty="0" smtClean="0">
                <a:cs typeface="B Titr" panose="00000700000000000000" pitchFamily="2" charset="-78"/>
              </a:rPr>
              <a:t> </a:t>
            </a:r>
            <a:r>
              <a:rPr lang="ar-SA" sz="2200" dirty="0">
                <a:cs typeface="B Titr" panose="00000700000000000000" pitchFamily="2" charset="-78"/>
              </a:rPr>
              <a:t>مسير معكوس را مي‏پيمايد يعني به ميزان </a:t>
            </a:r>
            <a:r>
              <a:rPr lang="en-US" sz="2200" dirty="0" err="1">
                <a:cs typeface="B Titr" panose="00000700000000000000" pitchFamily="2" charset="-78"/>
              </a:rPr>
              <a:t>D</a:t>
            </a:r>
            <a:r>
              <a:rPr lang="en-US" sz="2200" baseline="-25000" dirty="0" err="1">
                <a:cs typeface="B Titr" panose="00000700000000000000" pitchFamily="2" charset="-78"/>
              </a:rPr>
              <a:t>n</a:t>
            </a:r>
            <a:r>
              <a:rPr lang="ar-SA" sz="2200" dirty="0">
                <a:cs typeface="B Titr" panose="00000700000000000000" pitchFamily="2" charset="-78"/>
              </a:rPr>
              <a:t> از مطالبات فروشند  (يعني ) پرداخت نمي‏شود و از طرفي سود فروشنده  نيز از بين مي‏رود. </a:t>
            </a:r>
            <a:endParaRPr lang="en-US" sz="2200" dirty="0">
              <a:cs typeface="B Titr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12990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FF0000"/>
                </a:solidFill>
                <a:cs typeface="B Titr" panose="00000700000000000000" pitchFamily="2" charset="-78"/>
              </a:rPr>
              <a:t>نظريه زنجيرة ورشكستگي و </a:t>
            </a:r>
            <a:r>
              <a:rPr lang="ar-SA" dirty="0" smtClean="0">
                <a:solidFill>
                  <a:srgbClr val="FF0000"/>
                </a:solidFill>
                <a:cs typeface="B Titr" panose="00000700000000000000" pitchFamily="2" charset="-78"/>
              </a:rPr>
              <a:t>بيمه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5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720840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>
                <a:cs typeface="B Titr" panose="00000700000000000000" pitchFamily="2" charset="-78"/>
              </a:rPr>
              <a:t>چون اين معادله بازگشتي </a:t>
            </a:r>
            <a:r>
              <a:rPr lang="en-US" dirty="0" smtClean="0">
                <a:cs typeface="B Titr" panose="00000700000000000000" pitchFamily="2" charset="-78"/>
              </a:rPr>
              <a:t>recursive 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ar-SA" dirty="0" smtClean="0">
                <a:cs typeface="B Titr" panose="00000700000000000000" pitchFamily="2" charset="-78"/>
              </a:rPr>
              <a:t>است </a:t>
            </a:r>
            <a:r>
              <a:rPr lang="ar-SA" dirty="0">
                <a:cs typeface="B Titr" panose="00000700000000000000" pitchFamily="2" charset="-78"/>
              </a:rPr>
              <a:t>وقتي </a:t>
            </a:r>
            <a:r>
              <a:rPr lang="ar-SA" dirty="0" smtClean="0">
                <a:cs typeface="B Titr" panose="00000700000000000000" pitchFamily="2" charset="-78"/>
              </a:rPr>
              <a:t>در </a:t>
            </a:r>
            <a:r>
              <a:rPr lang="ar-SA" dirty="0">
                <a:cs typeface="B Titr" panose="00000700000000000000" pitchFamily="2" charset="-78"/>
              </a:rPr>
              <a:t>تجارت كالاي </a:t>
            </a:r>
            <a:r>
              <a:rPr lang="en-US" dirty="0">
                <a:cs typeface="B Titr" panose="00000700000000000000" pitchFamily="2" charset="-78"/>
              </a:rPr>
              <a:t>C </a:t>
            </a:r>
            <a:r>
              <a:rPr lang="ar-SA" dirty="0">
                <a:cs typeface="B Titr" panose="00000700000000000000" pitchFamily="2" charset="-78"/>
              </a:rPr>
              <a:t>كلية تجار ورشكست مي‏شوند و چون مطالبات خود را نمي‏توانند دريافت كنند تعهدات خود را نيز نمي‏توانند بازپرداخت نمايند. لذا در ارتباط با يك كالا كلية تجار از محل همان كالا ورشكست مي‏شوند. </a:t>
            </a:r>
            <a:endParaRPr lang="fa-IR" dirty="0" smtClean="0">
              <a:cs typeface="B Titr" panose="00000700000000000000" pitchFamily="2" charset="-78"/>
            </a:endParaRPr>
          </a:p>
          <a:p>
            <a:pPr algn="r" rtl="1"/>
            <a:endParaRPr lang="fa-IR" dirty="0">
              <a:cs typeface="B Titr" panose="00000700000000000000" pitchFamily="2" charset="-78"/>
            </a:endParaRPr>
          </a:p>
          <a:p>
            <a:pPr algn="r" rtl="1"/>
            <a:r>
              <a:rPr lang="ar-SA" dirty="0">
                <a:cs typeface="B Titr" panose="00000700000000000000" pitchFamily="2" charset="-78"/>
              </a:rPr>
              <a:t>حال فرض كنيد در هر معامله كالاي </a:t>
            </a:r>
            <a:r>
              <a:rPr lang="en-US" dirty="0">
                <a:cs typeface="B Titr" panose="00000700000000000000" pitchFamily="2" charset="-78"/>
              </a:rPr>
              <a:t>C</a:t>
            </a:r>
            <a:r>
              <a:rPr lang="ar-SA" dirty="0">
                <a:cs typeface="B Titr" panose="00000700000000000000" pitchFamily="2" charset="-78"/>
              </a:rPr>
              <a:t> مالك آن درصدي از ارزش اسمي معامله را نزد بيمه‏گر به عنوان حق بيمه مي‏سپارد</a:t>
            </a:r>
            <a:r>
              <a:rPr lang="ar-SA" dirty="0" smtClean="0">
                <a:cs typeface="B Titr" panose="00000700000000000000" pitchFamily="2" charset="-78"/>
              </a:rPr>
              <a:t>.</a:t>
            </a:r>
            <a:endParaRPr lang="fa-IR" dirty="0" smtClean="0">
              <a:cs typeface="B Titr" panose="00000700000000000000" pitchFamily="2" charset="-78"/>
            </a:endParaRPr>
          </a:p>
          <a:p>
            <a:pPr algn="r" rtl="1"/>
            <a:endParaRPr lang="fa-IR" dirty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اگر </a:t>
            </a:r>
            <a:r>
              <a:rPr lang="ar-SA" dirty="0" smtClean="0">
                <a:cs typeface="B Titr" panose="00000700000000000000" pitchFamily="2" charset="-78"/>
              </a:rPr>
              <a:t>كل </a:t>
            </a:r>
            <a:r>
              <a:rPr lang="ar-SA" dirty="0">
                <a:cs typeface="B Titr" panose="00000700000000000000" pitchFamily="2" charset="-78"/>
              </a:rPr>
              <a:t>حق بيمه پرداخت شده در اقتصاد برابر </a:t>
            </a:r>
            <a:r>
              <a:rPr lang="fa-IR" dirty="0" smtClean="0">
                <a:cs typeface="B Titr" panose="00000700000000000000" pitchFamily="2" charset="-78"/>
              </a:rPr>
              <a:t>با</a:t>
            </a:r>
            <a:r>
              <a:rPr lang="ar-SA" dirty="0" smtClean="0">
                <a:cs typeface="B Titr" panose="00000700000000000000" pitchFamily="2" charset="-78"/>
              </a:rPr>
              <a:t>شد </a:t>
            </a:r>
            <a:r>
              <a:rPr lang="ar-SA" dirty="0">
                <a:cs typeface="B Titr" panose="00000700000000000000" pitchFamily="2" charset="-78"/>
              </a:rPr>
              <a:t>با نرخ بيمه ضرب در كل مطالبات تجار از يكديگر در مورد كالاي </a:t>
            </a:r>
            <a:r>
              <a:rPr lang="en-US" dirty="0">
                <a:cs typeface="B Titr" panose="00000700000000000000" pitchFamily="2" charset="-78"/>
              </a:rPr>
              <a:t>C</a:t>
            </a:r>
            <a:r>
              <a:rPr lang="ar-SA" dirty="0">
                <a:cs typeface="B Titr" panose="00000700000000000000" pitchFamily="2" charset="-78"/>
              </a:rPr>
              <a:t>. </a:t>
            </a:r>
            <a:endParaRPr lang="fa-IR" dirty="0" smtClean="0">
              <a:cs typeface="B Titr" panose="00000700000000000000" pitchFamily="2" charset="-78"/>
            </a:endParaRPr>
          </a:p>
          <a:p>
            <a:pPr algn="r" rtl="1"/>
            <a:r>
              <a:rPr lang="ar-SA" dirty="0">
                <a:cs typeface="B Titr" panose="00000700000000000000" pitchFamily="2" charset="-78"/>
              </a:rPr>
              <a:t>اگر در معاملة </a:t>
            </a:r>
            <a:r>
              <a:rPr lang="en-US" dirty="0">
                <a:cs typeface="B Titr" panose="00000700000000000000" pitchFamily="2" charset="-78"/>
              </a:rPr>
              <a:t>n</a:t>
            </a:r>
            <a:r>
              <a:rPr lang="ar-SA" dirty="0">
                <a:cs typeface="B Titr" panose="00000700000000000000" pitchFamily="2" charset="-78"/>
              </a:rPr>
              <a:t>ام كالا معدوم شود، بيمه‏گر </a:t>
            </a:r>
            <a:r>
              <a:rPr lang="ar-SA" dirty="0" smtClean="0">
                <a:cs typeface="B Titr" panose="00000700000000000000" pitchFamily="2" charset="-78"/>
              </a:rPr>
              <a:t>رقم </a:t>
            </a:r>
            <a:r>
              <a:rPr lang="fa-IR" dirty="0" smtClean="0">
                <a:cs typeface="B Titr" panose="00000700000000000000" pitchFamily="2" charset="-78"/>
              </a:rPr>
              <a:t>خسارت</a:t>
            </a:r>
            <a:r>
              <a:rPr lang="ar-SA" dirty="0" smtClean="0">
                <a:cs typeface="B Titr" panose="00000700000000000000" pitchFamily="2" charset="-78"/>
              </a:rPr>
              <a:t> </a:t>
            </a:r>
            <a:r>
              <a:rPr lang="ar-SA" dirty="0">
                <a:cs typeface="B Titr" panose="00000700000000000000" pitchFamily="2" charset="-78"/>
              </a:rPr>
              <a:t>را به تاجر </a:t>
            </a:r>
            <a:r>
              <a:rPr lang="en-US" dirty="0">
                <a:cs typeface="B Titr" panose="00000700000000000000" pitchFamily="2" charset="-78"/>
              </a:rPr>
              <a:t>n</a:t>
            </a:r>
            <a:r>
              <a:rPr lang="ar-SA" dirty="0">
                <a:cs typeface="B Titr" panose="00000700000000000000" pitchFamily="2" charset="-78"/>
              </a:rPr>
              <a:t>ام </a:t>
            </a:r>
            <a:r>
              <a:rPr lang="fa-IR" dirty="0" smtClean="0">
                <a:cs typeface="B Titr" panose="00000700000000000000" pitchFamily="2" charset="-78"/>
              </a:rPr>
              <a:t>می‌</a:t>
            </a:r>
            <a:r>
              <a:rPr lang="ar-SA" dirty="0" smtClean="0">
                <a:cs typeface="B Titr" panose="00000700000000000000" pitchFamily="2" charset="-78"/>
              </a:rPr>
              <a:t>پردازد</a:t>
            </a:r>
            <a:r>
              <a:rPr lang="ar-SA" dirty="0">
                <a:cs typeface="B Titr" panose="00000700000000000000" pitchFamily="2" charset="-78"/>
              </a:rPr>
              <a:t>، با اين پرداخت وي توانايي بازپرداخت تعهداتش را خواهد داشت و نتيجتاً چون  در اين حالت صفر نمي‏شود معادلة بازگشتي </a:t>
            </a:r>
            <a:r>
              <a:rPr lang="fa-IR" dirty="0" smtClean="0">
                <a:cs typeface="B Titr" panose="00000700000000000000" pitchFamily="2" charset="-78"/>
              </a:rPr>
              <a:t>اخیر</a:t>
            </a:r>
            <a:r>
              <a:rPr lang="ar-SA" dirty="0" smtClean="0">
                <a:cs typeface="B Titr" panose="00000700000000000000" pitchFamily="2" charset="-78"/>
              </a:rPr>
              <a:t> </a:t>
            </a:r>
            <a:r>
              <a:rPr lang="ar-SA" dirty="0">
                <a:cs typeface="B Titr" panose="00000700000000000000" pitchFamily="2" charset="-78"/>
              </a:rPr>
              <a:t>كلية مطالبات تجار قبلي را صفر نمي‏كند و تجار قبلي همان سود خود را دريافت مي‏كنند. در اين حالت فقط تاجر </a:t>
            </a:r>
            <a:r>
              <a:rPr lang="en-US" dirty="0">
                <a:cs typeface="B Titr" panose="00000700000000000000" pitchFamily="2" charset="-78"/>
              </a:rPr>
              <a:t>n</a:t>
            </a:r>
            <a:r>
              <a:rPr lang="ar-SA" dirty="0">
                <a:cs typeface="B Titr" panose="00000700000000000000" pitchFamily="2" charset="-78"/>
              </a:rPr>
              <a:t>ام سود نمي‏كند ولي زيان هم نمي‏نمايد چون بيمه با پرداخت ارزش كالاي وي </a:t>
            </a:r>
            <a:r>
              <a:rPr lang="fa-IR" dirty="0" smtClean="0">
                <a:cs typeface="B Titr" panose="00000700000000000000" pitchFamily="2" charset="-78"/>
              </a:rPr>
              <a:t>او</a:t>
            </a:r>
            <a:r>
              <a:rPr lang="ar-SA" dirty="0" smtClean="0">
                <a:cs typeface="B Titr" panose="00000700000000000000" pitchFamily="2" charset="-78"/>
              </a:rPr>
              <a:t> </a:t>
            </a:r>
            <a:r>
              <a:rPr lang="ar-SA" dirty="0">
                <a:cs typeface="B Titr" panose="00000700000000000000" pitchFamily="2" charset="-78"/>
              </a:rPr>
              <a:t>را پوشش مي‏دهد</a:t>
            </a:r>
            <a:endParaRPr lang="en-US" dirty="0">
              <a:cs typeface="B Titr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00193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191000" y="269632"/>
            <a:ext cx="4648200" cy="94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بیمه اجباری نوع اول 1</a:t>
            </a:r>
            <a:endParaRPr lang="ar-SA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600200"/>
            <a:ext cx="8229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>
                <a:cs typeface="B Titr" panose="00000700000000000000" pitchFamily="2" charset="-78"/>
              </a:rPr>
              <a:t>شكل </a:t>
            </a:r>
            <a:r>
              <a:rPr lang="ar-SA" dirty="0">
                <a:cs typeface="B Titr" panose="00000700000000000000" pitchFamily="2" charset="-78"/>
              </a:rPr>
              <a:t>خاصي از بيمه به افراد جامعه براساس قانون تحميل و اجبار مي‏شود كه وظيفة اين نوع بيمه در دو </a:t>
            </a:r>
            <a:r>
              <a:rPr lang="fa-IR" dirty="0" smtClean="0">
                <a:cs typeface="B Titr" panose="00000700000000000000" pitchFamily="2" charset="-78"/>
              </a:rPr>
              <a:t>موضوع</a:t>
            </a:r>
            <a:r>
              <a:rPr lang="ar-SA" dirty="0" smtClean="0"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زیر </a:t>
            </a:r>
            <a:r>
              <a:rPr lang="ar-SA" dirty="0">
                <a:cs typeface="B Titr" panose="00000700000000000000" pitchFamily="2" charset="-78"/>
              </a:rPr>
              <a:t>طبقه‏بندي مي‏</a:t>
            </a:r>
            <a:r>
              <a:rPr lang="ar-SA" dirty="0" smtClean="0">
                <a:cs typeface="B Titr" panose="00000700000000000000" pitchFamily="2" charset="-78"/>
              </a:rPr>
              <a:t>شود</a:t>
            </a:r>
            <a:r>
              <a:rPr lang="fa-IR" dirty="0" smtClean="0">
                <a:cs typeface="B Titr" panose="00000700000000000000" pitchFamily="2" charset="-78"/>
              </a:rPr>
              <a:t>:</a:t>
            </a:r>
            <a:r>
              <a:rPr lang="ar-SA" dirty="0" smtClean="0">
                <a:cs typeface="B Titr" panose="00000700000000000000" pitchFamily="2" charset="-78"/>
              </a:rPr>
              <a:t> </a:t>
            </a:r>
            <a:endParaRPr lang="fa-IR" dirty="0">
              <a:cs typeface="B Titr" panose="00000700000000000000" pitchFamily="2" charset="-78"/>
            </a:endParaRPr>
          </a:p>
          <a:p>
            <a:pPr algn="r" rtl="1"/>
            <a:endParaRPr lang="fa-IR" dirty="0" smtClean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1- </a:t>
            </a:r>
            <a:r>
              <a:rPr lang="ar-SA" dirty="0" smtClean="0">
                <a:cs typeface="B Titr" panose="00000700000000000000" pitchFamily="2" charset="-78"/>
              </a:rPr>
              <a:t>ايجاد </a:t>
            </a:r>
            <a:r>
              <a:rPr lang="ar-SA" dirty="0">
                <a:cs typeface="B Titr" panose="00000700000000000000" pitchFamily="2" charset="-78"/>
              </a:rPr>
              <a:t>حمايت اجباري براي افراد با بنية اقتصادي ضعيف و متوسط؛ </a:t>
            </a:r>
            <a:endParaRPr lang="fa-IR" dirty="0" smtClean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2- </a:t>
            </a:r>
            <a:r>
              <a:rPr lang="ar-SA" dirty="0" smtClean="0">
                <a:cs typeface="B Titr" panose="00000700000000000000" pitchFamily="2" charset="-78"/>
              </a:rPr>
              <a:t>حمايت </a:t>
            </a:r>
            <a:r>
              <a:rPr lang="ar-SA" dirty="0">
                <a:cs typeface="B Titr" panose="00000700000000000000" pitchFamily="2" charset="-78"/>
              </a:rPr>
              <a:t>ديگران در مقابل عملكرد رفتار اجتماعي </a:t>
            </a:r>
            <a:r>
              <a:rPr lang="ar-SA" dirty="0" smtClean="0">
                <a:cs typeface="B Titr" panose="00000700000000000000" pitchFamily="2" charset="-78"/>
              </a:rPr>
              <a:t>فرد</a:t>
            </a:r>
            <a:endParaRPr lang="fa-IR" dirty="0" smtClean="0">
              <a:cs typeface="B Titr" panose="00000700000000000000" pitchFamily="2" charset="-78"/>
            </a:endParaRPr>
          </a:p>
          <a:p>
            <a:pPr algn="r" rtl="1"/>
            <a:endParaRPr lang="fa-IR" dirty="0" smtClean="0">
              <a:cs typeface="B Titr" panose="00000700000000000000" pitchFamily="2" charset="-78"/>
            </a:endParaRPr>
          </a:p>
          <a:p>
            <a:pPr algn="r" rtl="1"/>
            <a:r>
              <a:rPr lang="ar-SA" dirty="0" smtClean="0">
                <a:cs typeface="B Titr" panose="00000700000000000000" pitchFamily="2" charset="-78"/>
              </a:rPr>
              <a:t>در </a:t>
            </a:r>
            <a:r>
              <a:rPr lang="ar-SA" dirty="0">
                <a:cs typeface="B Titr" panose="00000700000000000000" pitchFamily="2" charset="-78"/>
              </a:rPr>
              <a:t>نوع اول، قانون بيمه‏گذار را موظف مي‏نمايد تا با پرداخت حق بيمه به يك بيمه‏گر خود را در مقابل بسياري از موارد اضطراري و غيراضطراري نظير سانحه يا بازنشستگي بيمه نمايد. در باب اينكه اين اجبار به چه ميزان وجاهت فقهي داشته باشد نمي‏توان به سادگي اظهارنظر </a:t>
            </a:r>
            <a:r>
              <a:rPr lang="ar-SA" dirty="0" smtClean="0">
                <a:cs typeface="B Titr" panose="00000700000000000000" pitchFamily="2" charset="-78"/>
              </a:rPr>
              <a:t>كرد</a:t>
            </a:r>
            <a:r>
              <a:rPr lang="fa-IR" dirty="0" smtClean="0">
                <a:cs typeface="B Titr" panose="00000700000000000000" pitchFamily="2" charset="-78"/>
              </a:rPr>
              <a:t>.</a:t>
            </a:r>
            <a:r>
              <a:rPr lang="ar-SA" dirty="0" smtClean="0">
                <a:cs typeface="B Titr" panose="00000700000000000000" pitchFamily="2" charset="-78"/>
              </a:rPr>
              <a:t> اين </a:t>
            </a:r>
            <a:r>
              <a:rPr lang="ar-SA" dirty="0">
                <a:cs typeface="B Titr" panose="00000700000000000000" pitchFamily="2" charset="-78"/>
              </a:rPr>
              <a:t>تحميل قانوني در زمرة احكام ثانويه قرار مي‏گيرد </a:t>
            </a:r>
            <a:r>
              <a:rPr lang="ar-SA" dirty="0" smtClean="0">
                <a:cs typeface="B Titr" panose="00000700000000000000" pitchFamily="2" charset="-78"/>
              </a:rPr>
              <a:t>و </a:t>
            </a:r>
            <a:r>
              <a:rPr lang="ar-SA" dirty="0">
                <a:cs typeface="B Titr" panose="00000700000000000000" pitchFamily="2" charset="-78"/>
              </a:rPr>
              <a:t>تشخيص مصلحت در وضع احكام ثانويه در شرايط مختلف مكاني و زماني با توجه به بسياري از متغيرهاي مختلف علي‏القاعده متفاوت است. </a:t>
            </a:r>
            <a:r>
              <a:rPr lang="ar-SA" dirty="0" smtClean="0">
                <a:cs typeface="B Titr" panose="00000700000000000000" pitchFamily="2" charset="-78"/>
              </a:rPr>
              <a:t>در </a:t>
            </a:r>
            <a:r>
              <a:rPr lang="ar-SA" dirty="0">
                <a:cs typeface="B Titr" panose="00000700000000000000" pitchFamily="2" charset="-78"/>
              </a:rPr>
              <a:t>اين باب بايد اين سؤال را پاسخ داد كه آيا حكومت مي‏تواند چنين اجباري را بر افراد تحميل نمايد كه خود را بر وفق شرايط خاصي بيمه نمايند؟ </a:t>
            </a:r>
            <a:endParaRPr lang="fa-IR" dirty="0" smtClean="0">
              <a:cs typeface="B Titr" panose="00000700000000000000" pitchFamily="2" charset="-78"/>
            </a:endParaRPr>
          </a:p>
          <a:p>
            <a:pPr algn="r" rtl="1"/>
            <a:endParaRPr lang="fa-IR" dirty="0">
              <a:cs typeface="B Titr" panose="00000700000000000000" pitchFamily="2" charset="-78"/>
            </a:endParaRPr>
          </a:p>
          <a:p>
            <a:pPr algn="r" rtl="1"/>
            <a:r>
              <a:rPr lang="ar-SA" dirty="0" smtClean="0">
                <a:cs typeface="B Titr" panose="00000700000000000000" pitchFamily="2" charset="-78"/>
              </a:rPr>
              <a:t>قانون كارفرما </a:t>
            </a:r>
            <a:r>
              <a:rPr lang="ar-SA" dirty="0">
                <a:cs typeface="B Titr" panose="00000700000000000000" pitchFamily="2" charset="-78"/>
              </a:rPr>
              <a:t>را مجبور مي‏نمايد تا سهم عمده‏اي از حق بيمة كارگران را </a:t>
            </a:r>
            <a:r>
              <a:rPr lang="ar-SA" dirty="0" smtClean="0">
                <a:cs typeface="B Titr" panose="00000700000000000000" pitchFamily="2" charset="-78"/>
              </a:rPr>
              <a:t>بپردازد </a:t>
            </a:r>
            <a:r>
              <a:rPr lang="ar-SA" dirty="0">
                <a:cs typeface="B Titr" panose="00000700000000000000" pitchFamily="2" charset="-78"/>
              </a:rPr>
              <a:t>و همزمان كارگران نيز بالاجبارسهم كمتري از حق بيمة خود را مي‏پردازند. علي‏القاعده اين عمل نوعي تصرف در اموال و حقوق ديگران است كه براساس اصل عدم جواز در تصرف اموال غير در فقه مشروعيت نمي‏تواند داشته باشد. اين اصل اجازه نمي‏دهد كه هركسي به سادگي حتي با وضع قانون حقوق مالكيت افراد را به نحوي مضمحل نمايد.</a:t>
            </a:r>
            <a:endParaRPr lang="en-US" dirty="0">
              <a:cs typeface="B Titr" panose="00000700000000000000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95800" y="269632"/>
            <a:ext cx="4343400" cy="873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بیمه اجباری نوع اول 2</a:t>
            </a:r>
            <a:endParaRPr lang="ar-SA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028343"/>
            <a:ext cx="8229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200" dirty="0">
                <a:cs typeface="B Titr" panose="00000700000000000000" pitchFamily="2" charset="-78"/>
              </a:rPr>
              <a:t>نكتة </a:t>
            </a:r>
            <a:r>
              <a:rPr lang="ar-SA" sz="2200" dirty="0" smtClean="0">
                <a:cs typeface="B Titr" panose="00000700000000000000" pitchFamily="2" charset="-78"/>
              </a:rPr>
              <a:t>سوم</a:t>
            </a:r>
            <a:r>
              <a:rPr lang="fa-IR" sz="2200" dirty="0" smtClean="0">
                <a:cs typeface="B Titr" panose="00000700000000000000" pitchFamily="2" charset="-78"/>
              </a:rPr>
              <a:t> این</a:t>
            </a:r>
            <a:r>
              <a:rPr lang="ar-SA" sz="2200" dirty="0" smtClean="0">
                <a:cs typeface="B Titr" panose="00000700000000000000" pitchFamily="2" charset="-78"/>
              </a:rPr>
              <a:t> است</a:t>
            </a:r>
            <a:r>
              <a:rPr lang="fa-IR" sz="2200" dirty="0" smtClean="0">
                <a:cs typeface="B Titr" panose="00000700000000000000" pitchFamily="2" charset="-78"/>
              </a:rPr>
              <a:t>:</a:t>
            </a:r>
            <a:r>
              <a:rPr lang="ar-SA" sz="2200" dirty="0" smtClean="0">
                <a:cs typeface="B Titr" panose="00000700000000000000" pitchFamily="2" charset="-78"/>
              </a:rPr>
              <a:t> آيا </a:t>
            </a:r>
            <a:r>
              <a:rPr lang="ar-SA" sz="2200" dirty="0">
                <a:cs typeface="B Titr" panose="00000700000000000000" pitchFamily="2" charset="-78"/>
              </a:rPr>
              <a:t>دولت حق دارد در پرداخت سهم حق بيمه كارگر سهیم </a:t>
            </a:r>
            <a:r>
              <a:rPr lang="ar-SA" sz="2200" dirty="0" smtClean="0">
                <a:cs typeface="B Titr" panose="00000700000000000000" pitchFamily="2" charset="-78"/>
              </a:rPr>
              <a:t>باشد. </a:t>
            </a:r>
            <a:endParaRPr lang="fa-IR" sz="2200" dirty="0" smtClean="0">
              <a:cs typeface="B Titr" panose="00000700000000000000" pitchFamily="2" charset="-78"/>
            </a:endParaRPr>
          </a:p>
          <a:p>
            <a:pPr algn="r" rtl="1"/>
            <a:r>
              <a:rPr lang="ar-SA" sz="2200" dirty="0" smtClean="0">
                <a:cs typeface="B Titr" panose="00000700000000000000" pitchFamily="2" charset="-78"/>
              </a:rPr>
              <a:t>آيا </a:t>
            </a:r>
            <a:r>
              <a:rPr lang="ar-SA" sz="2200" dirty="0">
                <a:cs typeface="B Titr" panose="00000700000000000000" pitchFamily="2" charset="-78"/>
              </a:rPr>
              <a:t>دولت حق دارد از اموال ملي كه از منابع زكات و انفال و ساير منابع درآمدي اخذ گرديده سهمي براي كمك به بيمه كارگران </a:t>
            </a:r>
            <a:r>
              <a:rPr lang="ar-SA" sz="2200" dirty="0" smtClean="0">
                <a:cs typeface="B Titr" panose="00000700000000000000" pitchFamily="2" charset="-78"/>
              </a:rPr>
              <a:t>پرداخت </a:t>
            </a:r>
            <a:r>
              <a:rPr lang="ar-SA" sz="2200" dirty="0">
                <a:cs typeface="B Titr" panose="00000700000000000000" pitchFamily="2" charset="-78"/>
              </a:rPr>
              <a:t>نمايد. </a:t>
            </a:r>
            <a:endParaRPr lang="en-US" sz="2200" dirty="0" smtClean="0">
              <a:cs typeface="B Titr" panose="00000700000000000000" pitchFamily="2" charset="-78"/>
            </a:endParaRPr>
          </a:p>
          <a:p>
            <a:pPr algn="r" rtl="1"/>
            <a:endParaRPr lang="en-US" sz="2200" dirty="0">
              <a:cs typeface="B Titr" panose="00000700000000000000" pitchFamily="2" charset="-78"/>
            </a:endParaRPr>
          </a:p>
          <a:p>
            <a:pPr algn="r" rtl="1"/>
            <a:r>
              <a:rPr lang="ar-SA" sz="2200" dirty="0" smtClean="0">
                <a:cs typeface="B Titr" panose="00000700000000000000" pitchFamily="2" charset="-78"/>
              </a:rPr>
              <a:t>اين </a:t>
            </a:r>
            <a:r>
              <a:rPr lang="ar-SA" sz="2200" dirty="0">
                <a:cs typeface="B Titr" panose="00000700000000000000" pitchFamily="2" charset="-78"/>
              </a:rPr>
              <a:t>بحث به پرداخت يارانه‏ها در اسلام و محل‏هاي صرف زكات و صدقات برمي‏گردد و </a:t>
            </a:r>
            <a:r>
              <a:rPr lang="ar-SA" sz="2200" dirty="0" smtClean="0">
                <a:cs typeface="B Titr" panose="00000700000000000000" pitchFamily="2" charset="-78"/>
              </a:rPr>
              <a:t>در صرف </a:t>
            </a:r>
            <a:r>
              <a:rPr lang="fa-IR" sz="2200" dirty="0" smtClean="0">
                <a:cs typeface="B Titr" panose="00000700000000000000" pitchFamily="2" charset="-78"/>
              </a:rPr>
              <a:t>منابع </a:t>
            </a:r>
            <a:r>
              <a:rPr lang="ar-SA" sz="2200" dirty="0" smtClean="0">
                <a:cs typeface="B Titr" panose="00000700000000000000" pitchFamily="2" charset="-78"/>
              </a:rPr>
              <a:t>زكات </a:t>
            </a:r>
            <a:r>
              <a:rPr lang="ar-SA" sz="2200" dirty="0">
                <a:cs typeface="B Titr" panose="00000700000000000000" pitchFamily="2" charset="-78"/>
              </a:rPr>
              <a:t>به راحتي نمي‏توان مجوز كلي براي هزينه كردن منابع بيت‏المال براي اعطاي يارانة سهم بيمه كارگر پيدا نمود مگر اينكه حكومت اسلامي با شرايط خاصي از لحاظ فقر طبقة اجتماعي مورد نظر روبرو باشد. </a:t>
            </a:r>
            <a:endParaRPr lang="en-US" sz="2200" dirty="0" smtClean="0">
              <a:cs typeface="B Titr" panose="00000700000000000000" pitchFamily="2" charset="-78"/>
            </a:endParaRPr>
          </a:p>
          <a:p>
            <a:pPr algn="r" rtl="1"/>
            <a:endParaRPr lang="fa-IR" sz="2200" dirty="0" smtClean="0">
              <a:cs typeface="B Titr" panose="00000700000000000000" pitchFamily="2" charset="-78"/>
            </a:endParaRPr>
          </a:p>
          <a:p>
            <a:pPr algn="r" rtl="1"/>
            <a:r>
              <a:rPr lang="ar-SA" sz="2200" dirty="0" smtClean="0">
                <a:cs typeface="B Titr" panose="00000700000000000000" pitchFamily="2" charset="-78"/>
              </a:rPr>
              <a:t>علت </a:t>
            </a:r>
            <a:r>
              <a:rPr lang="ar-SA" sz="2200" dirty="0">
                <a:cs typeface="B Titr" panose="00000700000000000000" pitchFamily="2" charset="-78"/>
              </a:rPr>
              <a:t>عدم سهولت اعطاي اين مجوز در پرداخت سهم حق بيمة كارگر به عهدة دولت اشكال عموميت كارگران است. چون اين پرداخت عملاً شامل كلية بيمه شدگان مي‌شود و معلوم نيست برخي از بيمه شدگان مستحق دريافت اين يارانه باشند يا نه </a:t>
            </a:r>
            <a:r>
              <a:rPr lang="fa-IR" sz="2200" dirty="0" smtClean="0">
                <a:cs typeface="B Titr" panose="00000700000000000000" pitchFamily="2" charset="-78"/>
              </a:rPr>
              <a:t>و </a:t>
            </a:r>
            <a:r>
              <a:rPr lang="ar-SA" sz="2200" dirty="0" smtClean="0">
                <a:cs typeface="B Titr" panose="00000700000000000000" pitchFamily="2" charset="-78"/>
              </a:rPr>
              <a:t>اين </a:t>
            </a:r>
            <a:r>
              <a:rPr lang="ar-SA" sz="2200" dirty="0">
                <a:cs typeface="B Titr" panose="00000700000000000000" pitchFamily="2" charset="-78"/>
              </a:rPr>
              <a:t>اشكال فقهي ايجاد مي‌گردد. </a:t>
            </a:r>
            <a:endParaRPr lang="en-US" sz="2200" dirty="0">
              <a:cs typeface="B Titr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791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95800" y="269632"/>
            <a:ext cx="4343400" cy="873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بیمه اجباری نوع دوم 1</a:t>
            </a:r>
            <a:endParaRPr lang="ar-SA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028343"/>
            <a:ext cx="8229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200" dirty="0" smtClean="0">
                <a:cs typeface="B Titr" panose="00000700000000000000" pitchFamily="2" charset="-78"/>
              </a:rPr>
              <a:t>2- </a:t>
            </a:r>
            <a:r>
              <a:rPr lang="ar-SA" sz="2200" dirty="0" smtClean="0">
                <a:cs typeface="B Titr" panose="00000700000000000000" pitchFamily="2" charset="-78"/>
              </a:rPr>
              <a:t>در </a:t>
            </a:r>
            <a:r>
              <a:rPr lang="ar-SA" sz="2200" dirty="0">
                <a:cs typeface="B Titr" panose="00000700000000000000" pitchFamily="2" charset="-78"/>
              </a:rPr>
              <a:t>نوع دوم بيمه‏هاي اجباري قانون بيمه‏گذار را موظف مي‏نمايد تا با پرداخت حق بيمه نزد بيمه‏گر وي را متعهد سازد كه چنانچه عملكرد اجتماعي بيمه‏گذار باعث ايجاد خسارت در اموال يا جان ساير افراد جامعه گرديد، بيمه‏گذار را پوشش دهد. اين نوع بيمه‏ها در گروه بيمه مسئوليت مدني طبقه‏بندي مي‏شوند. مثال اين بيمه اجباري در نظام‏هاي فعلي بيمه‏هاي معروف به شخص ثالث است. </a:t>
            </a:r>
            <a:endParaRPr lang="fa-IR" sz="2200" dirty="0" smtClean="0">
              <a:cs typeface="B Titr" panose="00000700000000000000" pitchFamily="2" charset="-78"/>
            </a:endParaRPr>
          </a:p>
          <a:p>
            <a:pPr algn="r" rtl="1"/>
            <a:endParaRPr lang="fa-IR" sz="2200" dirty="0">
              <a:cs typeface="B Titr" panose="00000700000000000000" pitchFamily="2" charset="-78"/>
            </a:endParaRPr>
          </a:p>
          <a:p>
            <a:pPr algn="r" rtl="1"/>
            <a:r>
              <a:rPr lang="ar-SA" sz="2200" dirty="0">
                <a:cs typeface="B Titr" panose="00000700000000000000" pitchFamily="2" charset="-78"/>
              </a:rPr>
              <a:t>براي مثال اگر اتومبيلي در خيابان باعث ايجاد سانحه‏اي شد و خسارت به فرد ديگر وارد آورد، در صورت بيمه بودن اتومبيل مزبور بيمه‏گر اقدام به پرداخت خسارت مصدوم مي‏نمايد. وجاهت فقهي اين نوع اجبار نيز دچار ترديد و تأمل مي‏تواند باشد. گرچه از نوع اول وجيه‏تر است ولي هنوز نمي‏توان به راحتي قاعده‏اي را مطرح ساخت كه بتوان براساس آن حقي را از افراد ساقط نمود و آنها را ملزم به پرداخت حق بيمه اجباري كرد. </a:t>
            </a:r>
            <a:endParaRPr lang="en-US" sz="2200" dirty="0">
              <a:cs typeface="B Titr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6099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95800" y="269632"/>
            <a:ext cx="4343400" cy="873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بیمه اجباری نوع دوم 2</a:t>
            </a:r>
            <a:endParaRPr lang="ar-SA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028343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200" dirty="0">
                <a:cs typeface="B Titr" panose="00000700000000000000" pitchFamily="2" charset="-78"/>
              </a:rPr>
              <a:t>اين رابطه نشان مي‏دهد كه براي گروهي كه احتمال سانحة آنها كمتر از نرخ حق بيمه است، بيش از مقدار لزوم حق بيمه پرداخت مي‏كنند و برعكس كساني كه احتمال سانحة بيشتر دارند، كمتر از مقدار لازم حق بيمه پرداخت مي‏كنند. </a:t>
            </a:r>
            <a:endParaRPr lang="fa-IR" sz="2200" dirty="0" smtClean="0">
              <a:cs typeface="B Titr" panose="00000700000000000000" pitchFamily="2" charset="-78"/>
            </a:endParaRPr>
          </a:p>
          <a:p>
            <a:pPr algn="r" rtl="1"/>
            <a:endParaRPr lang="fa-IR" sz="2200" dirty="0">
              <a:cs typeface="B Titr" panose="00000700000000000000" pitchFamily="2" charset="-78"/>
            </a:endParaRPr>
          </a:p>
          <a:p>
            <a:pPr algn="r" rtl="1"/>
            <a:endParaRPr lang="fa-IR" sz="2200" dirty="0" smtClean="0">
              <a:cs typeface="B Titr" panose="00000700000000000000" pitchFamily="2" charset="-78"/>
            </a:endParaRPr>
          </a:p>
          <a:p>
            <a:pPr algn="r" rtl="1"/>
            <a:endParaRPr lang="fa-IR" sz="2200" dirty="0">
              <a:cs typeface="B Titr" panose="00000700000000000000" pitchFamily="2" charset="-78"/>
            </a:endParaRPr>
          </a:p>
          <a:p>
            <a:pPr algn="r" rtl="1"/>
            <a:endParaRPr lang="fa-IR" sz="2200" dirty="0" smtClean="0">
              <a:cs typeface="B Titr" panose="00000700000000000000" pitchFamily="2" charset="-78"/>
            </a:endParaRPr>
          </a:p>
          <a:p>
            <a:pPr algn="r" rtl="1"/>
            <a:r>
              <a:rPr lang="ar-SA" sz="2200" dirty="0" smtClean="0">
                <a:cs typeface="B Titr" panose="00000700000000000000" pitchFamily="2" charset="-78"/>
              </a:rPr>
              <a:t>براساس </a:t>
            </a:r>
            <a:r>
              <a:rPr lang="ar-SA" sz="2200" dirty="0">
                <a:cs typeface="B Titr" panose="00000700000000000000" pitchFamily="2" charset="-78"/>
              </a:rPr>
              <a:t>معادلة فوق ميزان مازاد انتفاعي كه افراد با احتمال سانحة بيشتر مي‏برند توسط افراد با احتمال سانحة كمتر پرداخت مي‏شود. </a:t>
            </a:r>
            <a:endParaRPr lang="fa-IR" sz="2200" dirty="0" smtClean="0">
              <a:cs typeface="B Titr" panose="00000700000000000000" pitchFamily="2" charset="-78"/>
            </a:endParaRPr>
          </a:p>
          <a:p>
            <a:pPr algn="r" rtl="1"/>
            <a:r>
              <a:rPr lang="fa-IR" sz="2200" dirty="0" smtClean="0">
                <a:cs typeface="B Titr" panose="00000700000000000000" pitchFamily="2" charset="-78"/>
              </a:rPr>
              <a:t>ی</a:t>
            </a:r>
            <a:r>
              <a:rPr lang="ar-SA" sz="2200" dirty="0" smtClean="0">
                <a:cs typeface="B Titr" panose="00000700000000000000" pitchFamily="2" charset="-78"/>
              </a:rPr>
              <a:t>عني هر </a:t>
            </a:r>
            <a:r>
              <a:rPr lang="ar-SA" sz="2200" dirty="0">
                <a:cs typeface="B Titr" panose="00000700000000000000" pitchFamily="2" charset="-78"/>
              </a:rPr>
              <a:t>كه خاطي‏تر باشد در اين ميان سود بيشتري كسب مي‏كند و هر كه احتمال تصادف و يا سانحه‏اش كمتر باشد و بيشتر محتاط و منظم باشد بيشتر از نيازش حق بيمه پرداخت مي‏كند. </a:t>
            </a:r>
            <a:endParaRPr lang="fa-IR" sz="2200" dirty="0" smtClean="0">
              <a:cs typeface="B Titr" panose="00000700000000000000" pitchFamily="2" charset="-78"/>
            </a:endParaRPr>
          </a:p>
          <a:p>
            <a:pPr algn="r" rtl="1"/>
            <a:r>
              <a:rPr lang="ar-SA" sz="2200" dirty="0" smtClean="0">
                <a:cs typeface="B Titr" panose="00000700000000000000" pitchFamily="2" charset="-78"/>
              </a:rPr>
              <a:t>اين </a:t>
            </a:r>
            <a:r>
              <a:rPr lang="ar-SA" sz="2200" dirty="0">
                <a:cs typeface="B Titr" panose="00000700000000000000" pitchFamily="2" charset="-78"/>
              </a:rPr>
              <a:t>نتيجه به معني تشويق خطا و تنبيه فرد منضبط است و خلاف اصل عدالت در اسلام مي‏</a:t>
            </a:r>
            <a:r>
              <a:rPr lang="ar-SA" sz="2200" dirty="0" smtClean="0">
                <a:cs typeface="B Titr" panose="00000700000000000000" pitchFamily="2" charset="-78"/>
              </a:rPr>
              <a:t>باشد</a:t>
            </a:r>
            <a:r>
              <a:rPr lang="fa-IR" sz="2200" dirty="0" smtClean="0">
                <a:cs typeface="B Titr" panose="00000700000000000000" pitchFamily="2" charset="-78"/>
              </a:rPr>
              <a:t>.</a:t>
            </a:r>
            <a:r>
              <a:rPr lang="ar-SA" sz="2200" dirty="0" smtClean="0">
                <a:cs typeface="B Titr" panose="00000700000000000000" pitchFamily="2" charset="-78"/>
              </a:rPr>
              <a:t> </a:t>
            </a:r>
            <a:endParaRPr lang="en-US" sz="2200" dirty="0">
              <a:cs typeface="B Titr" panose="00000700000000000000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2" y="2129422"/>
            <a:ext cx="3667733" cy="107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4078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Titr" panose="00000700000000000000" pitchFamily="2" charset="-78"/>
              </a:rPr>
              <a:t>مباحث مطرح در مقاله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ولایت، بیعت و حکومت</a:t>
            </a:r>
            <a:endParaRPr lang="en-US" dirty="0" smtClean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مشروعیت حکومت</a:t>
            </a:r>
            <a:endParaRPr lang="en-US" dirty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حکومت اسلامی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وظایف حکومت اسلامی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تأمین و حمایت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بیمه</a:t>
            </a:r>
          </a:p>
          <a:p>
            <a:pPr algn="r" rtl="1"/>
            <a:r>
              <a:rPr lang="fa-IR" dirty="0" err="1" smtClean="0">
                <a:cs typeface="B Titr" panose="00000700000000000000" pitchFamily="2" charset="-78"/>
              </a:rPr>
              <a:t>بیمه‌های</a:t>
            </a:r>
            <a:r>
              <a:rPr lang="fa-IR" dirty="0" smtClean="0">
                <a:cs typeface="B Titr" panose="00000700000000000000" pitchFamily="2" charset="-78"/>
              </a:rPr>
              <a:t> اجتماعی، تأمینی و درمانی</a:t>
            </a:r>
          </a:p>
          <a:p>
            <a:pPr algn="r" rtl="1"/>
            <a:r>
              <a:rPr lang="fa-IR" dirty="0" err="1" smtClean="0">
                <a:cs typeface="B Titr" panose="00000700000000000000" pitchFamily="2" charset="-78"/>
              </a:rPr>
              <a:t>بیمه‌های</a:t>
            </a:r>
            <a:r>
              <a:rPr lang="fa-IR" dirty="0" smtClean="0">
                <a:cs typeface="B Titr" panose="00000700000000000000" pitchFamily="2" charset="-78"/>
              </a:rPr>
              <a:t> اقتصادی       (</a:t>
            </a:r>
            <a:r>
              <a:rPr lang="fa-IR" dirty="0" smtClean="0">
                <a:cs typeface="B Titr" panose="00000700000000000000" pitchFamily="2" charset="-78"/>
              </a:rPr>
              <a:t>نظریه زنجیره ورشکستگی)</a:t>
            </a:r>
          </a:p>
          <a:p>
            <a:pPr algn="r" rtl="1"/>
            <a:r>
              <a:rPr lang="fa-IR" dirty="0" err="1" smtClean="0">
                <a:cs typeface="B Titr" panose="00000700000000000000" pitchFamily="2" charset="-78"/>
              </a:rPr>
              <a:t>بیمه‌های</a:t>
            </a:r>
            <a:r>
              <a:rPr lang="fa-IR" dirty="0" smtClean="0">
                <a:cs typeface="B Titr" panose="00000700000000000000" pitchFamily="2" charset="-78"/>
              </a:rPr>
              <a:t> اجباری</a:t>
            </a:r>
          </a:p>
          <a:p>
            <a:pPr algn="r" rtl="1"/>
            <a:r>
              <a:rPr lang="fa-IR" dirty="0" err="1" smtClean="0">
                <a:cs typeface="B Titr" panose="00000700000000000000" pitchFamily="2" charset="-78"/>
              </a:rPr>
              <a:t>بیمه‌های</a:t>
            </a:r>
            <a:r>
              <a:rPr lang="fa-IR" dirty="0" smtClean="0">
                <a:cs typeface="B Titr" panose="00000700000000000000" pitchFamily="2" charset="-78"/>
              </a:rPr>
              <a:t> مشترک و </a:t>
            </a:r>
            <a:r>
              <a:rPr lang="fa-IR" dirty="0" err="1" smtClean="0">
                <a:cs typeface="B Titr" panose="00000700000000000000" pitchFamily="2" charset="-78"/>
              </a:rPr>
              <a:t>اتکایی</a:t>
            </a:r>
            <a:r>
              <a:rPr lang="fa-IR" dirty="0" smtClean="0">
                <a:cs typeface="B Titr" panose="00000700000000000000" pitchFamily="2" charset="-78"/>
              </a:rPr>
              <a:t> و تکمیلی</a:t>
            </a:r>
            <a:endParaRPr lang="en-US" dirty="0" smtClean="0">
              <a:cs typeface="B Titr" panose="00000700000000000000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09800" y="269632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err="1">
                <a:solidFill>
                  <a:srgbClr val="FF0000"/>
                </a:solidFill>
                <a:cs typeface="B Titr" panose="00000700000000000000" pitchFamily="2" charset="-78"/>
              </a:rPr>
              <a:t>بيمه‏هاي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dirty="0" err="1">
                <a:solidFill>
                  <a:srgbClr val="FF0000"/>
                </a:solidFill>
                <a:cs typeface="B Titr" panose="00000700000000000000" pitchFamily="2" charset="-78"/>
              </a:rPr>
              <a:t>مشترك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 و </a:t>
            </a:r>
            <a:r>
              <a:rPr lang="fa-IR" dirty="0" err="1">
                <a:solidFill>
                  <a:srgbClr val="FF0000"/>
                </a:solidFill>
                <a:cs typeface="B Titr" panose="00000700000000000000" pitchFamily="2" charset="-78"/>
              </a:rPr>
              <a:t>اتكايي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 و </a:t>
            </a:r>
            <a:r>
              <a:rPr lang="fa-IR" dirty="0" err="1">
                <a:solidFill>
                  <a:srgbClr val="FF0000"/>
                </a:solidFill>
                <a:cs typeface="B Titr" panose="00000700000000000000" pitchFamily="2" charset="-78"/>
              </a:rPr>
              <a:t>تكميلي</a:t>
            </a:r>
            <a:endParaRPr lang="ar-SA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720840"/>
            <a:ext cx="7772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>
                <a:cs typeface="B Titr" panose="00000700000000000000" pitchFamily="2" charset="-78"/>
              </a:rPr>
              <a:t>در بيمه مشترك چند شركت بيمه به طور مشترك خطري را بيمه مي‏نمايند. اين بيمه معمولاً‌ در مورد خطرهاي بزرگ مثل حريق يا انفجار كارخانه‏ها و از اين قبيل بكار برده مي‏شود و هر شركت سهمي از آن را به عهده مي‏گيرد. </a:t>
            </a:r>
            <a:endParaRPr lang="fa-IR" dirty="0" smtClean="0">
              <a:cs typeface="B Titr" panose="00000700000000000000" pitchFamily="2" charset="-78"/>
            </a:endParaRPr>
          </a:p>
          <a:p>
            <a:pPr algn="r" rtl="1"/>
            <a:endParaRPr lang="ar-SA" dirty="0">
              <a:cs typeface="B Titr" panose="00000700000000000000" pitchFamily="2" charset="-78"/>
            </a:endParaRPr>
          </a:p>
          <a:p>
            <a:pPr algn="r" rtl="1"/>
            <a:r>
              <a:rPr lang="ar-SA" dirty="0">
                <a:cs typeface="B Titr" panose="00000700000000000000" pitchFamily="2" charset="-78"/>
              </a:rPr>
              <a:t>بيمه اتكايي نوعي بيمه مجدد است، بدين شكل كه بيمه‏گر مستقيم بيمة بخشي از خطر را خود به عهده مي‏گيرد و مازاد آن را به بيمه‏گر اتكايي واگذار مي‏كند. به عبارت ديگر بيمه‏گر مستقيم قسمتي از تعهدهاي خود را در قبال بيمه‏گذار نزد بيمه‏گر ديگري بيمه مي‏نمايد. </a:t>
            </a:r>
            <a:endParaRPr lang="fa-IR" dirty="0" smtClean="0">
              <a:cs typeface="B Titr" panose="00000700000000000000" pitchFamily="2" charset="-78"/>
            </a:endParaRPr>
          </a:p>
          <a:p>
            <a:pPr algn="r" rtl="1"/>
            <a:endParaRPr lang="ar-SA" dirty="0">
              <a:cs typeface="B Titr" panose="00000700000000000000" pitchFamily="2" charset="-78"/>
            </a:endParaRPr>
          </a:p>
          <a:p>
            <a:pPr algn="r" rtl="1"/>
            <a:r>
              <a:rPr lang="ar-SA" dirty="0">
                <a:cs typeface="B Titr" panose="00000700000000000000" pitchFamily="2" charset="-78"/>
              </a:rPr>
              <a:t>بيمه‏هاي تكميلي نيز از انواع بيمه‏هايي هستند كه بيمه‏گذار جهت ايجاد حمايت بيشتر در مقابله با حوادث مابقي موضوع بيمه را نزد بيمه‏گر ديگري بيمه مي‏نمايد. </a:t>
            </a:r>
            <a:endParaRPr lang="fa-IR" dirty="0" smtClean="0">
              <a:cs typeface="B Titr" panose="00000700000000000000" pitchFamily="2" charset="-78"/>
            </a:endParaRPr>
          </a:p>
          <a:p>
            <a:pPr algn="r" rtl="1"/>
            <a:endParaRPr lang="fa-IR" dirty="0">
              <a:cs typeface="B Titr" panose="00000700000000000000" pitchFamily="2" charset="-78"/>
            </a:endParaRPr>
          </a:p>
          <a:p>
            <a:pPr algn="r" rtl="1"/>
            <a:r>
              <a:rPr lang="ar-SA" dirty="0" smtClean="0">
                <a:cs typeface="B Titr" panose="00000700000000000000" pitchFamily="2" charset="-78"/>
              </a:rPr>
              <a:t>بيمة </a:t>
            </a:r>
            <a:r>
              <a:rPr lang="ar-SA" dirty="0">
                <a:cs typeface="B Titr" panose="00000700000000000000" pitchFamily="2" charset="-78"/>
              </a:rPr>
              <a:t>مضاعف </a:t>
            </a:r>
            <a:r>
              <a:rPr lang="ar-SA" dirty="0" smtClean="0">
                <a:cs typeface="B Titr" panose="00000700000000000000" pitchFamily="2" charset="-78"/>
              </a:rPr>
              <a:t>يك </a:t>
            </a:r>
            <a:r>
              <a:rPr lang="ar-SA" dirty="0">
                <a:cs typeface="B Titr" panose="00000700000000000000" pitchFamily="2" charset="-78"/>
              </a:rPr>
              <a:t>موضوع بيمه توسط چند بيمه‏گر بيمه مي‏شود</a:t>
            </a:r>
            <a:r>
              <a:rPr lang="ar-SA" dirty="0" smtClean="0">
                <a:cs typeface="B Titr" panose="00000700000000000000" pitchFamily="2" charset="-78"/>
              </a:rPr>
              <a:t>.</a:t>
            </a:r>
            <a:endParaRPr lang="fa-IR" dirty="0" smtClean="0">
              <a:cs typeface="B Titr" panose="00000700000000000000" pitchFamily="2" charset="-78"/>
            </a:endParaRPr>
          </a:p>
          <a:p>
            <a:pPr algn="r" rtl="1"/>
            <a:endParaRPr lang="fa-IR" dirty="0">
              <a:cs typeface="B Titr" panose="00000700000000000000" pitchFamily="2" charset="-78"/>
            </a:endParaRPr>
          </a:p>
          <a:p>
            <a:pPr algn="r" rtl="1"/>
            <a:endParaRPr lang="fa-IR" dirty="0" smtClean="0">
              <a:cs typeface="B Titr" panose="00000700000000000000" pitchFamily="2" charset="-78"/>
            </a:endParaRPr>
          </a:p>
          <a:p>
            <a:pPr algn="r" rtl="1"/>
            <a:r>
              <a:rPr lang="ar-SA" dirty="0">
                <a:cs typeface="B Titr" panose="00000700000000000000" pitchFamily="2" charset="-78"/>
              </a:rPr>
              <a:t>اين گونه بيمه‏ها براساس صحت اصل بيمه اقتصادي از لحاظ فقهي محل ايراد فقهي نيست.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5118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81400" y="1524000"/>
            <a:ext cx="5257800" cy="480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a-IR" dirty="0" smtClean="0">
                <a:cs typeface="B Titr" panose="00000700000000000000" pitchFamily="2" charset="-78"/>
              </a:rPr>
              <a:t>با تشکر</a:t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بیژن </a:t>
            </a:r>
            <a:r>
              <a:rPr lang="fa-IR" dirty="0" err="1" smtClean="0">
                <a:cs typeface="B Titr" panose="00000700000000000000" pitchFamily="2" charset="-78"/>
              </a:rPr>
              <a:t>بیدآباد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en-US" dirty="0" smtClean="0">
                <a:cs typeface="B Titr" panose="00000700000000000000" pitchFamily="2" charset="-78"/>
                <a:hlinkClick r:id="rId5"/>
              </a:rPr>
              <a:t>http://www.bidabad.com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en-US" dirty="0">
                <a:cs typeface="B Titr" panose="00000700000000000000" pitchFamily="2" charset="-78"/>
              </a:rPr>
              <a:t/>
            </a:r>
            <a:br>
              <a:rPr lang="en-US" dirty="0">
                <a:cs typeface="B Titr" panose="00000700000000000000" pitchFamily="2" charset="-78"/>
              </a:rPr>
            </a:br>
            <a:r>
              <a:rPr lang="en-US" dirty="0" smtClean="0">
                <a:cs typeface="B Titr" panose="00000700000000000000" pitchFamily="2" charset="-78"/>
                <a:hlinkClick r:id="rId6"/>
              </a:rPr>
              <a:t>bijan@bidabad.com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en-US" dirty="0" smtClean="0">
                <a:cs typeface="B Titr" panose="00000700000000000000" pitchFamily="2" charset="-78"/>
                <a:hlinkClick r:id="rId7"/>
              </a:rPr>
              <a:t>bidabad@yahoo.com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endParaRPr lang="en-US" dirty="0" smtClean="0">
              <a:cs typeface="B Titr" panose="00000700000000000000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2363450"/>
            <a:ext cx="8839200" cy="3808750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7200" dirty="0">
                <a:cs typeface="B Titr" panose="00000700000000000000" pitchFamily="2" charset="-78"/>
              </a:rPr>
              <a:t>ويژگي‏هاي حكومت اسلامي و انواع </a:t>
            </a:r>
            <a:r>
              <a:rPr lang="ar-SA" sz="7200" dirty="0" smtClean="0">
                <a:cs typeface="B Titr" panose="00000700000000000000" pitchFamily="2" charset="-78"/>
              </a:rPr>
              <a:t>آن</a:t>
            </a:r>
            <a:endParaRPr lang="fa-IR" sz="7200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7200" dirty="0" smtClean="0">
                <a:cs typeface="B Titr" panose="00000700000000000000" pitchFamily="2" charset="-78"/>
              </a:rPr>
              <a:t>نظريه </a:t>
            </a:r>
            <a:r>
              <a:rPr lang="ar-SA" sz="7200" dirty="0">
                <a:cs typeface="B Titr" panose="00000700000000000000" pitchFamily="2" charset="-78"/>
              </a:rPr>
              <a:t>ولايت </a:t>
            </a:r>
            <a:r>
              <a:rPr lang="ar-SA" sz="7200" dirty="0" smtClean="0">
                <a:cs typeface="B Titr" panose="00000700000000000000" pitchFamily="2" charset="-78"/>
              </a:rPr>
              <a:t>فقيه، </a:t>
            </a:r>
            <a:endParaRPr lang="fa-IR" sz="7200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7200" dirty="0" smtClean="0">
                <a:cs typeface="B Titr" panose="00000700000000000000" pitchFamily="2" charset="-78"/>
              </a:rPr>
              <a:t>مشروعيت </a:t>
            </a:r>
            <a:r>
              <a:rPr lang="ar-SA" sz="7200" dirty="0">
                <a:cs typeface="B Titr" panose="00000700000000000000" pitchFamily="2" charset="-78"/>
              </a:rPr>
              <a:t>نظام </a:t>
            </a:r>
            <a:r>
              <a:rPr lang="ar-SA" sz="7200" dirty="0" smtClean="0">
                <a:cs typeface="B Titr" panose="00000700000000000000" pitchFamily="2" charset="-78"/>
              </a:rPr>
              <a:t>اسلامي</a:t>
            </a:r>
            <a:endParaRPr lang="fa-IR" sz="7200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7200" dirty="0" smtClean="0">
                <a:cs typeface="B Titr" panose="00000700000000000000" pitchFamily="2" charset="-78"/>
              </a:rPr>
              <a:t>ارتباط </a:t>
            </a:r>
            <a:r>
              <a:rPr lang="ar-SA" sz="7200" dirty="0">
                <a:cs typeface="B Titr" panose="00000700000000000000" pitchFamily="2" charset="-78"/>
              </a:rPr>
              <a:t>حكومت اسلامي با قانون و حدود اختيارات حاكم در چارچوب ويژگي‏هاي احكام اوليه و </a:t>
            </a:r>
            <a:r>
              <a:rPr lang="ar-SA" sz="7200" dirty="0" smtClean="0">
                <a:cs typeface="B Titr" panose="00000700000000000000" pitchFamily="2" charset="-78"/>
              </a:rPr>
              <a:t>ثانويه</a:t>
            </a:r>
            <a:endParaRPr lang="fa-IR" sz="7200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7200" dirty="0" smtClean="0">
                <a:cs typeface="B Titr" panose="00000700000000000000" pitchFamily="2" charset="-78"/>
              </a:rPr>
              <a:t>طبقه</a:t>
            </a:r>
            <a:r>
              <a:rPr lang="ar-SA" sz="7200" dirty="0">
                <a:cs typeface="B Titr" panose="00000700000000000000" pitchFamily="2" charset="-78"/>
              </a:rPr>
              <a:t>‏بندي وظايف حكومت </a:t>
            </a:r>
            <a:r>
              <a:rPr lang="ar-SA" sz="7200" dirty="0" smtClean="0">
                <a:cs typeface="B Titr" panose="00000700000000000000" pitchFamily="2" charset="-78"/>
              </a:rPr>
              <a:t>اسلامي</a:t>
            </a:r>
            <a:endParaRPr lang="fa-IR" sz="7200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7200" dirty="0" smtClean="0">
                <a:cs typeface="B Titr" panose="00000700000000000000" pitchFamily="2" charset="-78"/>
              </a:rPr>
              <a:t>شرح </a:t>
            </a:r>
            <a:r>
              <a:rPr lang="ar-SA" sz="7200" dirty="0">
                <a:cs typeface="B Titr" panose="00000700000000000000" pitchFamily="2" charset="-78"/>
              </a:rPr>
              <a:t>وظايف تأميني و </a:t>
            </a:r>
            <a:r>
              <a:rPr lang="ar-SA" sz="7200" dirty="0" smtClean="0">
                <a:cs typeface="B Titr" panose="00000700000000000000" pitchFamily="2" charset="-78"/>
              </a:rPr>
              <a:t>حمايتي</a:t>
            </a:r>
            <a:endParaRPr lang="fa-IR" sz="7200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7200" dirty="0" smtClean="0">
                <a:cs typeface="B Titr" panose="00000700000000000000" pitchFamily="2" charset="-78"/>
              </a:rPr>
              <a:t>بيمه</a:t>
            </a:r>
            <a:r>
              <a:rPr lang="ar-SA" sz="7200" dirty="0">
                <a:cs typeface="B Titr" panose="00000700000000000000" pitchFamily="2" charset="-78"/>
              </a:rPr>
              <a:t>‏هاي زيادي به عنوان وظيفة </a:t>
            </a:r>
            <a:r>
              <a:rPr lang="ar-SA" sz="7200" dirty="0" smtClean="0">
                <a:cs typeface="B Titr" panose="00000700000000000000" pitchFamily="2" charset="-78"/>
              </a:rPr>
              <a:t>حكومت </a:t>
            </a:r>
            <a:endParaRPr lang="fa-IR" sz="7200" dirty="0" smtClean="0">
              <a:cs typeface="B Titr" panose="000007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9906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شیوه حکومت اسلامی</a:t>
            </a:r>
            <a:endParaRPr lang="en-US" sz="4000" dirty="0">
              <a:solidFill>
                <a:schemeClr val="bg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2087940"/>
            <a:ext cx="6654354" cy="3855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5760" indent="-36576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ar-SA" sz="2000" dirty="0" smtClean="0">
                <a:cs typeface="B Titr" panose="00000700000000000000" pitchFamily="2" charset="-78"/>
              </a:rPr>
              <a:t>تحليل </a:t>
            </a:r>
            <a:r>
              <a:rPr lang="ar-SA" sz="2000" dirty="0">
                <a:cs typeface="B Titr" panose="00000700000000000000" pitchFamily="2" charset="-78"/>
              </a:rPr>
              <a:t>اقتصادي </a:t>
            </a:r>
            <a:r>
              <a:rPr lang="ar-SA" sz="2000" dirty="0" smtClean="0">
                <a:cs typeface="B Titr" panose="00000700000000000000" pitchFamily="2" charset="-78"/>
              </a:rPr>
              <a:t>بيمه</a:t>
            </a:r>
            <a:endParaRPr lang="fa-IR" sz="2000" dirty="0" smtClean="0">
              <a:cs typeface="B Titr" panose="00000700000000000000" pitchFamily="2" charset="-78"/>
            </a:endParaRPr>
          </a:p>
          <a:p>
            <a:pPr marL="365760" indent="-36576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ar-SA" sz="2000" dirty="0" smtClean="0">
                <a:cs typeface="B Titr" panose="00000700000000000000" pitchFamily="2" charset="-78"/>
              </a:rPr>
              <a:t>با </a:t>
            </a:r>
            <a:r>
              <a:rPr lang="ar-SA" sz="2000" dirty="0">
                <a:cs typeface="B Titr" panose="00000700000000000000" pitchFamily="2" charset="-78"/>
              </a:rPr>
              <a:t>توجه به اصل حكمت در اصول فقه نتيجه‏گيري مي‏شود كه اساساً بيمه هم‌جهت با نظر شارع مقدس </a:t>
            </a:r>
            <a:r>
              <a:rPr lang="ar-SA" sz="2000" dirty="0" smtClean="0">
                <a:cs typeface="B Titr" panose="00000700000000000000" pitchFamily="2" charset="-78"/>
              </a:rPr>
              <a:t>است</a:t>
            </a:r>
            <a:r>
              <a:rPr lang="fa-IR" sz="2000" dirty="0" smtClean="0">
                <a:cs typeface="B Titr" panose="00000700000000000000" pitchFamily="2" charset="-78"/>
              </a:rPr>
              <a:t>.</a:t>
            </a:r>
          </a:p>
          <a:p>
            <a:pPr marL="365760" indent="-36576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ar-SA" sz="2000" dirty="0" smtClean="0">
                <a:cs typeface="B Titr" panose="00000700000000000000" pitchFamily="2" charset="-78"/>
              </a:rPr>
              <a:t>دلائل </a:t>
            </a:r>
            <a:r>
              <a:rPr lang="ar-SA" sz="2000" dirty="0">
                <a:cs typeface="B Titr" panose="00000700000000000000" pitchFamily="2" charset="-78"/>
              </a:rPr>
              <a:t>فقهي و حِكَمي </a:t>
            </a:r>
            <a:r>
              <a:rPr lang="ar-SA" sz="2000" dirty="0" smtClean="0">
                <a:cs typeface="B Titr" panose="00000700000000000000" pitchFamily="2" charset="-78"/>
              </a:rPr>
              <a:t>در </a:t>
            </a:r>
            <a:r>
              <a:rPr lang="ar-SA" sz="2000" dirty="0">
                <a:cs typeface="B Titr" panose="00000700000000000000" pitchFamily="2" charset="-78"/>
              </a:rPr>
              <a:t>حليت </a:t>
            </a:r>
            <a:r>
              <a:rPr lang="ar-SA" sz="2000" dirty="0" smtClean="0">
                <a:cs typeface="B Titr" panose="00000700000000000000" pitchFamily="2" charset="-78"/>
              </a:rPr>
              <a:t>بيمه. </a:t>
            </a:r>
            <a:endParaRPr lang="fa-IR" sz="2000" dirty="0" smtClean="0">
              <a:cs typeface="B Titr" panose="00000700000000000000" pitchFamily="2" charset="-78"/>
            </a:endParaRPr>
          </a:p>
          <a:p>
            <a:pPr marL="365760" indent="-36576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ar-SA" sz="2000" dirty="0" smtClean="0">
                <a:cs typeface="B Titr" panose="00000700000000000000" pitchFamily="2" charset="-78"/>
              </a:rPr>
              <a:t>نظرية </a:t>
            </a:r>
            <a:r>
              <a:rPr lang="ar-SA" sz="2000" dirty="0">
                <a:cs typeface="B Titr" panose="00000700000000000000" pitchFamily="2" charset="-78"/>
              </a:rPr>
              <a:t>«زنجيرة ورشكستگي» در تجارت </a:t>
            </a:r>
            <a:r>
              <a:rPr lang="fa-IR" sz="2000" dirty="0" smtClean="0">
                <a:cs typeface="B Titr" panose="00000700000000000000" pitchFamily="2" charset="-78"/>
              </a:rPr>
              <a:t>.</a:t>
            </a:r>
          </a:p>
          <a:p>
            <a:pPr marL="365760" indent="-36576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ar-SA" sz="2000" dirty="0" smtClean="0">
                <a:cs typeface="B Titr" panose="00000700000000000000" pitchFamily="2" charset="-78"/>
              </a:rPr>
              <a:t>در </a:t>
            </a:r>
            <a:r>
              <a:rPr lang="ar-SA" sz="2000" dirty="0">
                <a:cs typeface="B Titr" panose="00000700000000000000" pitchFamily="2" charset="-78"/>
              </a:rPr>
              <a:t>ارتباط با بيمه با يك الگوي رياضي- رفتاري نشان مي‌دهيم كه چگونه بيمه باعث شكستن «زنجيره ورشكستگي» در اقتصاد مي‏شود.</a:t>
            </a:r>
            <a:endParaRPr lang="en-US" sz="2000" dirty="0">
              <a:cs typeface="B Titr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37432" y="609600"/>
            <a:ext cx="5445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fa-IR" sz="4000" dirty="0" err="1" smtClean="0">
                <a:solidFill>
                  <a:srgbClr val="EEECE1">
                    <a:lumMod val="50000"/>
                  </a:srgbClr>
                </a:solidFill>
                <a:cs typeface="B Titr" panose="00000700000000000000" pitchFamily="2" charset="-78"/>
              </a:rPr>
              <a:t>بیمه‌های</a:t>
            </a:r>
            <a:r>
              <a:rPr lang="fa-IR" sz="4000" dirty="0" smtClean="0">
                <a:solidFill>
                  <a:srgbClr val="EEECE1">
                    <a:lumMod val="50000"/>
                  </a:srgbClr>
                </a:solidFill>
                <a:cs typeface="B Titr" panose="00000700000000000000" pitchFamily="2" charset="-78"/>
              </a:rPr>
              <a:t> اقتصادی (بازرگانی)</a:t>
            </a:r>
            <a:endParaRPr lang="en-US" sz="4000" dirty="0">
              <a:solidFill>
                <a:srgbClr val="EEECE1">
                  <a:lumMod val="50000"/>
                </a:srgbClr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2087940"/>
            <a:ext cx="6324600" cy="4084260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marL="365760" indent="-36576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7200" dirty="0" smtClean="0">
                <a:cs typeface="B Titr" panose="00000700000000000000" pitchFamily="2" charset="-78"/>
              </a:rPr>
              <a:t>آيا </a:t>
            </a:r>
            <a:r>
              <a:rPr lang="ar-SA" sz="7200" dirty="0">
                <a:cs typeface="B Titr" panose="00000700000000000000" pitchFamily="2" charset="-78"/>
              </a:rPr>
              <a:t>بيمه‏هاي اجباري وجاهت فقهي دارند يا </a:t>
            </a:r>
            <a:r>
              <a:rPr lang="ar-SA" sz="7200" dirty="0" smtClean="0">
                <a:cs typeface="B Titr" panose="00000700000000000000" pitchFamily="2" charset="-78"/>
              </a:rPr>
              <a:t>خير</a:t>
            </a:r>
            <a:r>
              <a:rPr lang="fa-IR" sz="7200" dirty="0" smtClean="0">
                <a:cs typeface="B Titr" panose="00000700000000000000" pitchFamily="2" charset="-78"/>
              </a:rPr>
              <a:t>؟</a:t>
            </a:r>
          </a:p>
          <a:p>
            <a:pPr marL="365760" indent="-36576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7200" dirty="0" smtClean="0">
                <a:cs typeface="B Titr" panose="00000700000000000000" pitchFamily="2" charset="-78"/>
              </a:rPr>
              <a:t>آيا </a:t>
            </a:r>
            <a:r>
              <a:rPr lang="ar-SA" sz="7200" dirty="0">
                <a:cs typeface="B Titr" panose="00000700000000000000" pitchFamily="2" charset="-78"/>
              </a:rPr>
              <a:t>مي‏توان حتي براساس قانون، كارگر را ملزم به پرداخت حق بيمه </a:t>
            </a:r>
            <a:r>
              <a:rPr lang="ar-SA" sz="7200" dirty="0" smtClean="0">
                <a:cs typeface="B Titr" panose="00000700000000000000" pitchFamily="2" charset="-78"/>
              </a:rPr>
              <a:t>كرد يا </a:t>
            </a:r>
            <a:r>
              <a:rPr lang="ar-SA" sz="7200" dirty="0">
                <a:cs typeface="B Titr" panose="00000700000000000000" pitchFamily="2" charset="-78"/>
              </a:rPr>
              <a:t>كارفرما را ملزم به پرداخت حق بيمه كارگر نمود يا دولت را موظف نمود تا سهمي از بيمة كارگر را </a:t>
            </a:r>
            <a:r>
              <a:rPr lang="ar-SA" sz="7200" dirty="0" smtClean="0">
                <a:cs typeface="B Titr" panose="00000700000000000000" pitchFamily="2" charset="-78"/>
              </a:rPr>
              <a:t>بپردازد</a:t>
            </a:r>
            <a:r>
              <a:rPr lang="fa-IR" sz="7200" dirty="0" smtClean="0">
                <a:cs typeface="B Titr" panose="00000700000000000000" pitchFamily="2" charset="-78"/>
              </a:rPr>
              <a:t>؟</a:t>
            </a:r>
          </a:p>
          <a:p>
            <a:pPr marL="365760" indent="-36576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7200" dirty="0" smtClean="0">
                <a:cs typeface="B Titr" panose="00000700000000000000" pitchFamily="2" charset="-78"/>
              </a:rPr>
              <a:t>آيا </a:t>
            </a:r>
            <a:r>
              <a:rPr lang="ar-SA" sz="7200" dirty="0">
                <a:cs typeface="B Titr" panose="00000700000000000000" pitchFamily="2" charset="-78"/>
              </a:rPr>
              <a:t>دولت حق تصرف در منابع مالي تحت اختيار خود را در پرداخت يارانه جهت حق بيمة كارگر دارد؟ </a:t>
            </a:r>
            <a:endParaRPr lang="fa-IR" sz="7200" dirty="0" smtClean="0">
              <a:cs typeface="B Titr" panose="00000700000000000000" pitchFamily="2" charset="-78"/>
            </a:endParaRPr>
          </a:p>
          <a:p>
            <a:pPr marL="365760" indent="-36576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7200" dirty="0" smtClean="0">
                <a:cs typeface="B Titr" panose="00000700000000000000" pitchFamily="2" charset="-78"/>
              </a:rPr>
              <a:t>در </a:t>
            </a:r>
            <a:r>
              <a:rPr lang="ar-SA" sz="7200" dirty="0">
                <a:cs typeface="B Titr" panose="00000700000000000000" pitchFamily="2" charset="-78"/>
              </a:rPr>
              <a:t>مشروعيت اين اقدامات ادلة كافي مشاهده نمي‏شود. </a:t>
            </a:r>
            <a:endParaRPr lang="fa-IR" sz="7200" dirty="0" smtClean="0">
              <a:cs typeface="B Titr" panose="00000700000000000000" pitchFamily="2" charset="-78"/>
            </a:endParaRPr>
          </a:p>
          <a:p>
            <a:pPr marL="365760" indent="-36576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7200" dirty="0" smtClean="0">
                <a:cs typeface="B Titr" panose="00000700000000000000" pitchFamily="2" charset="-78"/>
              </a:rPr>
              <a:t>انواع </a:t>
            </a:r>
            <a:r>
              <a:rPr lang="ar-SA" sz="7200" dirty="0">
                <a:cs typeface="B Titr" panose="00000700000000000000" pitchFamily="2" charset="-78"/>
              </a:rPr>
              <a:t>بيمه‏هاي اجباري از نوع بيمه مسئوليت مدني مانند بيمه شخص </a:t>
            </a:r>
            <a:r>
              <a:rPr lang="ar-SA" sz="7200" dirty="0" smtClean="0">
                <a:cs typeface="B Titr" panose="00000700000000000000" pitchFamily="2" charset="-78"/>
              </a:rPr>
              <a:t>ثالث</a:t>
            </a:r>
            <a:endParaRPr lang="fa-IR" sz="7200" dirty="0" smtClean="0">
              <a:cs typeface="B Titr" panose="00000700000000000000" pitchFamily="2" charset="-78"/>
            </a:endParaRPr>
          </a:p>
          <a:p>
            <a:pPr marL="365760" indent="-36576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7200" dirty="0" smtClean="0">
                <a:cs typeface="B Titr" panose="00000700000000000000" pitchFamily="2" charset="-78"/>
              </a:rPr>
              <a:t>نتيجه</a:t>
            </a:r>
            <a:r>
              <a:rPr lang="ar-SA" sz="7200" dirty="0">
                <a:cs typeface="B Titr" panose="00000700000000000000" pitchFamily="2" charset="-78"/>
              </a:rPr>
              <a:t>‏گيري مي‏شود كه علي‏القاعده اجبار اين بيمه باعث تشويق خاطي و تنبيه فرد منضبط است و برخلاف اصل عدالت در اسلام است. </a:t>
            </a:r>
            <a:endParaRPr lang="fa-IR" sz="7200" dirty="0" smtClean="0">
              <a:cs typeface="B Titr" panose="00000700000000000000" pitchFamily="2" charset="-78"/>
            </a:endParaRPr>
          </a:p>
          <a:p>
            <a:pPr marL="365760" indent="-36576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7200" dirty="0" smtClean="0">
                <a:cs typeface="B Titr" panose="00000700000000000000" pitchFamily="2" charset="-78"/>
              </a:rPr>
              <a:t>اشارة مختصر </a:t>
            </a:r>
            <a:r>
              <a:rPr lang="ar-SA" sz="7200" dirty="0">
                <a:cs typeface="B Titr" panose="00000700000000000000" pitchFamily="2" charset="-78"/>
              </a:rPr>
              <a:t>به بيمه‏هاي مشترك و اتكائي و </a:t>
            </a:r>
            <a:r>
              <a:rPr lang="ar-SA" sz="7200" dirty="0" smtClean="0">
                <a:cs typeface="B Titr" panose="00000700000000000000" pitchFamily="2" charset="-78"/>
              </a:rPr>
              <a:t>تكميلي.</a:t>
            </a:r>
            <a:endParaRPr lang="en-US" sz="7200" dirty="0"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68199" y="609600"/>
            <a:ext cx="3114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fa-IR" sz="4000" dirty="0" err="1" smtClean="0">
                <a:solidFill>
                  <a:srgbClr val="EEECE1">
                    <a:lumMod val="50000"/>
                  </a:srgbClr>
                </a:solidFill>
                <a:cs typeface="B Titr" panose="00000700000000000000" pitchFamily="2" charset="-78"/>
              </a:rPr>
              <a:t>بیمه‌های</a:t>
            </a:r>
            <a:r>
              <a:rPr lang="fa-IR" sz="4000" dirty="0" smtClean="0">
                <a:solidFill>
                  <a:srgbClr val="EEECE1">
                    <a:lumMod val="50000"/>
                  </a:srgbClr>
                </a:solidFill>
                <a:cs typeface="B Titr" panose="00000700000000000000" pitchFamily="2" charset="-78"/>
              </a:rPr>
              <a:t> اجباری</a:t>
            </a:r>
            <a:endParaRPr lang="en-US" sz="4000" dirty="0">
              <a:solidFill>
                <a:srgbClr val="EEECE1">
                  <a:lumMod val="50000"/>
                </a:srgbClr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3400" y="2381379"/>
            <a:ext cx="4191001" cy="3867021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marL="27432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7200" dirty="0">
                <a:cs typeface="B Titr" panose="00000700000000000000" pitchFamily="2" charset="-78"/>
              </a:rPr>
              <a:t>1ـ وظايف تشريعي و </a:t>
            </a:r>
            <a:r>
              <a:rPr lang="ar-SA" sz="7200" dirty="0" smtClean="0">
                <a:cs typeface="B Titr" panose="00000700000000000000" pitchFamily="2" charset="-78"/>
              </a:rPr>
              <a:t>تقنيني</a:t>
            </a:r>
            <a:endParaRPr lang="en-US" sz="7200" dirty="0">
              <a:cs typeface="B Titr" panose="00000700000000000000" pitchFamily="2" charset="-78"/>
            </a:endParaRPr>
          </a:p>
          <a:p>
            <a:pPr marL="27432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7200" dirty="0">
                <a:cs typeface="B Titr" panose="00000700000000000000" pitchFamily="2" charset="-78"/>
              </a:rPr>
              <a:t>2ـ وظايف قضايي و تنبيهي و </a:t>
            </a:r>
            <a:r>
              <a:rPr lang="ar-SA" sz="7200" dirty="0" smtClean="0">
                <a:cs typeface="B Titr" panose="00000700000000000000" pitchFamily="2" charset="-78"/>
              </a:rPr>
              <a:t>تأديبي</a:t>
            </a:r>
            <a:endParaRPr lang="en-US" sz="7200" dirty="0">
              <a:cs typeface="B Titr" panose="00000700000000000000" pitchFamily="2" charset="-78"/>
            </a:endParaRPr>
          </a:p>
          <a:p>
            <a:pPr marL="27432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7200" dirty="0">
                <a:cs typeface="B Titr" panose="00000700000000000000" pitchFamily="2" charset="-78"/>
              </a:rPr>
              <a:t>3ـ </a:t>
            </a:r>
            <a:r>
              <a:rPr lang="ar-SA" sz="7200" dirty="0">
                <a:solidFill>
                  <a:srgbClr val="FF0000"/>
                </a:solidFill>
                <a:cs typeface="B Titr" panose="00000700000000000000" pitchFamily="2" charset="-78"/>
              </a:rPr>
              <a:t>وظايف تأميني و </a:t>
            </a:r>
            <a:r>
              <a:rPr lang="ar-SA" sz="7200" dirty="0" smtClean="0">
                <a:solidFill>
                  <a:srgbClr val="FF0000"/>
                </a:solidFill>
                <a:cs typeface="B Titr" panose="00000700000000000000" pitchFamily="2" charset="-78"/>
              </a:rPr>
              <a:t>حمايتي </a:t>
            </a:r>
            <a:endParaRPr lang="en-US" sz="72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27432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7200" dirty="0">
                <a:cs typeface="B Titr" panose="00000700000000000000" pitchFamily="2" charset="-78"/>
              </a:rPr>
              <a:t>4ـ وظايف نظامي و </a:t>
            </a:r>
            <a:r>
              <a:rPr lang="ar-SA" sz="7200" dirty="0" smtClean="0">
                <a:cs typeface="B Titr" panose="00000700000000000000" pitchFamily="2" charset="-78"/>
              </a:rPr>
              <a:t>دفاعي </a:t>
            </a:r>
            <a:endParaRPr lang="en-US" sz="7200" dirty="0">
              <a:cs typeface="B Titr" panose="00000700000000000000" pitchFamily="2" charset="-78"/>
            </a:endParaRPr>
          </a:p>
          <a:p>
            <a:pPr marL="27432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7200" dirty="0">
                <a:cs typeface="B Titr" panose="00000700000000000000" pitchFamily="2" charset="-78"/>
              </a:rPr>
              <a:t>5 ـ وظايف مالي و </a:t>
            </a:r>
            <a:r>
              <a:rPr lang="ar-SA" sz="7200" dirty="0" smtClean="0">
                <a:cs typeface="B Titr" panose="00000700000000000000" pitchFamily="2" charset="-78"/>
              </a:rPr>
              <a:t>اقتصادي </a:t>
            </a:r>
            <a:endParaRPr lang="en-US" sz="7200" dirty="0">
              <a:cs typeface="B Titr" panose="00000700000000000000" pitchFamily="2" charset="-78"/>
            </a:endParaRPr>
          </a:p>
          <a:p>
            <a:pPr marL="27432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7200" dirty="0">
                <a:cs typeface="B Titr" panose="00000700000000000000" pitchFamily="2" charset="-78"/>
              </a:rPr>
              <a:t>6 ـ وظايف مديريتي و </a:t>
            </a:r>
            <a:r>
              <a:rPr lang="ar-SA" sz="7200" dirty="0" smtClean="0">
                <a:cs typeface="B Titr" panose="00000700000000000000" pitchFamily="2" charset="-78"/>
              </a:rPr>
              <a:t>اجرايي </a:t>
            </a:r>
            <a:endParaRPr lang="en-US" sz="7200" dirty="0">
              <a:cs typeface="B Titr" panose="00000700000000000000" pitchFamily="2" charset="-78"/>
            </a:endParaRPr>
          </a:p>
          <a:p>
            <a:pPr marL="27432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7200" dirty="0">
                <a:cs typeface="B Titr" panose="00000700000000000000" pitchFamily="2" charset="-78"/>
              </a:rPr>
              <a:t>7 ـ وظايف آموزشي و </a:t>
            </a:r>
            <a:r>
              <a:rPr lang="ar-SA" sz="7200" dirty="0" smtClean="0">
                <a:cs typeface="B Titr" panose="00000700000000000000" pitchFamily="2" charset="-78"/>
              </a:rPr>
              <a:t>تربيتي </a:t>
            </a:r>
            <a:endParaRPr lang="en-US" sz="7200" dirty="0">
              <a:cs typeface="B Titr" panose="00000700000000000000" pitchFamily="2" charset="-78"/>
            </a:endParaRPr>
          </a:p>
          <a:p>
            <a:pPr marL="27432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7200" dirty="0">
                <a:cs typeface="B Titr" panose="00000700000000000000" pitchFamily="2" charset="-78"/>
              </a:rPr>
              <a:t>8 ـ وظايف خدماتي و توسعه‏اي</a:t>
            </a:r>
            <a:endParaRPr lang="en-US" sz="7200" dirty="0"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57353" y="609600"/>
            <a:ext cx="29258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fa-IR" sz="4000" dirty="0" smtClean="0">
                <a:solidFill>
                  <a:srgbClr val="EEECE1">
                    <a:lumMod val="50000"/>
                  </a:srgbClr>
                </a:solidFill>
                <a:cs typeface="B Titr" panose="00000700000000000000" pitchFamily="2" charset="-78"/>
              </a:rPr>
              <a:t>وظایف حکومت</a:t>
            </a:r>
            <a:endParaRPr lang="en-US" sz="4000" dirty="0">
              <a:solidFill>
                <a:srgbClr val="EEECE1">
                  <a:lumMod val="50000"/>
                </a:srgbClr>
              </a:solidFill>
              <a:cs typeface="B Titr" panose="00000700000000000000" pitchFamily="2" charset="-78"/>
            </a:endParaRPr>
          </a:p>
        </p:txBody>
      </p:sp>
      <p:pic>
        <p:nvPicPr>
          <p:cNvPr id="8194" name="Picture 2" descr="C:\Users\Admin5\Desktop\Facebook\پیشنهاد تأسیس نهادهای خیریه مردمی توسعه\ACH Hand Heart Logo Final a_full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95" y="1514197"/>
            <a:ext cx="3828473" cy="29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حمایت‌های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تأمینی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7200" y="1524000"/>
            <a:ext cx="4343400" cy="452596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2000" dirty="0">
                <a:cs typeface="B Titr" panose="00000700000000000000" pitchFamily="2" charset="-78"/>
              </a:rPr>
              <a:t>10ـ نياز به اعتراض و فرياد (هرگاه مظلوم واقع شود) و دفاع در مقابل متجاوز </a:t>
            </a:r>
            <a:endParaRPr lang="fa-IR" sz="2000" dirty="0" smtClean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ar-SA" sz="2000" dirty="0" smtClean="0">
                <a:cs typeface="B Titr" panose="00000700000000000000" pitchFamily="2" charset="-78"/>
              </a:rPr>
              <a:t>11ـ </a:t>
            </a:r>
            <a:r>
              <a:rPr lang="ar-SA" sz="2000" dirty="0">
                <a:cs typeface="B Titr" panose="00000700000000000000" pitchFamily="2" charset="-78"/>
              </a:rPr>
              <a:t>نياز به استعانت در احقاق حق </a:t>
            </a:r>
            <a:endParaRPr lang="en-US" sz="20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ar-SA" sz="2000" dirty="0">
                <a:cs typeface="B Titr" panose="00000700000000000000" pitchFamily="2" charset="-78"/>
              </a:rPr>
              <a:t>12ـ نياز صغير به ولي </a:t>
            </a:r>
            <a:endParaRPr lang="en-US" sz="20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ar-SA" sz="2000" dirty="0">
                <a:cs typeface="B Titr" panose="00000700000000000000" pitchFamily="2" charset="-78"/>
              </a:rPr>
              <a:t>13ـ نياز به مستمري بازنشستگي و از </a:t>
            </a:r>
            <a:r>
              <a:rPr lang="ar-SA" sz="2000" dirty="0" smtClean="0">
                <a:cs typeface="B Titr" panose="00000700000000000000" pitchFamily="2" charset="-78"/>
              </a:rPr>
              <a:t>كارافتادگي</a:t>
            </a:r>
            <a:endParaRPr lang="en-US" sz="20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ar-SA" sz="2000" dirty="0">
                <a:cs typeface="B Titr" panose="00000700000000000000" pitchFamily="2" charset="-78"/>
              </a:rPr>
              <a:t>14ـ نياز به سرپرستي افراد لازم </a:t>
            </a:r>
            <a:r>
              <a:rPr lang="ar-SA" sz="2000" dirty="0" smtClean="0">
                <a:cs typeface="B Titr" panose="00000700000000000000" pitchFamily="2" charset="-78"/>
              </a:rPr>
              <a:t>الحمايه</a:t>
            </a:r>
            <a:endParaRPr lang="en-US" sz="20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ar-SA" sz="2000" dirty="0">
                <a:cs typeface="B Titr" panose="00000700000000000000" pitchFamily="2" charset="-78"/>
              </a:rPr>
              <a:t>15ـ نياز به كارگشايي و گره‏</a:t>
            </a:r>
            <a:r>
              <a:rPr lang="ar-SA" sz="2000" dirty="0" smtClean="0">
                <a:cs typeface="B Titr" panose="00000700000000000000" pitchFamily="2" charset="-78"/>
              </a:rPr>
              <a:t>گشايي</a:t>
            </a:r>
            <a:endParaRPr lang="en-US" sz="20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ar-SA" sz="2000" dirty="0">
                <a:cs typeface="B Titr" panose="00000700000000000000" pitchFamily="2" charset="-78"/>
              </a:rPr>
              <a:t>16ـ نياز به اداي رسوم و سنن </a:t>
            </a:r>
            <a:r>
              <a:rPr lang="ar-SA" sz="2000" dirty="0" smtClean="0">
                <a:cs typeface="B Titr" panose="00000700000000000000" pitchFamily="2" charset="-78"/>
              </a:rPr>
              <a:t>پسنديده</a:t>
            </a:r>
            <a:endParaRPr lang="en-US" sz="20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ar-SA" sz="2000" dirty="0">
                <a:cs typeface="B Titr" panose="00000700000000000000" pitchFamily="2" charset="-78"/>
              </a:rPr>
              <a:t>17ـ نياز به پوشاك و </a:t>
            </a:r>
            <a:r>
              <a:rPr lang="ar-SA" sz="2000" dirty="0" smtClean="0">
                <a:cs typeface="B Titr" panose="00000700000000000000" pitchFamily="2" charset="-78"/>
              </a:rPr>
              <a:t>البسه</a:t>
            </a:r>
            <a:endParaRPr lang="en-US" sz="20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4800600" y="1524000"/>
            <a:ext cx="4038600" cy="4525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000" dirty="0">
                <a:cs typeface="B Titr" panose="00000700000000000000" pitchFamily="2" charset="-78"/>
              </a:rPr>
              <a:t>1ـ نياز </a:t>
            </a:r>
            <a:r>
              <a:rPr lang="ar-SA" sz="2000" dirty="0" smtClean="0">
                <a:cs typeface="B Titr" panose="00000700000000000000" pitchFamily="2" charset="-78"/>
              </a:rPr>
              <a:t>مالي</a:t>
            </a:r>
            <a:endParaRPr lang="en-US" sz="20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ar-SA" sz="2000" dirty="0">
                <a:cs typeface="B Titr" panose="00000700000000000000" pitchFamily="2" charset="-78"/>
              </a:rPr>
              <a:t>2ـ نياز به سرپناه و </a:t>
            </a:r>
            <a:r>
              <a:rPr lang="ar-SA" sz="2000" dirty="0" smtClean="0">
                <a:cs typeface="B Titr" panose="00000700000000000000" pitchFamily="2" charset="-78"/>
              </a:rPr>
              <a:t>مسكن</a:t>
            </a:r>
            <a:endParaRPr lang="en-US" sz="20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ar-SA" sz="2000" dirty="0">
                <a:cs typeface="B Titr" panose="00000700000000000000" pitchFamily="2" charset="-78"/>
              </a:rPr>
              <a:t>3ـ نياز به ازدواج و جفت و </a:t>
            </a:r>
            <a:r>
              <a:rPr lang="ar-SA" sz="2000" dirty="0" smtClean="0">
                <a:cs typeface="B Titr" panose="00000700000000000000" pitchFamily="2" charset="-78"/>
              </a:rPr>
              <a:t>معاشر</a:t>
            </a:r>
            <a:endParaRPr lang="en-US" sz="20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ar-SA" sz="2000" dirty="0">
                <a:cs typeface="B Titr" panose="00000700000000000000" pitchFamily="2" charset="-78"/>
              </a:rPr>
              <a:t>4ـ نياز به كار و </a:t>
            </a:r>
            <a:r>
              <a:rPr lang="ar-SA" sz="2000" dirty="0" smtClean="0">
                <a:cs typeface="B Titr" panose="00000700000000000000" pitchFamily="2" charset="-78"/>
              </a:rPr>
              <a:t>شغل</a:t>
            </a:r>
            <a:endParaRPr lang="en-US" sz="20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ar-SA" sz="2000" dirty="0">
                <a:cs typeface="B Titr" panose="00000700000000000000" pitchFamily="2" charset="-78"/>
              </a:rPr>
              <a:t>5 ـ نياز به تعليم و تربيت، آموزش، مشاوره، </a:t>
            </a:r>
            <a:r>
              <a:rPr lang="ar-SA" sz="2000" dirty="0" smtClean="0">
                <a:cs typeface="B Titr" panose="00000700000000000000" pitchFamily="2" charset="-78"/>
              </a:rPr>
              <a:t>راهنمايي</a:t>
            </a:r>
            <a:endParaRPr lang="en-US" sz="20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ar-SA" sz="2000" dirty="0">
                <a:cs typeface="B Titr" panose="00000700000000000000" pitchFamily="2" charset="-78"/>
              </a:rPr>
              <a:t>6 ـ نياز به بهداشت و </a:t>
            </a:r>
            <a:r>
              <a:rPr lang="ar-SA" sz="2000" dirty="0" smtClean="0">
                <a:cs typeface="B Titr" panose="00000700000000000000" pitchFamily="2" charset="-78"/>
              </a:rPr>
              <a:t>درمان</a:t>
            </a:r>
            <a:endParaRPr lang="en-US" sz="20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ar-SA" sz="2000" dirty="0">
                <a:cs typeface="B Titr" panose="00000700000000000000" pitchFamily="2" charset="-78"/>
              </a:rPr>
              <a:t>7ـ نياز به پرستاري و </a:t>
            </a:r>
            <a:r>
              <a:rPr lang="ar-SA" sz="2000" dirty="0" smtClean="0">
                <a:cs typeface="B Titr" panose="00000700000000000000" pitchFamily="2" charset="-78"/>
              </a:rPr>
              <a:t>مراقبت</a:t>
            </a:r>
            <a:endParaRPr lang="en-US" sz="20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ar-SA" sz="2000" dirty="0">
                <a:cs typeface="B Titr" panose="00000700000000000000" pitchFamily="2" charset="-78"/>
              </a:rPr>
              <a:t>8 ـ نياز به امداد در زمان اضطرار و مواجهه با </a:t>
            </a:r>
            <a:r>
              <a:rPr lang="ar-SA" sz="2000" dirty="0" smtClean="0">
                <a:cs typeface="B Titr" panose="00000700000000000000" pitchFamily="2" charset="-78"/>
              </a:rPr>
              <a:t>خطر</a:t>
            </a:r>
            <a:endParaRPr lang="en-US" sz="20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ar-SA" sz="2000" dirty="0">
                <a:cs typeface="B Titr" panose="00000700000000000000" pitchFamily="2" charset="-78"/>
              </a:rPr>
              <a:t>9ـ نياز به طعام و </a:t>
            </a:r>
            <a:r>
              <a:rPr lang="ar-SA" sz="2000" dirty="0" smtClean="0">
                <a:cs typeface="B Titr" panose="00000700000000000000" pitchFamily="2" charset="-78"/>
              </a:rPr>
              <a:t>خوراك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267200" y="306168"/>
            <a:ext cx="3962400" cy="6844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بیمه (</a:t>
            </a:r>
            <a:r>
              <a:rPr lang="fa-IR" sz="3600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تکافل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عام و </a:t>
            </a:r>
            <a:r>
              <a:rPr lang="fa-IR" sz="3600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ضمان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600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اعاله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)</a:t>
            </a:r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912521"/>
              </p:ext>
            </p:extLst>
          </p:nvPr>
        </p:nvGraphicFramePr>
        <p:xfrm>
          <a:off x="152400" y="1447798"/>
          <a:ext cx="8839200" cy="5181601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094882"/>
                <a:gridCol w="5744318"/>
              </a:tblGrid>
              <a:tr h="545432"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1-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بيمه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مالي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: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Titr" panose="00000700000000000000" pitchFamily="2" charset="-78"/>
                        </a:rPr>
                        <a:t>تأمين منابع مالي براي نيازمندان ـ شامل ورشكستگان نيز مي‏شود.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818147"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2-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بيمه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مسكن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: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Titr" panose="00000700000000000000" pitchFamily="2" charset="-78"/>
                        </a:rPr>
                        <a:t>هيچ فردي نبايد بي سرپناه باشد و بيمه مسكن موظف به تأمين حداقل سرپناه براي عموم افراد جامعه است. استعانت در تعمير مسكن در اين بيمه مي‏گنجد.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545432"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3-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بيمه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 ازدواج:‌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Titr" panose="00000700000000000000" pitchFamily="2" charset="-78"/>
                        </a:rPr>
                        <a:t>ايجاد شرايط مناسب براي ازدواج و ارائه تمهيدات و رفع موانع ازدواج افراد جامعه.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818147"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4-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بيمه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 شغل: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Titr" panose="00000700000000000000" pitchFamily="2" charset="-78"/>
                        </a:rPr>
                        <a:t>هركس حق دارد شغل داشته باشد و بيمه شغل موظف به كارگماردن افراد است. برخلاف بيمه بيكاري كه پرداخت مالي مي‏نمايد، بيمه شغل فرد را شاغل مي‏نمايد.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818147"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5-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بيمه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 آموزش:‌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Titr" panose="00000700000000000000" pitchFamily="2" charset="-78"/>
                        </a:rPr>
                        <a:t>هر كس كه بخواهد تا هر درجه از آموزش، تعليم و تربيت پيشرفت كند، بايست مربي و امكانات مناسب در اختيار وي قرار گيرد.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545432"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6-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بيمة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 درمان: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Titr" panose="00000700000000000000" pitchFamily="2" charset="-78"/>
                        </a:rPr>
                        <a:t>كليه آحاد جامعه هنگام بيماري بيمه درمان هستند و تأمين شرايط بهداشتي براي آنان از وظايف اين بيمه است.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545432"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7-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بيمه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پرستاري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: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Titr" panose="00000700000000000000" pitchFamily="2" charset="-78"/>
                        </a:rPr>
                        <a:t>كليه افراد ناتوان در اين بيمه مشمول دريافت مراقبت و پرستاري هستند.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545432"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fa-IR" sz="1600" u="sng">
                          <a:effectLst/>
                          <a:cs typeface="B Titr" panose="00000700000000000000" pitchFamily="2" charset="-78"/>
                        </a:rPr>
                        <a:t>8- بيمه سوانح: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Titr" panose="00000700000000000000" pitchFamily="2" charset="-78"/>
                        </a:rPr>
                        <a:t>هر فردي در قبال بروز هر حادثه‏اي اعم از طبيعي و يا غيرطبيعي محق دريافت حمايت‏هاي خاص بيمه سوانح است.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267200" y="306168"/>
            <a:ext cx="3962400" cy="6844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بیمه (</a:t>
            </a:r>
            <a:r>
              <a:rPr lang="fa-IR" sz="3600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تکافل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عام و </a:t>
            </a:r>
            <a:r>
              <a:rPr lang="fa-IR" sz="3600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ضمان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600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اعاله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)</a:t>
            </a:r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571200"/>
              </p:ext>
            </p:extLst>
          </p:nvPr>
        </p:nvGraphicFramePr>
        <p:xfrm>
          <a:off x="228600" y="1162545"/>
          <a:ext cx="8615363" cy="5623442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016509"/>
                <a:gridCol w="5598854"/>
              </a:tblGrid>
              <a:tr h="924534"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9-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بيمه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خوراك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: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Titr" panose="00000700000000000000" pitchFamily="2" charset="-78"/>
                        </a:rPr>
                        <a:t>بيمه خوراك چتر غذايي افراد جامعه است بطوري كه هيچ فردي گرسنه نماند. براساس اين بيمه بايد حداقل خوراك براي افراد به سهولت قابل حصول باشد.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924534"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10-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بيمه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 دفاع: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Titr" panose="00000700000000000000" pitchFamily="2" charset="-78"/>
                        </a:rPr>
                        <a:t>هر فرد حق اعتراض و تظلم و دفاع دارد و از اين باب بيمه است. دادستاني در تعريف حقوق آن و ضابطين قضائي در نظام‏هاي امروزي در اين حكم هستند.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462267"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11-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بيمه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وكالت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: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Titr" panose="00000700000000000000" pitchFamily="2" charset="-78"/>
                        </a:rPr>
                        <a:t>استعانت به هر فرد در احقاق حقش از وظايف اين بيمه است.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462267"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12-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بيمه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ايتام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: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Titr" panose="00000700000000000000" pitchFamily="2" charset="-78"/>
                        </a:rPr>
                        <a:t>تأمين شرايط زيستي ايتام و صغار بدون سرپرست و حمايت از حقوق آنها وظيفة اين بيمه مي‏باشد.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693400">
                <a:tc>
                  <a:txBody>
                    <a:bodyPr/>
                    <a:lstStyle/>
                    <a:p>
                      <a:pPr indent="0" algn="r" rtl="1">
                        <a:spcAft>
                          <a:spcPts val="0"/>
                        </a:spcAft>
                      </a:pP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13-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بيمه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بازنشستگي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 و از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كارافتادگي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: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Titr" panose="00000700000000000000" pitchFamily="2" charset="-78"/>
                        </a:rPr>
                        <a:t>افرادي كه به دليل كهولت سن يا نقص عضو يا بيماري دائماً‌ يا موقتاً توانايي كار و ادامة اشتغال ندارند، بيمه هستند.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693400"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14-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بيمه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سرپرستي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: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Titr" panose="00000700000000000000" pitchFamily="2" charset="-78"/>
                        </a:rPr>
                        <a:t>سرپرستي كلية افراد بي‏سرپرست، سالخوردگان، بيوگان، مهجورين، سفهاء و امثال آن در تحت پوشش اين بيمه است.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462267"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15-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بيمه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كارگشايي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: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Titr" panose="00000700000000000000" pitchFamily="2" charset="-78"/>
                        </a:rPr>
                        <a:t>گشودن گره از كار ناتوانان در كلية امور اجتماعي به عهدة اين بيمه مي‏باشد.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462267"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16-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بيمه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فرهنگي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: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Titr" panose="00000700000000000000" pitchFamily="2" charset="-78"/>
                        </a:rPr>
                        <a:t>استعانت و ياري به افراد ناتوان در حفظ آداب و سنن پسنديده خود به عهدة اين بيمه مي‌باشد.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462267"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17-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بيمه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600" u="sng" dirty="0" err="1">
                          <a:effectLst/>
                          <a:cs typeface="B Titr" panose="00000700000000000000" pitchFamily="2" charset="-78"/>
                        </a:rPr>
                        <a:t>پوشاك</a:t>
                      </a:r>
                      <a:r>
                        <a:rPr lang="fa-IR" sz="1600" u="sng" dirty="0">
                          <a:effectLst/>
                          <a:cs typeface="B Titr" panose="00000700000000000000" pitchFamily="2" charset="-78"/>
                        </a:rPr>
                        <a:t>: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Titr" panose="00000700000000000000" pitchFamily="2" charset="-78"/>
                        </a:rPr>
                        <a:t>برهنگي بر هيچ فرد روا نيست و تأمين حداقل پوشاك هر فرد بر عهدة اين بيمه است.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5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3114</Words>
  <Application>Microsoft Office PowerPoint</Application>
  <PresentationFormat>On-screen Show (4:3)</PresentationFormat>
  <Paragraphs>244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Wingdings</vt:lpstr>
      <vt:lpstr>B Titr</vt:lpstr>
      <vt:lpstr>Symbol</vt:lpstr>
      <vt:lpstr>Times New Roman</vt:lpstr>
      <vt:lpstr>Calibri</vt:lpstr>
      <vt:lpstr>Georgia</vt:lpstr>
      <vt:lpstr>Training</vt:lpstr>
      <vt:lpstr>تحليل فقهي ـ اقتصادي انواع بيمه  و ويژگي‏هاي شيوه حكومت اسلامي</vt:lpstr>
      <vt:lpstr>مباحث مطرح در مقاله</vt:lpstr>
      <vt:lpstr>PowerPoint Presentation</vt:lpstr>
      <vt:lpstr>PowerPoint Presentation</vt:lpstr>
      <vt:lpstr>PowerPoint Presentation</vt:lpstr>
      <vt:lpstr>PowerPoint Presentation</vt:lpstr>
      <vt:lpstr>حمایت‌های تأمینی</vt:lpstr>
      <vt:lpstr>PowerPoint Presentation</vt:lpstr>
      <vt:lpstr>PowerPoint Presentation</vt:lpstr>
      <vt:lpstr>PowerPoint Presentation</vt:lpstr>
      <vt:lpstr>نظريه زنجيرة ورشكستگي و بيمه 1</vt:lpstr>
      <vt:lpstr>نظريه زنجيرة ورشكستگي و بيمه 2</vt:lpstr>
      <vt:lpstr>نظريه زنجيرة ورشكستگي و بيمه 3</vt:lpstr>
      <vt:lpstr>نظريه زنجيرة ورشكستگي و بيمه 4</vt:lpstr>
      <vt:lpstr>نظريه زنجيرة ورشكستگي و بيمه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تشکر بیژن بیدآباد  http://www.bidabad.com  bijan@bidabad.com bidabad@yahoo.com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تحليل فقهي ـ اقتصادي انواع بيمه و ويژگي‏هاي شيوه حكومت اسلامي</dc:title>
  <dc:subject>بیمه در اسلام</dc:subject>
  <dc:creator>بیژن بیدآباد</dc:creator>
  <cp:keywords>بیمه; بیمه در اسلام; بیمه اقتصادی; بیمه اجباری; زنجیره ورشکستگی; بیمه تأمین اجتماعی; حمایت; تکافل</cp:keywords>
  <dc:description>تحليل فقهي ـ اقتصادي انواع بيمه _x000b_و ويژگي‏هاي شيوه حكومت اسلامي</dc:description>
  <cp:lastModifiedBy/>
  <cp:revision>1</cp:revision>
  <dcterms:created xsi:type="dcterms:W3CDTF">2014-05-06T06:51:47Z</dcterms:created>
  <dcterms:modified xsi:type="dcterms:W3CDTF">2014-05-06T15:54:12Z</dcterms:modified>
  <cp:category>بیمه</cp:category>
</cp:coreProperties>
</file>