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1"/>
  </p:sldMasterIdLst>
  <p:notesMasterIdLst>
    <p:notesMasterId r:id="rId18"/>
  </p:notesMasterIdLst>
  <p:handoutMasterIdLst>
    <p:handoutMasterId r:id="rId19"/>
  </p:handoutMasterIdLst>
  <p:sldIdLst>
    <p:sldId id="453" r:id="rId2"/>
    <p:sldId id="441" r:id="rId3"/>
    <p:sldId id="296" r:id="rId4"/>
    <p:sldId id="294" r:id="rId5"/>
    <p:sldId id="297" r:id="rId6"/>
    <p:sldId id="510" r:id="rId7"/>
    <p:sldId id="302" r:id="rId8"/>
    <p:sldId id="351" r:id="rId9"/>
    <p:sldId id="353" r:id="rId10"/>
    <p:sldId id="405" r:id="rId11"/>
    <p:sldId id="499" r:id="rId12"/>
    <p:sldId id="509" r:id="rId13"/>
    <p:sldId id="439" r:id="rId14"/>
    <p:sldId id="498" r:id="rId15"/>
    <p:sldId id="511" r:id="rId16"/>
    <p:sldId id="512" r:id="rId1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EBEBEB"/>
    <a:srgbClr val="376092"/>
    <a:srgbClr val="7F7F7F"/>
    <a:srgbClr val="825809"/>
    <a:srgbClr val="FFFFFF"/>
    <a:srgbClr val="4D822A"/>
    <a:srgbClr val="ABB1B0"/>
    <a:srgbClr val="ACACB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125" autoAdjust="0"/>
    <p:restoredTop sz="71808" autoAdjust="0"/>
  </p:normalViewPr>
  <p:slideViewPr>
    <p:cSldViewPr snapToGrid="0">
      <p:cViewPr varScale="1">
        <p:scale>
          <a:sx n="89" d="100"/>
          <a:sy n="89" d="100"/>
        </p:scale>
        <p:origin x="-68" y="-12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50" d="100"/>
        <a:sy n="50" d="100"/>
      </p:scale>
      <p:origin x="0" y="0"/>
    </p:cViewPr>
  </p:sorterViewPr>
  <p:notesViewPr>
    <p:cSldViewPr snapToGrid="0">
      <p:cViewPr varScale="1">
        <p:scale>
          <a:sx n="82" d="100"/>
          <a:sy n="82" d="100"/>
        </p:scale>
        <p:origin x="-3216"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000" smtClean="0">
                <a:latin typeface="Arial" pitchFamily="34" charset="0"/>
                <a:cs typeface="Arial" pitchFamily="34" charset="0"/>
              </a:defRPr>
            </a:lvl1pPr>
          </a:lstStyle>
          <a:p>
            <a:pPr>
              <a:defRPr/>
            </a:pPr>
            <a:r>
              <a:rPr lang="en-US"/>
              <a:t>© Duarte Design, Inc. 2009</a:t>
            </a: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29D4B285-723F-4003-B9BC-9A266141AB00}" type="slidenum">
              <a:rPr lang="en-US"/>
              <a:pPr>
                <a:defRPr/>
              </a:pPr>
              <a:t>‹#›</a:t>
            </a:fld>
            <a:endParaRPr lang="en-US"/>
          </a:p>
        </p:txBody>
      </p:sp>
    </p:spTree>
    <p:extLst>
      <p:ext uri="{BB962C8B-B14F-4D97-AF65-F5344CB8AC3E}">
        <p14:creationId xmlns:p14="http://schemas.microsoft.com/office/powerpoint/2010/main" val="5162989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797AC419-2114-4B3D-AD99-FDA77E4B3ABF}" type="slidenum">
              <a:rPr lang="en-US"/>
              <a:pPr>
                <a:defRPr/>
              </a:pPr>
              <a:t>‹#›</a:t>
            </a:fld>
            <a:endParaRPr lang="en-US"/>
          </a:p>
        </p:txBody>
      </p:sp>
      <p:sp>
        <p:nvSpPr>
          <p:cNvPr id="9" name="Footer Placeholder 8"/>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000" smtClean="0">
                <a:solidFill>
                  <a:prstClr val="black"/>
                </a:solidFill>
                <a:latin typeface="Arial" pitchFamily="34" charset="0"/>
                <a:cs typeface="Arial" pitchFamily="34" charset="0"/>
              </a:defRPr>
            </a:lvl1pPr>
          </a:lstStyle>
          <a:p>
            <a:pPr>
              <a:defRPr/>
            </a:pPr>
            <a:r>
              <a:rPr lang="en-US"/>
              <a:t>© Duarte Design, Inc. 2009</a:t>
            </a:r>
            <a:endParaRPr lang="en-US" sz="1200">
              <a:solidFill>
                <a:schemeClr val="tx1"/>
              </a:solidFill>
              <a:latin typeface="+mn-lt"/>
              <a:cs typeface="+mn-cs"/>
            </a:endParaRPr>
          </a:p>
        </p:txBody>
      </p:sp>
    </p:spTree>
    <p:extLst>
      <p:ext uri="{BB962C8B-B14F-4D97-AF65-F5344CB8AC3E}">
        <p14:creationId xmlns:p14="http://schemas.microsoft.com/office/powerpoint/2010/main" val="79596178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mtClean="0"/>
              <a:t>To view this presentation, first, turn up your volume and second, launch the self-running slide show.</a:t>
            </a:r>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D0C6F3B8-BE46-4832-8799-333E4ED9999E}" type="slidenum">
              <a:rPr lang="en-US" altLang="en-US">
                <a:solidFill>
                  <a:srgbClr val="000000"/>
                </a:solidFill>
              </a:rPr>
              <a:pPr fontAlgn="base">
                <a:spcBef>
                  <a:spcPct val="0"/>
                </a:spcBef>
                <a:spcAft>
                  <a:spcPct val="0"/>
                </a:spcAft>
              </a:pPr>
              <a:t>1</a:t>
            </a:fld>
            <a:endParaRPr lang="en-US" altLang="en-US">
              <a:solidFill>
                <a:srgbClr val="000000"/>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mtClean="0"/>
              <a:t>Along the way we’ve discovered…</a:t>
            </a:r>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F836667A-0828-4905-99E1-3FB3A5F95A41}" type="slidenum">
              <a:rPr lang="en-US" altLang="en-US"/>
              <a:pPr fontAlgn="base">
                <a:spcBef>
                  <a:spcPct val="0"/>
                </a:spcBef>
                <a:spcAft>
                  <a:spcPct val="0"/>
                </a:spcAft>
              </a:pPr>
              <a:t>10</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mtClean="0"/>
              <a:t>Presentations are a powerful communication medium.</a:t>
            </a:r>
          </a:p>
          <a:p>
            <a:pPr>
              <a:spcBef>
                <a:spcPct val="0"/>
              </a:spcBef>
            </a:pPr>
            <a:endParaRPr lang="en-US" altLang="en-US" smtClean="0"/>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7626A5E-4106-4FB2-B0C6-61D5EC3F2044}" type="slidenum">
              <a:rPr lang="en-US" altLang="en-US"/>
              <a:pPr fontAlgn="base">
                <a:spcBef>
                  <a:spcPct val="0"/>
                </a:spcBef>
                <a:spcAft>
                  <a:spcPct val="0"/>
                </a:spcAft>
              </a:pPr>
              <a:t>11</a:t>
            </a:fld>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mtClean="0"/>
              <a:t>Presentations are a powerful communication medium.</a:t>
            </a:r>
          </a:p>
          <a:p>
            <a:pPr>
              <a:spcBef>
                <a:spcPct val="0"/>
              </a:spcBef>
            </a:pPr>
            <a:endParaRPr lang="en-US" altLang="en-US" smtClean="0"/>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D468737E-ACE1-42D7-890F-5E52A14858AF}" type="slidenum">
              <a:rPr lang="en-US" altLang="en-US"/>
              <a:pPr fontAlgn="base">
                <a:spcBef>
                  <a:spcPct val="0"/>
                </a:spcBef>
                <a:spcAft>
                  <a:spcPct val="0"/>
                </a:spcAft>
              </a:pPr>
              <a:t>12</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mtClean="0"/>
              <a:t>The first rule is: Treat your audience as king.</a:t>
            </a:r>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83AA00F9-C69D-4558-9733-68FCDD4EAFA2}" type="slidenum">
              <a:rPr lang="en-US" altLang="en-US"/>
              <a:pPr fontAlgn="base">
                <a:spcBef>
                  <a:spcPct val="0"/>
                </a:spcBef>
                <a:spcAft>
                  <a:spcPct val="0"/>
                </a:spcAft>
              </a:pPr>
              <a:t>13</a:t>
            </a:fld>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mtClean="0"/>
              <a:t>…five simple rules for creating world-changing presentations.</a:t>
            </a:r>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B5DABDFF-168D-44EF-BB78-9438042A0922}" type="slidenum">
              <a:rPr lang="en-US" altLang="en-US"/>
              <a:pPr fontAlgn="base">
                <a:spcBef>
                  <a:spcPct val="0"/>
                </a:spcBef>
                <a:spcAft>
                  <a:spcPct val="0"/>
                </a:spcAft>
              </a:pPr>
              <a:t>14</a:t>
            </a:fld>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mtClean="0"/>
              <a:t>The first rule is: Treat your audience as king.</a:t>
            </a:r>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E187D1A7-E8D3-41CE-8CB0-F637C0D5A8A2}" type="slidenum">
              <a:rPr lang="en-US" altLang="en-US"/>
              <a:pPr fontAlgn="base">
                <a:spcBef>
                  <a:spcPct val="0"/>
                </a:spcBef>
                <a:spcAft>
                  <a:spcPct val="0"/>
                </a:spcAft>
              </a:pPr>
              <a:t>15</a:t>
            </a:fld>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mtClean="0"/>
              <a:t>To view this presentation, first, turn up your volume and second, launch the self-running slide show.</a:t>
            </a:r>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27B07307-94EC-49B1-946A-89B11ECB1186}" type="slidenum">
              <a:rPr lang="en-US" altLang="en-US">
                <a:solidFill>
                  <a:srgbClr val="000000"/>
                </a:solidFill>
              </a:rPr>
              <a:pPr fontAlgn="base">
                <a:spcBef>
                  <a:spcPct val="0"/>
                </a:spcBef>
                <a:spcAft>
                  <a:spcPct val="0"/>
                </a:spcAft>
              </a:pPr>
              <a:t>16</a:t>
            </a:fld>
            <a:endParaRPr lang="en-US" altLang="en-US">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mtClean="0"/>
              <a:t>To view this presentation, first, turn up your volume and second, launch the self-running slide show.</a:t>
            </a:r>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902E9654-87DC-4901-BF08-8484663B6095}" type="slidenum">
              <a:rPr lang="en-US" altLang="en-US">
                <a:solidFill>
                  <a:srgbClr val="000000"/>
                </a:solidFill>
              </a:rPr>
              <a:pPr fontAlgn="base">
                <a:spcBef>
                  <a:spcPct val="0"/>
                </a:spcBef>
                <a:spcAft>
                  <a:spcPct val="0"/>
                </a:spcAft>
              </a:pPr>
              <a:t>2</a:t>
            </a:fld>
            <a:endParaRPr lang="en-US" altLang="en-US">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mtClean="0"/>
              <a:t>For more than 20 years, Duarte has developed presentations…</a:t>
            </a:r>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8C65BD15-73D6-4B00-A2CD-B05841914FC6}" type="slidenum">
              <a:rPr lang="en-US" altLang="en-US"/>
              <a:pPr fontAlgn="base">
                <a:spcBef>
                  <a:spcPct val="0"/>
                </a:spcBef>
                <a:spcAft>
                  <a:spcPct val="0"/>
                </a:spcAft>
              </a:pPr>
              <a:t>3</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mtClean="0"/>
              <a:t>…to launch products, </a:t>
            </a:r>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47A620D1-BA87-42C5-8ED3-96192BA4DAEF}" type="slidenum">
              <a:rPr lang="en-US" altLang="en-US"/>
              <a:pPr fontAlgn="base">
                <a:spcBef>
                  <a:spcPct val="0"/>
                </a:spcBef>
                <a:spcAft>
                  <a:spcPct val="0"/>
                </a:spcAft>
              </a:pPr>
              <a:t>4</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mtClean="0"/>
              <a:t>…align employees, </a:t>
            </a:r>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01B52030-A519-468B-A1B6-0078189BECF4}" type="slidenum">
              <a:rPr lang="en-US" altLang="en-US"/>
              <a:pPr fontAlgn="base">
                <a:spcBef>
                  <a:spcPct val="0"/>
                </a:spcBef>
                <a:spcAft>
                  <a:spcPct val="0"/>
                </a:spcAft>
              </a:pPr>
              <a:t>5</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mtClean="0"/>
              <a:t>…to launch products, </a:t>
            </a:r>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554D71E8-791B-4FD0-8639-09606999AFAB}" type="slidenum">
              <a:rPr lang="en-US" altLang="en-US"/>
              <a:pPr fontAlgn="base">
                <a:spcBef>
                  <a:spcPct val="0"/>
                </a:spcBef>
                <a:spcAft>
                  <a:spcPct val="0"/>
                </a:spcAft>
              </a:pPr>
              <a:t>6</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mtClean="0"/>
              <a:t>…increase company value,</a:t>
            </a:r>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C5B5B296-31E9-4591-919C-5E7F4C60728D}" type="slidenum">
              <a:rPr lang="en-US" altLang="en-US"/>
              <a:pPr fontAlgn="base">
                <a:spcBef>
                  <a:spcPct val="0"/>
                </a:spcBef>
                <a:spcAft>
                  <a:spcPct val="0"/>
                </a:spcAft>
              </a:pPr>
              <a:t>7</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mtClean="0"/>
              <a:t>…and propel</a:t>
            </a:r>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ECB8A9A3-1F1A-430C-86B1-9F8684F347EA}" type="slidenum">
              <a:rPr lang="en-US" altLang="en-US"/>
              <a:pPr fontAlgn="base">
                <a:spcBef>
                  <a:spcPct val="0"/>
                </a:spcBef>
                <a:spcAft>
                  <a:spcPct val="0"/>
                </a:spcAft>
              </a:pPr>
              <a:t>8</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mtClean="0"/>
              <a:t>…global causes.</a:t>
            </a:r>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8F191ED2-BF48-4AD7-95DE-90569197AF73}" type="slidenum">
              <a:rPr lang="en-US" altLang="en-US"/>
              <a:pPr fontAlgn="base">
                <a:spcBef>
                  <a:spcPct val="0"/>
                </a:spcBef>
                <a:spcAft>
                  <a:spcPct val="0"/>
                </a:spcAft>
              </a:pPr>
              <a:t>9</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23825"/>
            <a:ext cx="4619625" cy="448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4391024" y="2130425"/>
            <a:ext cx="4067175" cy="1470025"/>
          </a:xfrm>
        </p:spPr>
        <p:txBody>
          <a:bodyPr/>
          <a:lstStyle>
            <a:lvl1pPr algn="l">
              <a:defRPr>
                <a:solidFill>
                  <a:schemeClr val="bg1"/>
                </a:solidFill>
              </a:defRPr>
            </a:lvl1pPr>
          </a:lstStyle>
          <a:p>
            <a:r>
              <a:rPr lang="en-US" smtClean="0"/>
              <a:t>Click to edit Master title style</a:t>
            </a:r>
            <a:endParaRPr lang="en-US"/>
          </a:p>
        </p:txBody>
      </p:sp>
      <p:sp>
        <p:nvSpPr>
          <p:cNvPr id="3" name="Subtitle 2"/>
          <p:cNvSpPr>
            <a:spLocks noGrp="1"/>
          </p:cNvSpPr>
          <p:nvPr>
            <p:ph type="subTitle" idx="1"/>
          </p:nvPr>
        </p:nvSpPr>
        <p:spPr>
          <a:xfrm>
            <a:off x="4391024" y="3886200"/>
            <a:ext cx="3381376" cy="1752600"/>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33499930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FD8B33DD-2347-4E27-850E-BAAFDC0C4A0A}" type="datetimeFigureOut">
              <a:rPr lang="en-US"/>
              <a:pPr>
                <a:defRPr/>
              </a:pPr>
              <a:t>4/9/2024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A317F086-16F0-419C-87CA-DBD67E2859BB}" type="slidenum">
              <a:rPr lang="en-US"/>
              <a:pPr>
                <a:defRPr/>
              </a:pPr>
              <a:t>‹#›</a:t>
            </a:fld>
            <a:endParaRPr lang="en-US"/>
          </a:p>
        </p:txBody>
      </p:sp>
    </p:spTree>
    <p:extLst>
      <p:ext uri="{BB962C8B-B14F-4D97-AF65-F5344CB8AC3E}">
        <p14:creationId xmlns:p14="http://schemas.microsoft.com/office/powerpoint/2010/main" val="18212158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9E0619CF-54DB-4701-B532-374D5F341615}" type="datetimeFigureOut">
              <a:rPr lang="en-US"/>
              <a:pPr>
                <a:defRPr/>
              </a:pPr>
              <a:t>4/9/2024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86CA201D-4BA9-4D90-BC47-ADB39932BBAE}" type="slidenum">
              <a:rPr lang="en-US"/>
              <a:pPr>
                <a:defRPr/>
              </a:pPr>
              <a:t>‹#›</a:t>
            </a:fld>
            <a:endParaRPr lang="en-US"/>
          </a:p>
        </p:txBody>
      </p:sp>
    </p:spTree>
    <p:extLst>
      <p:ext uri="{BB962C8B-B14F-4D97-AF65-F5344CB8AC3E}">
        <p14:creationId xmlns:p14="http://schemas.microsoft.com/office/powerpoint/2010/main" val="14768732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27891A8D-E689-49EE-A6A9-AE2211B583FC}" type="datetimeFigureOut">
              <a:rPr lang="en-US"/>
              <a:pPr>
                <a:defRPr/>
              </a:pPr>
              <a:t>4/9/2024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ECD64C3B-F591-46F1-9479-FC19790850A2}" type="slidenum">
              <a:rPr lang="en-US"/>
              <a:pPr>
                <a:defRPr/>
              </a:pPr>
              <a:t>‹#›</a:t>
            </a:fld>
            <a:endParaRPr lang="en-US"/>
          </a:p>
        </p:txBody>
      </p:sp>
    </p:spTree>
    <p:extLst>
      <p:ext uri="{BB962C8B-B14F-4D97-AF65-F5344CB8AC3E}">
        <p14:creationId xmlns:p14="http://schemas.microsoft.com/office/powerpoint/2010/main" val="29494732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7CCA4A73-0E48-49E0-975D-6BD2DFAA8C80}" type="datetimeFigureOut">
              <a:rPr lang="en-US"/>
              <a:pPr>
                <a:defRPr/>
              </a:pPr>
              <a:t>4/9/2024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5C99C53B-9E99-4AB9-A82F-4C5587D6BC15}" type="slidenum">
              <a:rPr lang="en-US"/>
              <a:pPr>
                <a:defRPr/>
              </a:pPr>
              <a:t>‹#›</a:t>
            </a:fld>
            <a:endParaRPr lang="en-US"/>
          </a:p>
        </p:txBody>
      </p:sp>
    </p:spTree>
    <p:extLst>
      <p:ext uri="{BB962C8B-B14F-4D97-AF65-F5344CB8AC3E}">
        <p14:creationId xmlns:p14="http://schemas.microsoft.com/office/powerpoint/2010/main" val="15617367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A7E4EB7B-EDFA-4AA9-B89A-D0D39D1CE078}" type="datetimeFigureOut">
              <a:rPr lang="en-US"/>
              <a:pPr>
                <a:defRPr/>
              </a:pPr>
              <a:t>4/9/2024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F9944339-414C-49AB-A1F5-9EDBB2BEBAFD}" type="slidenum">
              <a:rPr lang="en-US"/>
              <a:pPr>
                <a:defRPr/>
              </a:pPr>
              <a:t>‹#›</a:t>
            </a:fld>
            <a:endParaRPr lang="en-US"/>
          </a:p>
        </p:txBody>
      </p:sp>
    </p:spTree>
    <p:extLst>
      <p:ext uri="{BB962C8B-B14F-4D97-AF65-F5344CB8AC3E}">
        <p14:creationId xmlns:p14="http://schemas.microsoft.com/office/powerpoint/2010/main" val="27324475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53F0FB12-24E3-42FB-9D88-BDCC412C1BFD}" type="datetimeFigureOut">
              <a:rPr lang="en-US"/>
              <a:pPr>
                <a:defRPr/>
              </a:pPr>
              <a:t>4/9/2024</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0874BD59-C302-414E-9681-35E0123DA887}" type="slidenum">
              <a:rPr lang="en-US"/>
              <a:pPr>
                <a:defRPr/>
              </a:pPr>
              <a:t>‹#›</a:t>
            </a:fld>
            <a:endParaRPr lang="en-US"/>
          </a:p>
        </p:txBody>
      </p:sp>
    </p:spTree>
    <p:extLst>
      <p:ext uri="{BB962C8B-B14F-4D97-AF65-F5344CB8AC3E}">
        <p14:creationId xmlns:p14="http://schemas.microsoft.com/office/powerpoint/2010/main" val="31855334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F46AD873-E2E4-42AF-A7A1-E5AD9D7DE801}" type="datetimeFigureOut">
              <a:rPr lang="en-US"/>
              <a:pPr>
                <a:defRPr/>
              </a:pPr>
              <a:t>4/9/2024</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8A3B49A4-88F6-400B-BEE6-964007BB9164}" type="slidenum">
              <a:rPr lang="en-US"/>
              <a:pPr>
                <a:defRPr/>
              </a:pPr>
              <a:t>‹#›</a:t>
            </a:fld>
            <a:endParaRPr lang="en-US"/>
          </a:p>
        </p:txBody>
      </p:sp>
    </p:spTree>
    <p:extLst>
      <p:ext uri="{BB962C8B-B14F-4D97-AF65-F5344CB8AC3E}">
        <p14:creationId xmlns:p14="http://schemas.microsoft.com/office/powerpoint/2010/main" val="33815567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CE851387-690A-4284-96C8-E4D2172AEE32}" type="datetimeFigureOut">
              <a:rPr lang="en-US"/>
              <a:pPr>
                <a:defRPr/>
              </a:pPr>
              <a:t>4/9/2024</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807D1F8F-86FC-469A-B45B-47391CD37033}" type="slidenum">
              <a:rPr lang="en-US"/>
              <a:pPr>
                <a:defRPr/>
              </a:pPr>
              <a:t>‹#›</a:t>
            </a:fld>
            <a:endParaRPr lang="en-US"/>
          </a:p>
        </p:txBody>
      </p:sp>
    </p:spTree>
    <p:extLst>
      <p:ext uri="{BB962C8B-B14F-4D97-AF65-F5344CB8AC3E}">
        <p14:creationId xmlns:p14="http://schemas.microsoft.com/office/powerpoint/2010/main" val="21528236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1EED7FC0-A529-4D11-84A0-02FD20E871AA}" type="datetimeFigureOut">
              <a:rPr lang="en-US"/>
              <a:pPr>
                <a:defRPr/>
              </a:pPr>
              <a:t>4/9/2024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835AA746-3DBC-4C06-868D-DC55121B325B}" type="slidenum">
              <a:rPr lang="en-US"/>
              <a:pPr>
                <a:defRPr/>
              </a:pPr>
              <a:t>‹#›</a:t>
            </a:fld>
            <a:endParaRPr lang="en-US"/>
          </a:p>
        </p:txBody>
      </p:sp>
    </p:spTree>
    <p:extLst>
      <p:ext uri="{BB962C8B-B14F-4D97-AF65-F5344CB8AC3E}">
        <p14:creationId xmlns:p14="http://schemas.microsoft.com/office/powerpoint/2010/main" val="17342594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A7D29AEE-1FB7-468A-AF22-55E8E0994FD3}" type="datetimeFigureOut">
              <a:rPr lang="en-US"/>
              <a:pPr>
                <a:defRPr/>
              </a:pPr>
              <a:t>4/9/2024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CB037784-11F8-4317-B459-E30F8A478746}" type="slidenum">
              <a:rPr lang="en-US"/>
              <a:pPr>
                <a:defRPr/>
              </a:pPr>
              <a:t>‹#›</a:t>
            </a:fld>
            <a:endParaRPr lang="en-US"/>
          </a:p>
        </p:txBody>
      </p:sp>
    </p:spTree>
    <p:extLst>
      <p:ext uri="{BB962C8B-B14F-4D97-AF65-F5344CB8AC3E}">
        <p14:creationId xmlns:p14="http://schemas.microsoft.com/office/powerpoint/2010/main" val="16304780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timing>
    <p:tnLst>
      <p:par>
        <p:cTn id="1" dur="indefinite" restart="never" nodeType="tmRoot"/>
      </p:par>
    </p:tnLst>
  </p:timing>
  <p:txStyles>
    <p:titleStyle>
      <a:lvl1pPr algn="l" rtl="0" fontAlgn="base">
        <a:spcBef>
          <a:spcPct val="0"/>
        </a:spcBef>
        <a:spcAft>
          <a:spcPct val="0"/>
        </a:spcAft>
        <a:defRPr sz="4000" kern="1200">
          <a:solidFill>
            <a:schemeClr val="bg1"/>
          </a:solidFill>
          <a:latin typeface="Arial" pitchFamily="34" charset="0"/>
          <a:ea typeface="+mj-ea"/>
          <a:cs typeface="Arial" pitchFamily="34" charset="0"/>
        </a:defRPr>
      </a:lvl1pPr>
      <a:lvl2pPr algn="l" rtl="0" fontAlgn="base">
        <a:spcBef>
          <a:spcPct val="0"/>
        </a:spcBef>
        <a:spcAft>
          <a:spcPct val="0"/>
        </a:spcAft>
        <a:defRPr sz="4000">
          <a:solidFill>
            <a:schemeClr val="bg1"/>
          </a:solidFill>
          <a:latin typeface="Arial" charset="0"/>
          <a:cs typeface="Arial" charset="0"/>
        </a:defRPr>
      </a:lvl2pPr>
      <a:lvl3pPr algn="l" rtl="0" fontAlgn="base">
        <a:spcBef>
          <a:spcPct val="0"/>
        </a:spcBef>
        <a:spcAft>
          <a:spcPct val="0"/>
        </a:spcAft>
        <a:defRPr sz="4000">
          <a:solidFill>
            <a:schemeClr val="bg1"/>
          </a:solidFill>
          <a:latin typeface="Arial" charset="0"/>
          <a:cs typeface="Arial" charset="0"/>
        </a:defRPr>
      </a:lvl3pPr>
      <a:lvl4pPr algn="l" rtl="0" fontAlgn="base">
        <a:spcBef>
          <a:spcPct val="0"/>
        </a:spcBef>
        <a:spcAft>
          <a:spcPct val="0"/>
        </a:spcAft>
        <a:defRPr sz="4000">
          <a:solidFill>
            <a:schemeClr val="bg1"/>
          </a:solidFill>
          <a:latin typeface="Arial" charset="0"/>
          <a:cs typeface="Arial" charset="0"/>
        </a:defRPr>
      </a:lvl4pPr>
      <a:lvl5pPr algn="l" rtl="0" fontAlgn="base">
        <a:spcBef>
          <a:spcPct val="0"/>
        </a:spcBef>
        <a:spcAft>
          <a:spcPct val="0"/>
        </a:spcAft>
        <a:defRPr sz="4000">
          <a:solidFill>
            <a:schemeClr val="bg1"/>
          </a:solidFill>
          <a:latin typeface="Arial" charset="0"/>
          <a:cs typeface="Arial" charset="0"/>
        </a:defRPr>
      </a:lvl5pPr>
      <a:lvl6pPr marL="457200" algn="l" rtl="0" fontAlgn="base">
        <a:spcBef>
          <a:spcPct val="0"/>
        </a:spcBef>
        <a:spcAft>
          <a:spcPct val="0"/>
        </a:spcAft>
        <a:defRPr sz="4000">
          <a:solidFill>
            <a:schemeClr val="bg1"/>
          </a:solidFill>
          <a:latin typeface="Arial" charset="0"/>
          <a:cs typeface="Arial" charset="0"/>
        </a:defRPr>
      </a:lvl6pPr>
      <a:lvl7pPr marL="914400" algn="l" rtl="0" fontAlgn="base">
        <a:spcBef>
          <a:spcPct val="0"/>
        </a:spcBef>
        <a:spcAft>
          <a:spcPct val="0"/>
        </a:spcAft>
        <a:defRPr sz="4000">
          <a:solidFill>
            <a:schemeClr val="bg1"/>
          </a:solidFill>
          <a:latin typeface="Arial" charset="0"/>
          <a:cs typeface="Arial" charset="0"/>
        </a:defRPr>
      </a:lvl7pPr>
      <a:lvl8pPr marL="1371600" algn="l" rtl="0" fontAlgn="base">
        <a:spcBef>
          <a:spcPct val="0"/>
        </a:spcBef>
        <a:spcAft>
          <a:spcPct val="0"/>
        </a:spcAft>
        <a:defRPr sz="4000">
          <a:solidFill>
            <a:schemeClr val="bg1"/>
          </a:solidFill>
          <a:latin typeface="Arial" charset="0"/>
          <a:cs typeface="Arial" charset="0"/>
        </a:defRPr>
      </a:lvl8pPr>
      <a:lvl9pPr marL="1828800" algn="l" rtl="0" fontAlgn="base">
        <a:spcBef>
          <a:spcPct val="0"/>
        </a:spcBef>
        <a:spcAft>
          <a:spcPct val="0"/>
        </a:spcAft>
        <a:defRPr sz="4000">
          <a:solidFill>
            <a:schemeClr val="bg1"/>
          </a:solidFill>
          <a:latin typeface="Arial" charset="0"/>
          <a:cs typeface="Arial" charset="0"/>
        </a:defRPr>
      </a:lvl9pPr>
    </p:titleStyle>
    <p:bodyStyle>
      <a:lvl1pPr marL="342900" indent="-342900" algn="l" rtl="0" fontAlgn="base">
        <a:spcBef>
          <a:spcPct val="20000"/>
        </a:spcBef>
        <a:spcAft>
          <a:spcPct val="0"/>
        </a:spcAft>
        <a:buFont typeface="Arial" charset="0"/>
        <a:buChar char="•"/>
        <a:defRPr sz="2800" kern="1200">
          <a:solidFill>
            <a:schemeClr val="bg1"/>
          </a:solidFill>
          <a:latin typeface="Arial" pitchFamily="34" charset="0"/>
          <a:ea typeface="+mn-ea"/>
          <a:cs typeface="Arial" pitchFamily="34" charset="0"/>
        </a:defRPr>
      </a:lvl1pPr>
      <a:lvl2pPr marL="742950" indent="-285750" algn="l" rtl="0" fontAlgn="base">
        <a:spcBef>
          <a:spcPct val="20000"/>
        </a:spcBef>
        <a:spcAft>
          <a:spcPct val="0"/>
        </a:spcAft>
        <a:buFont typeface="Arial" charset="0"/>
        <a:buChar char="–"/>
        <a:defRPr sz="2400" kern="1200">
          <a:solidFill>
            <a:schemeClr val="bg1"/>
          </a:solidFill>
          <a:latin typeface="Arial" pitchFamily="34" charset="0"/>
          <a:ea typeface="+mn-ea"/>
          <a:cs typeface="Arial" pitchFamily="34" charset="0"/>
        </a:defRPr>
      </a:lvl2pPr>
      <a:lvl3pPr marL="1143000" indent="-228600" algn="l" rtl="0" fontAlgn="base">
        <a:spcBef>
          <a:spcPct val="20000"/>
        </a:spcBef>
        <a:spcAft>
          <a:spcPct val="0"/>
        </a:spcAft>
        <a:buFont typeface="Arial" charset="0"/>
        <a:buChar char="•"/>
        <a:defRPr sz="2000" kern="1200">
          <a:solidFill>
            <a:schemeClr val="bg1"/>
          </a:solidFill>
          <a:latin typeface="Arial" pitchFamily="34" charset="0"/>
          <a:ea typeface="+mn-ea"/>
          <a:cs typeface="Arial" pitchFamily="34" charset="0"/>
        </a:defRPr>
      </a:lvl3pPr>
      <a:lvl4pPr marL="1600200" indent="-228600" algn="l" rtl="0" fontAlgn="base">
        <a:spcBef>
          <a:spcPct val="20000"/>
        </a:spcBef>
        <a:spcAft>
          <a:spcPct val="0"/>
        </a:spcAft>
        <a:buFont typeface="Arial" charset="0"/>
        <a:buChar char="–"/>
        <a:defRPr kern="1200">
          <a:solidFill>
            <a:schemeClr val="bg1"/>
          </a:solidFill>
          <a:latin typeface="Arial" pitchFamily="34" charset="0"/>
          <a:ea typeface="+mn-ea"/>
          <a:cs typeface="Arial" pitchFamily="34" charset="0"/>
        </a:defRPr>
      </a:lvl4pPr>
      <a:lvl5pPr marL="2057400" indent="-228600" algn="l" rtl="0" fontAlgn="base">
        <a:spcBef>
          <a:spcPct val="20000"/>
        </a:spcBef>
        <a:spcAft>
          <a:spcPct val="0"/>
        </a:spcAft>
        <a:buFont typeface="Arial" charset="0"/>
        <a:buChar char="»"/>
        <a:defRPr kern="1200">
          <a:solidFill>
            <a:schemeClr val="bg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hyperlink" Target="http://www.bidabad.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mailto:bijan@bidabad.com" TargetMode="External"/><Relationship Id="rId5" Type="http://schemas.openxmlformats.org/officeDocument/2006/relationships/image" Target="../media/image2.pn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6.jpeg"/><Relationship Id="rId7"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19.png"/><Relationship Id="rId4" Type="http://schemas.openxmlformats.org/officeDocument/2006/relationships/image" Target="../media/image18.png"/><Relationship Id="rId9" Type="http://schemas.openxmlformats.org/officeDocument/2006/relationships/image" Target="../media/image28.png"/></Relationships>
</file>

<file path=ppt/slides/_rels/slide11.xml.rels><?xml version="1.0" encoding="UTF-8" standalone="yes"?>
<Relationships xmlns="http://schemas.openxmlformats.org/package/2006/relationships"><Relationship Id="rId3" Type="http://schemas.openxmlformats.org/officeDocument/2006/relationships/image" Target="../media/image29.jpeg"/><Relationship Id="rId7" Type="http://schemas.openxmlformats.org/officeDocument/2006/relationships/image" Target="../media/image33.jpe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32.jpeg"/><Relationship Id="rId5" Type="http://schemas.openxmlformats.org/officeDocument/2006/relationships/image" Target="../media/image31.png"/><Relationship Id="rId4" Type="http://schemas.openxmlformats.org/officeDocument/2006/relationships/image" Target="../media/image30.png"/></Relationships>
</file>

<file path=ppt/slides/_rels/slide12.xml.rels><?xml version="1.0" encoding="UTF-8" standalone="yes"?>
<Relationships xmlns="http://schemas.openxmlformats.org/package/2006/relationships"><Relationship Id="rId3" Type="http://schemas.openxmlformats.org/officeDocument/2006/relationships/image" Target="../media/image29.jpeg"/><Relationship Id="rId7" Type="http://schemas.openxmlformats.org/officeDocument/2006/relationships/image" Target="../media/image33.jpe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32.jpeg"/><Relationship Id="rId5" Type="http://schemas.openxmlformats.org/officeDocument/2006/relationships/image" Target="../media/image31.png"/><Relationship Id="rId4" Type="http://schemas.openxmlformats.org/officeDocument/2006/relationships/image" Target="../media/image30.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hyperlink" Target="http://www.bidabad.com/" TargetMode="External"/><Relationship Id="rId5" Type="http://schemas.openxmlformats.org/officeDocument/2006/relationships/hyperlink" Target="mailto:bijan@bidabad.com" TargetMode="Externa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jpeg"/><Relationship Id="rId3" Type="http://schemas.openxmlformats.org/officeDocument/2006/relationships/image" Target="../media/image4.jpeg"/><Relationship Id="rId7" Type="http://schemas.openxmlformats.org/officeDocument/2006/relationships/image" Target="../media/image14.png"/><Relationship Id="rId12" Type="http://schemas.openxmlformats.org/officeDocument/2006/relationships/image" Target="../media/image19.png"/><Relationship Id="rId17" Type="http://schemas.openxmlformats.org/officeDocument/2006/relationships/image" Target="../media/image24.png"/><Relationship Id="rId2" Type="http://schemas.openxmlformats.org/officeDocument/2006/relationships/notesSlide" Target="../notesSlides/notesSlide9.xml"/><Relationship Id="rId16"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5" Type="http://schemas.openxmlformats.org/officeDocument/2006/relationships/image" Target="../media/image2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5"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23825"/>
            <a:ext cx="4619625" cy="448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6" name="Rectangle 210"/>
          <p:cNvSpPr txBox="1">
            <a:spLocks noChangeArrowheads="1"/>
          </p:cNvSpPr>
          <p:nvPr/>
        </p:nvSpPr>
        <p:spPr bwMode="auto">
          <a:xfrm>
            <a:off x="76200" y="3656013"/>
            <a:ext cx="8991600" cy="305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2000" dirty="0">
                <a:solidFill>
                  <a:schemeClr val="bg1"/>
                </a:solidFill>
              </a:rPr>
              <a:t>BIJAN BIDABAD</a:t>
            </a:r>
          </a:p>
          <a:p>
            <a:r>
              <a:rPr lang="en-US" altLang="en-US" sz="2000" dirty="0"/>
              <a:t>WSEAS Post Doctorate Researcher</a:t>
            </a:r>
          </a:p>
          <a:p>
            <a:r>
              <a:rPr lang="en-US" altLang="en-US" sz="2000" dirty="0"/>
              <a:t>No. 2, 12th St., </a:t>
            </a:r>
            <a:r>
              <a:rPr lang="en-US" altLang="en-US" sz="2000" dirty="0" err="1"/>
              <a:t>Mahestan</a:t>
            </a:r>
            <a:r>
              <a:rPr lang="en-US" altLang="en-US" sz="2000" dirty="0"/>
              <a:t> Ave., </a:t>
            </a:r>
            <a:r>
              <a:rPr lang="en-US" altLang="en-US" sz="2000" dirty="0" err="1"/>
              <a:t>Shahrak</a:t>
            </a:r>
            <a:r>
              <a:rPr lang="en-US" altLang="en-US" sz="2000" dirty="0"/>
              <a:t> </a:t>
            </a:r>
            <a:r>
              <a:rPr lang="en-US" altLang="en-US" sz="2000" dirty="0" err="1"/>
              <a:t>Gharb</a:t>
            </a:r>
            <a:r>
              <a:rPr lang="en-US" altLang="en-US" sz="2000" dirty="0"/>
              <a:t>, Tehran, 14658 IRAN</a:t>
            </a:r>
          </a:p>
          <a:p>
            <a:r>
              <a:rPr lang="en-US" altLang="en-US" sz="2000" u="sng" dirty="0">
                <a:hlinkClick r:id="rId6"/>
              </a:rPr>
              <a:t>bijan@bidabad.com</a:t>
            </a:r>
            <a:r>
              <a:rPr lang="en-US" altLang="en-US" sz="2000" dirty="0"/>
              <a:t>       </a:t>
            </a:r>
            <a:r>
              <a:rPr lang="en-US" altLang="en-US" sz="2000" u="sng" dirty="0">
                <a:hlinkClick r:id="rId7"/>
              </a:rPr>
              <a:t>http://www.bidabad.com</a:t>
            </a:r>
            <a:r>
              <a:rPr lang="en-US" altLang="en-US" sz="2000" dirty="0"/>
              <a:t> </a:t>
            </a:r>
          </a:p>
          <a:p>
            <a:r>
              <a:rPr lang="en-US" altLang="en-US" sz="2000" b="1" dirty="0"/>
              <a:t> </a:t>
            </a:r>
            <a:r>
              <a:rPr lang="en-US" altLang="en-US" sz="2000" dirty="0"/>
              <a:t> </a:t>
            </a:r>
          </a:p>
        </p:txBody>
      </p:sp>
      <p:sp>
        <p:nvSpPr>
          <p:cNvPr id="13317" name="Rectangle 8"/>
          <p:cNvSpPr>
            <a:spLocks noChangeArrowheads="1"/>
          </p:cNvSpPr>
          <p:nvPr/>
        </p:nvSpPr>
        <p:spPr bwMode="auto">
          <a:xfrm>
            <a:off x="3983038" y="566738"/>
            <a:ext cx="5160962" cy="206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altLang="en-US" sz="3200">
                <a:solidFill>
                  <a:srgbClr val="08CFEE"/>
                </a:solidFill>
                <a:latin typeface="Arial" charset="0"/>
              </a:rPr>
              <a:t>Money-Transaction-Income Process</a:t>
            </a:r>
          </a:p>
          <a:p>
            <a:pPr algn="ctr"/>
            <a:r>
              <a:rPr lang="en-US" altLang="en-US" sz="3200">
                <a:solidFill>
                  <a:srgbClr val="08CFEE"/>
                </a:solidFill>
                <a:latin typeface="Arial" charset="0"/>
              </a:rPr>
              <a:t>(Quatification of Quantity Theory of Money) </a:t>
            </a:r>
          </a:p>
        </p:txBody>
      </p:sp>
      <p:sp>
        <p:nvSpPr>
          <p:cNvPr id="13318" name="Rectangle 2"/>
          <p:cNvSpPr>
            <a:spLocks noChangeArrowheads="1"/>
          </p:cNvSpPr>
          <p:nvPr/>
        </p:nvSpPr>
        <p:spPr bwMode="auto">
          <a:xfrm>
            <a:off x="180975" y="1366838"/>
            <a:ext cx="21034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2400"/>
              <a:t>BIJAN BIDABAD</a:t>
            </a:r>
          </a:p>
        </p:txBody>
      </p:sp>
    </p:spTree>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3475038" y="2339975"/>
            <a:ext cx="5146675" cy="1077913"/>
          </a:xfrm>
          <a:prstGeom prst="rect">
            <a:avLst/>
          </a:prstGeom>
          <a:noFill/>
          <a:effectLst/>
        </p:spPr>
        <p:txBody>
          <a:bodyPr>
            <a:spAutoFit/>
          </a:bodyPr>
          <a:lstStyle/>
          <a:p>
            <a:pPr fontAlgn="auto">
              <a:spcBef>
                <a:spcPts val="0"/>
              </a:spcBef>
              <a:spcAft>
                <a:spcPts val="0"/>
              </a:spcAft>
              <a:defRPr/>
            </a:pPr>
            <a:r>
              <a:rPr lang="en-US" sz="3200" b="1" dirty="0">
                <a:solidFill>
                  <a:schemeClr val="bg1"/>
                </a:solidFill>
                <a:latin typeface="+mn-lt"/>
                <a:cs typeface="+mn-cs"/>
              </a:rPr>
              <a:t>Quantity Theory of Money, Reformulated </a:t>
            </a:r>
            <a:endParaRPr lang="en-US" sz="3200" b="1" kern="600" dirty="0">
              <a:solidFill>
                <a:schemeClr val="bg1"/>
              </a:solidFill>
              <a:effectLst>
                <a:outerShdw blurRad="101600" dist="50800" dir="5400000" algn="t" rotWithShape="0">
                  <a:prstClr val="black">
                    <a:alpha val="40000"/>
                  </a:prstClr>
                </a:outerShdw>
              </a:effectLst>
              <a:latin typeface="Arial" pitchFamily="34" charset="0"/>
              <a:cs typeface="Arial" pitchFamily="34" charset="0"/>
            </a:endParaRPr>
          </a:p>
        </p:txBody>
      </p:sp>
      <p:grpSp>
        <p:nvGrpSpPr>
          <p:cNvPr id="22532" name="Group 38"/>
          <p:cNvGrpSpPr>
            <a:grpSpLocks/>
          </p:cNvGrpSpPr>
          <p:nvPr/>
        </p:nvGrpSpPr>
        <p:grpSpPr bwMode="auto">
          <a:xfrm>
            <a:off x="1019175" y="2212975"/>
            <a:ext cx="2311400" cy="3159125"/>
            <a:chOff x="1019175" y="2213741"/>
            <a:chExt cx="2310765" cy="3158359"/>
          </a:xfrm>
        </p:grpSpPr>
        <p:sp>
          <p:nvSpPr>
            <p:cNvPr id="8" name="Oval 7"/>
            <p:cNvSpPr/>
            <p:nvPr/>
          </p:nvSpPr>
          <p:spPr>
            <a:xfrm>
              <a:off x="1491600" y="2213741"/>
              <a:ext cx="1838340" cy="1838340"/>
            </a:xfrm>
            <a:prstGeom prst="ellipse">
              <a:avLst/>
            </a:prstGeom>
            <a:solidFill>
              <a:sysClr val="windowText" lastClr="000000"/>
            </a:solidFill>
            <a:ln w="25400" cap="flat" cmpd="sng" algn="ctr">
              <a:noFill/>
              <a:prstDash val="solid"/>
            </a:ln>
            <a:effectLst>
              <a:softEdge rad="685800"/>
            </a:effectLst>
            <a:scene3d>
              <a:camera prst="orthographicFront"/>
              <a:lightRig rig="threePt" dir="t"/>
            </a:scene3d>
            <a:sp3d extrusionH="19050" prstMaterial="plastic">
              <a:bevelT w="95250" h="95250"/>
              <a:extrusionClr>
                <a:sysClr val="window" lastClr="FFFFFF"/>
              </a:extrusionClr>
            </a:sp3d>
          </p:spPr>
          <p:txBody>
            <a:bodyPr anchor="ctr"/>
            <a:lstStyle/>
            <a:p>
              <a:pPr algn="ctr" fontAlgn="auto">
                <a:spcBef>
                  <a:spcPts val="0"/>
                </a:spcBef>
                <a:spcAft>
                  <a:spcPts val="0"/>
                </a:spcAft>
                <a:defRPr/>
              </a:pPr>
              <a:endParaRPr lang="en-US" sz="7200" kern="0">
                <a:solidFill>
                  <a:sysClr val="window" lastClr="FFFFFF"/>
                </a:solidFill>
                <a:latin typeface="Arial Black" pitchFamily="34" charset="0"/>
                <a:cs typeface="+mn-cs"/>
              </a:endParaRPr>
            </a:p>
          </p:txBody>
        </p:sp>
        <p:sp>
          <p:nvSpPr>
            <p:cNvPr id="17" name="Oval 16"/>
            <p:cNvSpPr/>
            <p:nvPr/>
          </p:nvSpPr>
          <p:spPr>
            <a:xfrm>
              <a:off x="1019175" y="3334244"/>
              <a:ext cx="1923521" cy="203785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2545" name="TextBox 20"/>
            <p:cNvSpPr txBox="1">
              <a:spLocks noChangeArrowheads="1"/>
            </p:cNvSpPr>
            <p:nvPr/>
          </p:nvSpPr>
          <p:spPr bwMode="auto">
            <a:xfrm>
              <a:off x="1993817" y="2417763"/>
              <a:ext cx="805029" cy="1431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altLang="en-US" sz="8700" b="1">
                  <a:solidFill>
                    <a:schemeClr val="accent1"/>
                  </a:solidFill>
                  <a:latin typeface="Arial" charset="0"/>
                </a:rPr>
                <a:t>5</a:t>
              </a:r>
            </a:p>
          </p:txBody>
        </p:sp>
      </p:grpSp>
      <p:pic>
        <p:nvPicPr>
          <p:cNvPr id="22533"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3503241">
            <a:off x="223838" y="5232400"/>
            <a:ext cx="647700"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4"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7050511">
            <a:off x="1544637" y="4835526"/>
            <a:ext cx="600075"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5"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55675" y="5078413"/>
            <a:ext cx="139065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400" y="4216400"/>
            <a:ext cx="2247900" cy="210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9" name="Group 18"/>
          <p:cNvGrpSpPr/>
          <p:nvPr/>
        </p:nvGrpSpPr>
        <p:grpSpPr>
          <a:xfrm>
            <a:off x="870845" y="2046559"/>
            <a:ext cx="2140971" cy="4924649"/>
            <a:chOff x="1036318" y="1802726"/>
            <a:chExt cx="2140971" cy="4924649"/>
          </a:xfrm>
          <a:noFill/>
        </p:grpSpPr>
        <p:pic>
          <p:nvPicPr>
            <p:cNvPr id="1028" name="Picture 4"/>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rot="922729">
              <a:off x="2024764" y="1802726"/>
              <a:ext cx="1152525" cy="2619375"/>
            </a:xfrm>
            <a:prstGeom prst="rect">
              <a:avLst/>
            </a:prstGeom>
            <a:grpFill/>
          </p:spPr>
        </p:pic>
        <p:sp>
          <p:nvSpPr>
            <p:cNvPr id="9" name="Rectangle 8"/>
            <p:cNvSpPr/>
            <p:nvPr/>
          </p:nvSpPr>
          <p:spPr>
            <a:xfrm>
              <a:off x="1036318" y="4312198"/>
              <a:ext cx="977276" cy="241517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22" name="Group 21"/>
          <p:cNvGrpSpPr/>
          <p:nvPr/>
        </p:nvGrpSpPr>
        <p:grpSpPr>
          <a:xfrm>
            <a:off x="1366694" y="1946713"/>
            <a:ext cx="1200150" cy="4628255"/>
            <a:chOff x="1662774" y="1720289"/>
            <a:chExt cx="1200150" cy="4628255"/>
          </a:xfrm>
          <a:noFill/>
        </p:grpSpPr>
        <p:pic>
          <p:nvPicPr>
            <p:cNvPr id="1027" name="Picture 3"/>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rot="1125343">
              <a:off x="1662774" y="1720289"/>
              <a:ext cx="1200150" cy="2533650"/>
            </a:xfrm>
            <a:prstGeom prst="rect">
              <a:avLst/>
            </a:prstGeom>
            <a:grpFill/>
            <a:extLst>
              <a:ext uri="{53640926-AAD7-44D8-BBD7-CCE9431645EC}">
                <a14:shadowObscured xmlns:a14="http://schemas.microsoft.com/office/drawing/2010/main" val="1"/>
              </a:ext>
            </a:extLst>
          </p:spPr>
        </p:pic>
        <p:sp>
          <p:nvSpPr>
            <p:cNvPr id="21" name="Rectangle 20"/>
            <p:cNvSpPr/>
            <p:nvPr/>
          </p:nvSpPr>
          <p:spPr>
            <a:xfrm>
              <a:off x="1715572" y="3979804"/>
              <a:ext cx="722839" cy="23687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pic>
        <p:nvPicPr>
          <p:cNvPr id="22539" name="Picture 2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4758432">
            <a:off x="1184276" y="5313362"/>
            <a:ext cx="647700"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40" name="Rectangle 1"/>
          <p:cNvSpPr>
            <a:spLocks noChangeArrowheads="1"/>
          </p:cNvSpPr>
          <p:nvPr/>
        </p:nvSpPr>
        <p:spPr bwMode="auto">
          <a:xfrm>
            <a:off x="3475038" y="3806825"/>
            <a:ext cx="5364162"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2800">
                <a:solidFill>
                  <a:schemeClr val="bg1"/>
                </a:solidFill>
              </a:rPr>
              <a:t>MV = (P</a:t>
            </a:r>
            <a:r>
              <a:rPr lang="en-US" altLang="en-US" sz="2800" baseline="-25000">
                <a:solidFill>
                  <a:schemeClr val="bg1"/>
                </a:solidFill>
              </a:rPr>
              <a:t>0</a:t>
            </a:r>
            <a:r>
              <a:rPr lang="en-US" altLang="en-US" sz="2800">
                <a:solidFill>
                  <a:schemeClr val="bg1"/>
                </a:solidFill>
              </a:rPr>
              <a:t> + 1- </a:t>
            </a:r>
            <a:r>
              <a:rPr lang="el-GR" altLang="en-US" sz="2800">
                <a:solidFill>
                  <a:schemeClr val="bg1"/>
                </a:solidFill>
              </a:rPr>
              <a:t>α</a:t>
            </a:r>
            <a:r>
              <a:rPr lang="en-US" altLang="en-US" sz="2800">
                <a:solidFill>
                  <a:schemeClr val="bg1"/>
                </a:solidFill>
              </a:rPr>
              <a:t>) PA + ½</a:t>
            </a:r>
            <a:r>
              <a:rPr lang="el-GR" altLang="en-US" sz="2800">
                <a:solidFill>
                  <a:schemeClr val="bg1"/>
                </a:solidFill>
              </a:rPr>
              <a:t> α (PA)</a:t>
            </a:r>
            <a:r>
              <a:rPr lang="en-US" altLang="en-US" sz="2800" baseline="30000">
                <a:solidFill>
                  <a:schemeClr val="bg1"/>
                </a:solidFill>
              </a:rPr>
              <a:t>2</a:t>
            </a:r>
            <a:r>
              <a:rPr lang="en-US" altLang="en-US" sz="2800">
                <a:solidFill>
                  <a:schemeClr val="bg1"/>
                </a:solidFill>
              </a:rPr>
              <a:t> + PB = T = Pt</a:t>
            </a:r>
          </a:p>
          <a:p>
            <a:endParaRPr lang="en-US" altLang="en-US" sz="2800">
              <a:solidFill>
                <a:schemeClr val="bg1"/>
              </a:solidFill>
            </a:endParaRPr>
          </a:p>
          <a:p>
            <a:r>
              <a:rPr lang="en-US" altLang="en-US" sz="2800">
                <a:solidFill>
                  <a:schemeClr val="bg1"/>
                </a:solidFill>
              </a:rPr>
              <a:t>0≤</a:t>
            </a:r>
            <a:r>
              <a:rPr lang="el-GR" altLang="en-US" sz="2800">
                <a:solidFill>
                  <a:schemeClr val="bg1"/>
                </a:solidFill>
              </a:rPr>
              <a:t>α</a:t>
            </a:r>
            <a:r>
              <a:rPr lang="en-US" altLang="en-US" sz="2800">
                <a:solidFill>
                  <a:schemeClr val="bg1"/>
                </a:solidFill>
              </a:rPr>
              <a:t>≤1, P</a:t>
            </a:r>
            <a:r>
              <a:rPr lang="en-US" altLang="en-US" sz="2800" baseline="-25000">
                <a:solidFill>
                  <a:schemeClr val="bg1"/>
                </a:solidFill>
              </a:rPr>
              <a:t>0</a:t>
            </a:r>
            <a:r>
              <a:rPr lang="en-US" altLang="en-US" sz="2800">
                <a:solidFill>
                  <a:schemeClr val="bg1"/>
                </a:solidFill>
              </a:rPr>
              <a:t>≥0 </a:t>
            </a:r>
          </a:p>
        </p:txBody>
      </p:sp>
    </p:spTree>
  </p:cSld>
  <p:clrMapOvr>
    <a:masterClrMapping/>
  </p:clrMapOvr>
  <p:transition spd="slow" advClick="0" advTm="500">
    <p:push/>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ectangle 18"/>
          <p:cNvSpPr/>
          <p:nvPr/>
        </p:nvSpPr>
        <p:spPr>
          <a:xfrm>
            <a:off x="1306284" y="0"/>
            <a:ext cx="6435634" cy="794656"/>
          </a:xfrm>
          <a:prstGeom prst="rect">
            <a:avLst/>
          </a:prstGeom>
          <a:gradFill>
            <a:gsLst>
              <a:gs pos="0">
                <a:schemeClr val="bg1">
                  <a:lumMod val="98000"/>
                  <a:lumOff val="2000"/>
                  <a:alpha val="21000"/>
                </a:schemeClr>
              </a:gs>
              <a:gs pos="39999">
                <a:schemeClr val="bg1">
                  <a:lumMod val="75000"/>
                  <a:alpha val="18000"/>
                </a:schemeClr>
              </a:gs>
              <a:gs pos="70000">
                <a:schemeClr val="bg1">
                  <a:lumMod val="65000"/>
                  <a:alpha val="14000"/>
                </a:schemeClr>
              </a:gs>
              <a:gs pos="100000">
                <a:schemeClr val="bg1">
                  <a:alpha val="14000"/>
                </a:schemeClr>
              </a:gs>
            </a:gsLst>
            <a:lin ang="5400000" scaled="0"/>
          </a:gra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a:latin typeface="Times New Roman"/>
                <a:ea typeface="Calibri"/>
                <a:cs typeface="Traditional Arabic"/>
              </a:rPr>
              <a:t>Empirical Analyses </a:t>
            </a:r>
            <a:endParaRPr lang="en-US" sz="2800" dirty="0"/>
          </a:p>
        </p:txBody>
      </p:sp>
      <p:sp>
        <p:nvSpPr>
          <p:cNvPr id="20" name="Rectangle 19"/>
          <p:cNvSpPr/>
          <p:nvPr/>
        </p:nvSpPr>
        <p:spPr>
          <a:xfrm>
            <a:off x="1293223" y="1060269"/>
            <a:ext cx="6557554" cy="4737463"/>
          </a:xfrm>
          <a:prstGeom prst="rect">
            <a:avLst/>
          </a:prstGeom>
          <a:noFill/>
          <a:ln w="177800" cap="sq">
            <a:gradFill flip="none" rotWithShape="1">
              <a:gsLst>
                <a:gs pos="0">
                  <a:srgbClr val="FFFFFF">
                    <a:alpha val="57000"/>
                  </a:srgbClr>
                </a:gs>
                <a:gs pos="7001">
                  <a:srgbClr val="E6E6E6">
                    <a:alpha val="74000"/>
                  </a:srgbClr>
                </a:gs>
                <a:gs pos="32001">
                  <a:srgbClr val="7D8496">
                    <a:alpha val="64000"/>
                  </a:srgbClr>
                </a:gs>
                <a:gs pos="47000">
                  <a:srgbClr val="E6E6E6">
                    <a:alpha val="69000"/>
                  </a:srgbClr>
                </a:gs>
                <a:gs pos="85001">
                  <a:srgbClr val="7D8496">
                    <a:alpha val="70000"/>
                  </a:srgbClr>
                </a:gs>
                <a:gs pos="100000">
                  <a:srgbClr val="E6E6E6">
                    <a:alpha val="64000"/>
                  </a:srgbClr>
                </a:gs>
              </a:gsLst>
              <a:lin ang="5400000" scaled="0"/>
              <a:tileRect r="-100000" b="-100000"/>
            </a:gradFill>
            <a:round/>
          </a:ln>
          <a:effectLst>
            <a:glow rad="127000">
              <a:schemeClr val="bg1">
                <a:alpha val="5000"/>
              </a:schemeClr>
            </a:glow>
            <a:softEdge rad="381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9" name="Rectangle 28"/>
          <p:cNvSpPr/>
          <p:nvPr/>
        </p:nvSpPr>
        <p:spPr>
          <a:xfrm rot="10800000">
            <a:off x="5295900" y="1465263"/>
            <a:ext cx="3848100" cy="2984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2356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00" y="2960688"/>
            <a:ext cx="1384300" cy="3910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3" name="Picture 4"/>
          <p:cNvPicPr>
            <a:picLocks noChangeAspect="1" noChangeArrowheads="1"/>
          </p:cNvPicPr>
          <p:nvPr/>
        </p:nvPicPr>
        <p:blipFill>
          <a:blip r:embed="rId5">
            <a:extLst>
              <a:ext uri="{28A0092B-C50C-407E-A947-70E740481C1C}">
                <a14:useLocalDpi xmlns:a14="http://schemas.microsoft.com/office/drawing/2010/main" val="0"/>
              </a:ext>
            </a:extLst>
          </a:blip>
          <a:srcRect r="-43"/>
          <a:stretch>
            <a:fillRect/>
          </a:stretch>
        </p:blipFill>
        <p:spPr bwMode="auto">
          <a:xfrm>
            <a:off x="-9525" y="5719763"/>
            <a:ext cx="9172575" cy="113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6724650"/>
            <a:ext cx="914400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5"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571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6" name="Rectangle 1"/>
          <p:cNvSpPr>
            <a:spLocks noChangeArrowheads="1"/>
          </p:cNvSpPr>
          <p:nvPr/>
        </p:nvSpPr>
        <p:spPr bwMode="auto">
          <a:xfrm>
            <a:off x="1371600" y="1114425"/>
            <a:ext cx="6435725"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justLow"/>
            <a:r>
              <a:rPr lang="en-US" altLang="en-US" sz="2400">
                <a:solidFill>
                  <a:schemeClr val="bg1"/>
                </a:solidFill>
                <a:latin typeface="Times New Roman" pitchFamily="18" charset="0"/>
                <a:cs typeface="Times New Roman" pitchFamily="18" charset="0"/>
              </a:rPr>
              <a:t>T</a:t>
            </a:r>
            <a:r>
              <a:rPr lang="en-US" altLang="en-US" sz="2400" baseline="-25000">
                <a:solidFill>
                  <a:schemeClr val="bg1"/>
                </a:solidFill>
                <a:latin typeface="Times New Roman" pitchFamily="18" charset="0"/>
                <a:cs typeface="Times New Roman" pitchFamily="18" charset="0"/>
              </a:rPr>
              <a:t>t</a:t>
            </a:r>
            <a:r>
              <a:rPr lang="en-US" altLang="en-US" sz="2400">
                <a:solidFill>
                  <a:schemeClr val="bg1"/>
                </a:solidFill>
                <a:latin typeface="Times New Roman" pitchFamily="18" charset="0"/>
                <a:cs typeface="Times New Roman" pitchFamily="18" charset="0"/>
              </a:rPr>
              <a:t> = ß</a:t>
            </a:r>
            <a:r>
              <a:rPr lang="en-US" altLang="en-US" sz="2400" baseline="-25000">
                <a:solidFill>
                  <a:schemeClr val="bg1"/>
                </a:solidFill>
                <a:latin typeface="Times New Roman" pitchFamily="18" charset="0"/>
                <a:cs typeface="Times New Roman" pitchFamily="18" charset="0"/>
              </a:rPr>
              <a:t>1</a:t>
            </a:r>
            <a:r>
              <a:rPr lang="en-US" altLang="en-US" sz="2400">
                <a:solidFill>
                  <a:schemeClr val="bg1"/>
                </a:solidFill>
                <a:latin typeface="Times New Roman" pitchFamily="18" charset="0"/>
                <a:cs typeface="Times New Roman" pitchFamily="18" charset="0"/>
              </a:rPr>
              <a:t>Y</a:t>
            </a:r>
            <a:r>
              <a:rPr lang="en-US" altLang="en-US" sz="2400" baseline="-25000">
                <a:solidFill>
                  <a:schemeClr val="bg1"/>
                </a:solidFill>
                <a:latin typeface="Times New Roman" pitchFamily="18" charset="0"/>
                <a:cs typeface="Times New Roman" pitchFamily="18" charset="0"/>
              </a:rPr>
              <a:t>t</a:t>
            </a:r>
            <a:r>
              <a:rPr lang="en-US" altLang="en-US" sz="2400">
                <a:solidFill>
                  <a:schemeClr val="bg1"/>
                </a:solidFill>
                <a:latin typeface="Times New Roman" pitchFamily="18" charset="0"/>
                <a:cs typeface="Times New Roman" pitchFamily="18" charset="0"/>
              </a:rPr>
              <a:t> + ß</a:t>
            </a:r>
            <a:r>
              <a:rPr lang="en-US" altLang="en-US" sz="2400" baseline="-25000">
                <a:solidFill>
                  <a:schemeClr val="bg1"/>
                </a:solidFill>
                <a:latin typeface="Times New Roman" pitchFamily="18" charset="0"/>
                <a:cs typeface="Times New Roman" pitchFamily="18" charset="0"/>
              </a:rPr>
              <a:t>2</a:t>
            </a:r>
            <a:r>
              <a:rPr lang="en-US" altLang="en-US" sz="2400">
                <a:solidFill>
                  <a:schemeClr val="bg1"/>
                </a:solidFill>
                <a:latin typeface="Times New Roman" pitchFamily="18" charset="0"/>
                <a:cs typeface="Times New Roman" pitchFamily="18" charset="0"/>
              </a:rPr>
              <a:t>Y</a:t>
            </a:r>
            <a:r>
              <a:rPr lang="en-US" altLang="en-US" sz="2400" baseline="30000">
                <a:solidFill>
                  <a:schemeClr val="bg1"/>
                </a:solidFill>
                <a:latin typeface="Times New Roman" pitchFamily="18" charset="0"/>
                <a:cs typeface="Times New Roman" pitchFamily="18" charset="0"/>
              </a:rPr>
              <a:t>2</a:t>
            </a:r>
            <a:r>
              <a:rPr lang="en-US" altLang="en-US" sz="2400" baseline="-25000">
                <a:solidFill>
                  <a:schemeClr val="bg1"/>
                </a:solidFill>
                <a:latin typeface="Times New Roman" pitchFamily="18" charset="0"/>
                <a:cs typeface="Times New Roman" pitchFamily="18" charset="0"/>
              </a:rPr>
              <a:t>t</a:t>
            </a:r>
            <a:r>
              <a:rPr lang="en-US" altLang="en-US" sz="2400">
                <a:solidFill>
                  <a:schemeClr val="bg1"/>
                </a:solidFill>
                <a:latin typeface="Times New Roman" pitchFamily="18" charset="0"/>
                <a:cs typeface="Times New Roman" pitchFamily="18" charset="0"/>
              </a:rPr>
              <a:t> + u</a:t>
            </a:r>
            <a:r>
              <a:rPr lang="en-US" altLang="en-US" sz="2400" baseline="-25000">
                <a:solidFill>
                  <a:schemeClr val="bg1"/>
                </a:solidFill>
                <a:latin typeface="Times New Roman" pitchFamily="18" charset="0"/>
                <a:cs typeface="Times New Roman" pitchFamily="18" charset="0"/>
              </a:rPr>
              <a:t>t</a:t>
            </a:r>
            <a:r>
              <a:rPr lang="en-US" altLang="en-US" sz="2400">
                <a:solidFill>
                  <a:schemeClr val="bg1"/>
                </a:solidFill>
                <a:latin typeface="Times New Roman" pitchFamily="18" charset="0"/>
                <a:cs typeface="Times New Roman" pitchFamily="18" charset="0"/>
              </a:rPr>
              <a:t>	</a:t>
            </a:r>
          </a:p>
          <a:p>
            <a:pPr algn="justLow"/>
            <a:endParaRPr lang="en-US" altLang="en-US" sz="2400">
              <a:solidFill>
                <a:schemeClr val="bg1"/>
              </a:solidFill>
              <a:latin typeface="Times New Roman" pitchFamily="18" charset="0"/>
              <a:ea typeface="Times New Roman" pitchFamily="18" charset="0"/>
              <a:cs typeface="Traditional Arabic" pitchFamily="18" charset="-78"/>
            </a:endParaRPr>
          </a:p>
          <a:p>
            <a:pPr algn="justLow"/>
            <a:r>
              <a:rPr lang="en-US" altLang="en-US" sz="2400">
                <a:solidFill>
                  <a:schemeClr val="bg1"/>
                </a:solidFill>
                <a:latin typeface="Times New Roman" pitchFamily="18" charset="0"/>
                <a:cs typeface="Times New Roman" pitchFamily="18" charset="0"/>
              </a:rPr>
              <a:t>Where; </a:t>
            </a:r>
          </a:p>
          <a:p>
            <a:pPr algn="justLow"/>
            <a:r>
              <a:rPr lang="en-US" altLang="en-US" sz="2400">
                <a:solidFill>
                  <a:schemeClr val="bg1"/>
                </a:solidFill>
                <a:latin typeface="Times New Roman" pitchFamily="18" charset="0"/>
                <a:cs typeface="Times New Roman" pitchFamily="18" charset="0"/>
              </a:rPr>
              <a:t>T</a:t>
            </a:r>
            <a:r>
              <a:rPr lang="en-US" altLang="en-US" sz="2400" baseline="-25000">
                <a:solidFill>
                  <a:schemeClr val="bg1"/>
                </a:solidFill>
                <a:latin typeface="Times New Roman" pitchFamily="18" charset="0"/>
                <a:cs typeface="Times New Roman" pitchFamily="18" charset="0"/>
              </a:rPr>
              <a:t>t</a:t>
            </a:r>
            <a:r>
              <a:rPr lang="en-US" altLang="en-US" sz="2400">
                <a:solidFill>
                  <a:schemeClr val="bg1"/>
                </a:solidFill>
                <a:latin typeface="Times New Roman" pitchFamily="18" charset="0"/>
                <a:cs typeface="Times New Roman" pitchFamily="18" charset="0"/>
              </a:rPr>
              <a:t>:       Total value of transactions at time t.</a:t>
            </a:r>
          </a:p>
          <a:p>
            <a:pPr algn="justLow"/>
            <a:r>
              <a:rPr lang="en-US" altLang="en-US" sz="2400">
                <a:solidFill>
                  <a:schemeClr val="bg1"/>
                </a:solidFill>
                <a:latin typeface="Times New Roman" pitchFamily="18" charset="0"/>
                <a:cs typeface="Times New Roman" pitchFamily="18" charset="0"/>
              </a:rPr>
              <a:t>Y</a:t>
            </a:r>
            <a:r>
              <a:rPr lang="en-US" altLang="en-US" sz="2400" baseline="-25000">
                <a:solidFill>
                  <a:schemeClr val="bg1"/>
                </a:solidFill>
                <a:latin typeface="Times New Roman" pitchFamily="18" charset="0"/>
                <a:cs typeface="Times New Roman" pitchFamily="18" charset="0"/>
              </a:rPr>
              <a:t>t</a:t>
            </a:r>
            <a:r>
              <a:rPr lang="en-US" altLang="en-US" sz="2400">
                <a:solidFill>
                  <a:schemeClr val="bg1"/>
                </a:solidFill>
                <a:latin typeface="Times New Roman" pitchFamily="18" charset="0"/>
                <a:cs typeface="Times New Roman" pitchFamily="18" charset="0"/>
              </a:rPr>
              <a:t>:       Nominal income at time t.</a:t>
            </a:r>
          </a:p>
          <a:p>
            <a:pPr algn="justLow"/>
            <a:r>
              <a:rPr lang="en-US" altLang="en-US" sz="2400">
                <a:solidFill>
                  <a:schemeClr val="bg1"/>
                </a:solidFill>
                <a:latin typeface="Times New Roman" pitchFamily="18" charset="0"/>
                <a:cs typeface="Times New Roman" pitchFamily="18" charset="0"/>
              </a:rPr>
              <a:t>u</a:t>
            </a:r>
            <a:r>
              <a:rPr lang="en-US" altLang="en-US" sz="2400" baseline="-25000">
                <a:solidFill>
                  <a:schemeClr val="bg1"/>
                </a:solidFill>
                <a:latin typeface="Times New Roman" pitchFamily="18" charset="0"/>
                <a:cs typeface="Times New Roman" pitchFamily="18" charset="0"/>
              </a:rPr>
              <a:t>t</a:t>
            </a:r>
            <a:r>
              <a:rPr lang="en-US" altLang="en-US" sz="2400">
                <a:solidFill>
                  <a:schemeClr val="bg1"/>
                </a:solidFill>
                <a:latin typeface="Times New Roman" pitchFamily="18" charset="0"/>
                <a:cs typeface="Times New Roman" pitchFamily="18" charset="0"/>
              </a:rPr>
              <a:t>:        Disturbance term. </a:t>
            </a:r>
          </a:p>
          <a:p>
            <a:r>
              <a:rPr lang="en-US" altLang="en-US" sz="2400">
                <a:solidFill>
                  <a:schemeClr val="bg1"/>
                </a:solidFill>
                <a:latin typeface="Times New Roman" pitchFamily="18" charset="0"/>
                <a:cs typeface="Times New Roman" pitchFamily="18" charset="0"/>
              </a:rPr>
              <a:t>ß</a:t>
            </a:r>
            <a:r>
              <a:rPr lang="en-US" altLang="en-US" sz="2400" baseline="-25000">
                <a:solidFill>
                  <a:schemeClr val="bg1"/>
                </a:solidFill>
                <a:latin typeface="Times New Roman" pitchFamily="18" charset="0"/>
                <a:cs typeface="Times New Roman" pitchFamily="18" charset="0"/>
              </a:rPr>
              <a:t>1, </a:t>
            </a:r>
            <a:r>
              <a:rPr lang="en-US" altLang="en-US" sz="2400">
                <a:solidFill>
                  <a:schemeClr val="bg1"/>
                </a:solidFill>
                <a:latin typeface="Times New Roman" pitchFamily="18" charset="0"/>
                <a:cs typeface="Times New Roman" pitchFamily="18" charset="0"/>
              </a:rPr>
              <a:t>ß</a:t>
            </a:r>
            <a:r>
              <a:rPr lang="en-US" altLang="en-US" sz="2400" baseline="-25000">
                <a:solidFill>
                  <a:schemeClr val="bg1"/>
                </a:solidFill>
                <a:latin typeface="Times New Roman" pitchFamily="18" charset="0"/>
                <a:cs typeface="Times New Roman" pitchFamily="18" charset="0"/>
              </a:rPr>
              <a:t>2:</a:t>
            </a:r>
            <a:r>
              <a:rPr lang="en-US" altLang="en-US" sz="2400">
                <a:solidFill>
                  <a:schemeClr val="bg1"/>
                </a:solidFill>
                <a:latin typeface="Times New Roman" pitchFamily="18" charset="0"/>
                <a:cs typeface="Times New Roman" pitchFamily="18" charset="0"/>
              </a:rPr>
              <a:t>    Regression coefficients.</a:t>
            </a:r>
            <a:endParaRPr lang="en-US" altLang="en-US" sz="2400">
              <a:solidFill>
                <a:schemeClr val="bg1"/>
              </a:solidFill>
            </a:endParaRPr>
          </a:p>
        </p:txBody>
      </p:sp>
    </p:spTree>
  </p:cSld>
  <p:clrMapOvr>
    <a:masterClrMapping/>
  </p:clrMapOvr>
  <p:transition spd="slow" advClick="0" advTm="3000">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ectangle 18"/>
          <p:cNvSpPr/>
          <p:nvPr/>
        </p:nvSpPr>
        <p:spPr>
          <a:xfrm>
            <a:off x="1306284" y="0"/>
            <a:ext cx="6435634" cy="794656"/>
          </a:xfrm>
          <a:prstGeom prst="rect">
            <a:avLst/>
          </a:prstGeom>
          <a:gradFill>
            <a:gsLst>
              <a:gs pos="0">
                <a:schemeClr val="bg1">
                  <a:lumMod val="98000"/>
                  <a:lumOff val="2000"/>
                  <a:alpha val="21000"/>
                </a:schemeClr>
              </a:gs>
              <a:gs pos="39999">
                <a:schemeClr val="bg1">
                  <a:lumMod val="75000"/>
                  <a:alpha val="18000"/>
                </a:schemeClr>
              </a:gs>
              <a:gs pos="70000">
                <a:schemeClr val="bg1">
                  <a:lumMod val="65000"/>
                  <a:alpha val="14000"/>
                </a:schemeClr>
              </a:gs>
              <a:gs pos="100000">
                <a:schemeClr val="bg1">
                  <a:alpha val="14000"/>
                </a:schemeClr>
              </a:gs>
            </a:gsLst>
            <a:lin ang="5400000" scaled="0"/>
          </a:gra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dirty="0">
                <a:latin typeface="Times New Roman"/>
                <a:ea typeface="Calibri"/>
                <a:cs typeface="Traditional Arabic"/>
              </a:rPr>
              <a:t>Empirical Analyses </a:t>
            </a:r>
            <a:endParaRPr lang="en-US" sz="2800" dirty="0"/>
          </a:p>
        </p:txBody>
      </p:sp>
      <p:sp>
        <p:nvSpPr>
          <p:cNvPr id="20" name="Rectangle 19"/>
          <p:cNvSpPr/>
          <p:nvPr/>
        </p:nvSpPr>
        <p:spPr>
          <a:xfrm>
            <a:off x="1293223" y="1060269"/>
            <a:ext cx="6557554" cy="4737463"/>
          </a:xfrm>
          <a:prstGeom prst="rect">
            <a:avLst/>
          </a:prstGeom>
          <a:noFill/>
          <a:ln w="177800" cap="sq">
            <a:gradFill flip="none" rotWithShape="1">
              <a:gsLst>
                <a:gs pos="0">
                  <a:srgbClr val="FFFFFF">
                    <a:alpha val="57000"/>
                  </a:srgbClr>
                </a:gs>
                <a:gs pos="7001">
                  <a:srgbClr val="E6E6E6">
                    <a:alpha val="74000"/>
                  </a:srgbClr>
                </a:gs>
                <a:gs pos="32001">
                  <a:srgbClr val="7D8496">
                    <a:alpha val="64000"/>
                  </a:srgbClr>
                </a:gs>
                <a:gs pos="47000">
                  <a:srgbClr val="E6E6E6">
                    <a:alpha val="69000"/>
                  </a:srgbClr>
                </a:gs>
                <a:gs pos="85001">
                  <a:srgbClr val="7D8496">
                    <a:alpha val="70000"/>
                  </a:srgbClr>
                </a:gs>
                <a:gs pos="100000">
                  <a:srgbClr val="E6E6E6">
                    <a:alpha val="64000"/>
                  </a:srgbClr>
                </a:gs>
              </a:gsLst>
              <a:lin ang="5400000" scaled="0"/>
              <a:tileRect r="-100000" b="-100000"/>
            </a:gradFill>
            <a:round/>
          </a:ln>
          <a:effectLst>
            <a:glow rad="127000">
              <a:schemeClr val="bg1">
                <a:alpha val="5000"/>
              </a:schemeClr>
            </a:glow>
            <a:softEdge rad="381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9" name="Rectangle 28"/>
          <p:cNvSpPr/>
          <p:nvPr/>
        </p:nvSpPr>
        <p:spPr>
          <a:xfrm rot="10800000">
            <a:off x="5295900" y="1465263"/>
            <a:ext cx="3848100" cy="2984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2458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00" y="2960688"/>
            <a:ext cx="1384300" cy="3910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7" name="Picture 4"/>
          <p:cNvPicPr>
            <a:picLocks noChangeAspect="1" noChangeArrowheads="1"/>
          </p:cNvPicPr>
          <p:nvPr/>
        </p:nvPicPr>
        <p:blipFill>
          <a:blip r:embed="rId5">
            <a:extLst>
              <a:ext uri="{28A0092B-C50C-407E-A947-70E740481C1C}">
                <a14:useLocalDpi xmlns:a14="http://schemas.microsoft.com/office/drawing/2010/main" val="0"/>
              </a:ext>
            </a:extLst>
          </a:blip>
          <a:srcRect r="-43"/>
          <a:stretch>
            <a:fillRect/>
          </a:stretch>
        </p:blipFill>
        <p:spPr bwMode="auto">
          <a:xfrm>
            <a:off x="-9525" y="5719763"/>
            <a:ext cx="9172575" cy="113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6724650"/>
            <a:ext cx="9144000" cy="13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9"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571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90" name="Rectangle 1"/>
          <p:cNvSpPr>
            <a:spLocks noChangeArrowheads="1"/>
          </p:cNvSpPr>
          <p:nvPr/>
        </p:nvSpPr>
        <p:spPr bwMode="auto">
          <a:xfrm>
            <a:off x="1371600" y="1114425"/>
            <a:ext cx="6435725"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justLow"/>
            <a:r>
              <a:rPr lang="en-US" altLang="en-US" sz="2400">
                <a:solidFill>
                  <a:schemeClr val="bg1"/>
                </a:solidFill>
                <a:latin typeface="Times New Roman" pitchFamily="18" charset="0"/>
                <a:cs typeface="Times New Roman" pitchFamily="18" charset="0"/>
              </a:rPr>
              <a:t>T</a:t>
            </a:r>
            <a:r>
              <a:rPr lang="en-US" altLang="en-US" sz="2400" baseline="-25000">
                <a:solidFill>
                  <a:schemeClr val="bg1"/>
                </a:solidFill>
                <a:latin typeface="Times New Roman" pitchFamily="18" charset="0"/>
                <a:cs typeface="Times New Roman" pitchFamily="18" charset="0"/>
              </a:rPr>
              <a:t>t</a:t>
            </a:r>
            <a:r>
              <a:rPr lang="en-US" altLang="en-US" sz="2400">
                <a:solidFill>
                  <a:schemeClr val="bg1"/>
                </a:solidFill>
                <a:latin typeface="Times New Roman" pitchFamily="18" charset="0"/>
                <a:cs typeface="Times New Roman" pitchFamily="18" charset="0"/>
              </a:rPr>
              <a:t> = ß</a:t>
            </a:r>
            <a:r>
              <a:rPr lang="en-US" altLang="en-US" sz="2400" baseline="-25000">
                <a:solidFill>
                  <a:schemeClr val="bg1"/>
                </a:solidFill>
                <a:latin typeface="Times New Roman" pitchFamily="18" charset="0"/>
                <a:cs typeface="Times New Roman" pitchFamily="18" charset="0"/>
              </a:rPr>
              <a:t>1</a:t>
            </a:r>
            <a:r>
              <a:rPr lang="en-US" altLang="en-US" sz="2400">
                <a:solidFill>
                  <a:schemeClr val="bg1"/>
                </a:solidFill>
                <a:latin typeface="Times New Roman" pitchFamily="18" charset="0"/>
                <a:cs typeface="Times New Roman" pitchFamily="18" charset="0"/>
              </a:rPr>
              <a:t>Y</a:t>
            </a:r>
            <a:r>
              <a:rPr lang="en-US" altLang="en-US" sz="2400" baseline="-25000">
                <a:solidFill>
                  <a:schemeClr val="bg1"/>
                </a:solidFill>
                <a:latin typeface="Times New Roman" pitchFamily="18" charset="0"/>
                <a:cs typeface="Times New Roman" pitchFamily="18" charset="0"/>
              </a:rPr>
              <a:t>t</a:t>
            </a:r>
            <a:r>
              <a:rPr lang="en-US" altLang="en-US" sz="2400">
                <a:solidFill>
                  <a:schemeClr val="bg1"/>
                </a:solidFill>
                <a:latin typeface="Times New Roman" pitchFamily="18" charset="0"/>
                <a:cs typeface="Times New Roman" pitchFamily="18" charset="0"/>
              </a:rPr>
              <a:t> + ß</a:t>
            </a:r>
            <a:r>
              <a:rPr lang="en-US" altLang="en-US" sz="2400" baseline="-25000">
                <a:solidFill>
                  <a:schemeClr val="bg1"/>
                </a:solidFill>
                <a:latin typeface="Times New Roman" pitchFamily="18" charset="0"/>
                <a:cs typeface="Times New Roman" pitchFamily="18" charset="0"/>
              </a:rPr>
              <a:t>2</a:t>
            </a:r>
            <a:r>
              <a:rPr lang="en-US" altLang="en-US" sz="2400">
                <a:solidFill>
                  <a:schemeClr val="bg1"/>
                </a:solidFill>
                <a:latin typeface="Times New Roman" pitchFamily="18" charset="0"/>
                <a:cs typeface="Times New Roman" pitchFamily="18" charset="0"/>
              </a:rPr>
              <a:t>Y</a:t>
            </a:r>
            <a:r>
              <a:rPr lang="en-US" altLang="en-US" sz="2400" baseline="30000">
                <a:solidFill>
                  <a:schemeClr val="bg1"/>
                </a:solidFill>
                <a:latin typeface="Times New Roman" pitchFamily="18" charset="0"/>
                <a:cs typeface="Times New Roman" pitchFamily="18" charset="0"/>
              </a:rPr>
              <a:t>2</a:t>
            </a:r>
            <a:r>
              <a:rPr lang="en-US" altLang="en-US" sz="2400" baseline="-25000">
                <a:solidFill>
                  <a:schemeClr val="bg1"/>
                </a:solidFill>
                <a:latin typeface="Times New Roman" pitchFamily="18" charset="0"/>
                <a:cs typeface="Times New Roman" pitchFamily="18" charset="0"/>
              </a:rPr>
              <a:t>t</a:t>
            </a:r>
            <a:r>
              <a:rPr lang="en-US" altLang="en-US" sz="2400">
                <a:solidFill>
                  <a:schemeClr val="bg1"/>
                </a:solidFill>
                <a:latin typeface="Times New Roman" pitchFamily="18" charset="0"/>
                <a:cs typeface="Times New Roman" pitchFamily="18" charset="0"/>
              </a:rPr>
              <a:t> + u</a:t>
            </a:r>
            <a:r>
              <a:rPr lang="en-US" altLang="en-US" sz="2400" baseline="-25000">
                <a:solidFill>
                  <a:schemeClr val="bg1"/>
                </a:solidFill>
                <a:latin typeface="Times New Roman" pitchFamily="18" charset="0"/>
                <a:cs typeface="Times New Roman" pitchFamily="18" charset="0"/>
              </a:rPr>
              <a:t>t</a:t>
            </a:r>
            <a:r>
              <a:rPr lang="en-US" altLang="en-US" sz="2400">
                <a:solidFill>
                  <a:schemeClr val="bg1"/>
                </a:solidFill>
                <a:latin typeface="Times New Roman" pitchFamily="18" charset="0"/>
                <a:cs typeface="Times New Roman" pitchFamily="18" charset="0"/>
              </a:rPr>
              <a:t>	</a:t>
            </a:r>
          </a:p>
          <a:p>
            <a:pPr algn="justLow"/>
            <a:endParaRPr lang="en-US" altLang="en-US" sz="2400">
              <a:solidFill>
                <a:schemeClr val="bg1"/>
              </a:solidFill>
              <a:latin typeface="Times New Roman" pitchFamily="18" charset="0"/>
              <a:ea typeface="Times New Roman" pitchFamily="18" charset="0"/>
              <a:cs typeface="Traditional Arabic" pitchFamily="18" charset="-78"/>
            </a:endParaRPr>
          </a:p>
          <a:p>
            <a:pPr algn="justLow"/>
            <a:r>
              <a:rPr lang="en-US" altLang="en-US" sz="2400">
                <a:solidFill>
                  <a:schemeClr val="bg1"/>
                </a:solidFill>
                <a:latin typeface="Times New Roman" pitchFamily="18" charset="0"/>
                <a:cs typeface="Times New Roman" pitchFamily="18" charset="0"/>
              </a:rPr>
              <a:t>Where; </a:t>
            </a:r>
          </a:p>
          <a:p>
            <a:pPr algn="justLow"/>
            <a:r>
              <a:rPr lang="en-US" altLang="en-US" sz="2400">
                <a:solidFill>
                  <a:schemeClr val="bg1"/>
                </a:solidFill>
                <a:latin typeface="Times New Roman" pitchFamily="18" charset="0"/>
                <a:cs typeface="Times New Roman" pitchFamily="18" charset="0"/>
              </a:rPr>
              <a:t>T</a:t>
            </a:r>
            <a:r>
              <a:rPr lang="en-US" altLang="en-US" sz="2400" baseline="-25000">
                <a:solidFill>
                  <a:schemeClr val="bg1"/>
                </a:solidFill>
                <a:latin typeface="Times New Roman" pitchFamily="18" charset="0"/>
                <a:cs typeface="Times New Roman" pitchFamily="18" charset="0"/>
              </a:rPr>
              <a:t>t</a:t>
            </a:r>
            <a:r>
              <a:rPr lang="en-US" altLang="en-US" sz="2400">
                <a:solidFill>
                  <a:schemeClr val="bg1"/>
                </a:solidFill>
                <a:latin typeface="Times New Roman" pitchFamily="18" charset="0"/>
                <a:cs typeface="Times New Roman" pitchFamily="18" charset="0"/>
              </a:rPr>
              <a:t>:       Total value of transactions at time t.</a:t>
            </a:r>
          </a:p>
          <a:p>
            <a:pPr algn="justLow"/>
            <a:r>
              <a:rPr lang="en-US" altLang="en-US" sz="2400">
                <a:solidFill>
                  <a:schemeClr val="bg1"/>
                </a:solidFill>
                <a:latin typeface="Times New Roman" pitchFamily="18" charset="0"/>
                <a:cs typeface="Times New Roman" pitchFamily="18" charset="0"/>
              </a:rPr>
              <a:t>Y</a:t>
            </a:r>
            <a:r>
              <a:rPr lang="en-US" altLang="en-US" sz="2400" baseline="-25000">
                <a:solidFill>
                  <a:schemeClr val="bg1"/>
                </a:solidFill>
                <a:latin typeface="Times New Roman" pitchFamily="18" charset="0"/>
                <a:cs typeface="Times New Roman" pitchFamily="18" charset="0"/>
              </a:rPr>
              <a:t>t</a:t>
            </a:r>
            <a:r>
              <a:rPr lang="en-US" altLang="en-US" sz="2400">
                <a:solidFill>
                  <a:schemeClr val="bg1"/>
                </a:solidFill>
                <a:latin typeface="Times New Roman" pitchFamily="18" charset="0"/>
                <a:cs typeface="Times New Roman" pitchFamily="18" charset="0"/>
              </a:rPr>
              <a:t>:       Nominal income at time t.</a:t>
            </a:r>
          </a:p>
          <a:p>
            <a:pPr algn="justLow"/>
            <a:r>
              <a:rPr lang="en-US" altLang="en-US" sz="2400">
                <a:solidFill>
                  <a:schemeClr val="bg1"/>
                </a:solidFill>
                <a:latin typeface="Times New Roman" pitchFamily="18" charset="0"/>
                <a:cs typeface="Times New Roman" pitchFamily="18" charset="0"/>
              </a:rPr>
              <a:t>u</a:t>
            </a:r>
            <a:r>
              <a:rPr lang="en-US" altLang="en-US" sz="2400" baseline="-25000">
                <a:solidFill>
                  <a:schemeClr val="bg1"/>
                </a:solidFill>
                <a:latin typeface="Times New Roman" pitchFamily="18" charset="0"/>
                <a:cs typeface="Times New Roman" pitchFamily="18" charset="0"/>
              </a:rPr>
              <a:t>t</a:t>
            </a:r>
            <a:r>
              <a:rPr lang="en-US" altLang="en-US" sz="2400">
                <a:solidFill>
                  <a:schemeClr val="bg1"/>
                </a:solidFill>
                <a:latin typeface="Times New Roman" pitchFamily="18" charset="0"/>
                <a:cs typeface="Times New Roman" pitchFamily="18" charset="0"/>
              </a:rPr>
              <a:t>:        Disturbance term. </a:t>
            </a:r>
          </a:p>
          <a:p>
            <a:r>
              <a:rPr lang="en-US" altLang="en-US" sz="2400">
                <a:solidFill>
                  <a:schemeClr val="bg1"/>
                </a:solidFill>
                <a:latin typeface="Times New Roman" pitchFamily="18" charset="0"/>
                <a:cs typeface="Times New Roman" pitchFamily="18" charset="0"/>
              </a:rPr>
              <a:t>ß</a:t>
            </a:r>
            <a:r>
              <a:rPr lang="en-US" altLang="en-US" sz="2400" baseline="-25000">
                <a:solidFill>
                  <a:schemeClr val="bg1"/>
                </a:solidFill>
                <a:latin typeface="Times New Roman" pitchFamily="18" charset="0"/>
                <a:cs typeface="Times New Roman" pitchFamily="18" charset="0"/>
              </a:rPr>
              <a:t>1, </a:t>
            </a:r>
            <a:r>
              <a:rPr lang="en-US" altLang="en-US" sz="2400">
                <a:solidFill>
                  <a:schemeClr val="bg1"/>
                </a:solidFill>
                <a:latin typeface="Times New Roman" pitchFamily="18" charset="0"/>
                <a:cs typeface="Times New Roman" pitchFamily="18" charset="0"/>
              </a:rPr>
              <a:t>ß</a:t>
            </a:r>
            <a:r>
              <a:rPr lang="en-US" altLang="en-US" sz="2400" baseline="-25000">
                <a:solidFill>
                  <a:schemeClr val="bg1"/>
                </a:solidFill>
                <a:latin typeface="Times New Roman" pitchFamily="18" charset="0"/>
                <a:cs typeface="Times New Roman" pitchFamily="18" charset="0"/>
              </a:rPr>
              <a:t>2:</a:t>
            </a:r>
            <a:r>
              <a:rPr lang="en-US" altLang="en-US" sz="2400">
                <a:solidFill>
                  <a:schemeClr val="bg1"/>
                </a:solidFill>
                <a:latin typeface="Times New Roman" pitchFamily="18" charset="0"/>
                <a:cs typeface="Times New Roman" pitchFamily="18" charset="0"/>
              </a:rPr>
              <a:t>    Regression coefficients.</a:t>
            </a:r>
            <a:endParaRPr lang="en-US" altLang="en-US" sz="2400">
              <a:solidFill>
                <a:schemeClr val="bg1"/>
              </a:solidFill>
            </a:endParaRPr>
          </a:p>
        </p:txBody>
      </p:sp>
    </p:spTree>
  </p:cSld>
  <p:clrMapOvr>
    <a:masterClrMapping/>
  </p:clrMapOvr>
  <p:transition spd="slow" advClick="0" advTm="3000">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val 9"/>
          <p:cNvSpPr/>
          <p:nvPr/>
        </p:nvSpPr>
        <p:spPr>
          <a:xfrm>
            <a:off x="787400" y="3348038"/>
            <a:ext cx="2070100" cy="241300"/>
          </a:xfrm>
          <a:prstGeom prst="ellipse">
            <a:avLst/>
          </a:prstGeom>
          <a:gradFill flip="none" rotWithShape="1">
            <a:gsLst>
              <a:gs pos="0">
                <a:sysClr val="windowText" lastClr="000000">
                  <a:lumMod val="90000"/>
                  <a:alpha val="62000"/>
                </a:sysClr>
              </a:gs>
              <a:gs pos="100000">
                <a:srgbClr val="08CFEE">
                  <a:tint val="23500"/>
                  <a:satMod val="160000"/>
                  <a:alpha val="0"/>
                </a:srgbClr>
              </a:gs>
            </a:gsLst>
            <a:path path="shape">
              <a:fillToRect l="50000" t="50000" r="50000" b="50000"/>
            </a:path>
            <a:tileRect/>
          </a:gradFill>
          <a:ln w="25400" cap="flat" cmpd="sng" algn="ctr">
            <a:noFill/>
            <a:prstDash val="solid"/>
          </a:ln>
          <a:effectLst/>
        </p:spPr>
        <p:txBody>
          <a:bodyPr anchor="ctr"/>
          <a:lstStyle/>
          <a:p>
            <a:pPr algn="ctr" fontAlgn="auto">
              <a:spcBef>
                <a:spcPts val="0"/>
              </a:spcBef>
              <a:spcAft>
                <a:spcPts val="0"/>
              </a:spcAft>
              <a:defRPr/>
            </a:pPr>
            <a:endParaRPr lang="en-US" kern="0">
              <a:solidFill>
                <a:sysClr val="window" lastClr="FFFFFF"/>
              </a:solidFill>
              <a:latin typeface="Calibri"/>
              <a:cs typeface="+mn-cs"/>
            </a:endParaRPr>
          </a:p>
        </p:txBody>
      </p:sp>
      <p:sp>
        <p:nvSpPr>
          <p:cNvPr id="25603" name="Rectangle 1"/>
          <p:cNvSpPr>
            <a:spLocks noChangeArrowheads="1"/>
          </p:cNvSpPr>
          <p:nvPr/>
        </p:nvSpPr>
        <p:spPr bwMode="auto">
          <a:xfrm>
            <a:off x="358775" y="612775"/>
            <a:ext cx="8416925" cy="489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2400">
                <a:solidFill>
                  <a:schemeClr val="bg1"/>
                </a:solidFill>
              </a:rPr>
              <a:t>To calculate total debits, we combined debits on demand deposits as a proxy for total deposit transactions and three different types of debits on currency as proxies of total currency transactions. </a:t>
            </a:r>
          </a:p>
          <a:p>
            <a:endParaRPr lang="en-US" altLang="en-US" sz="2400">
              <a:solidFill>
                <a:schemeClr val="bg1"/>
              </a:solidFill>
            </a:endParaRPr>
          </a:p>
          <a:p>
            <a:r>
              <a:rPr lang="en-US" altLang="en-US" sz="2400">
                <a:solidFill>
                  <a:schemeClr val="bg1"/>
                </a:solidFill>
              </a:rPr>
              <a:t>In this regard, three alternative scenarios adopted to approximate total debits, namely, T</a:t>
            </a:r>
            <a:r>
              <a:rPr lang="en-US" altLang="en-US" sz="2400" baseline="30000">
                <a:solidFill>
                  <a:schemeClr val="bg1"/>
                </a:solidFill>
              </a:rPr>
              <a:t>(1)</a:t>
            </a:r>
            <a:r>
              <a:rPr lang="en-US" altLang="en-US" sz="2400">
                <a:solidFill>
                  <a:schemeClr val="bg1"/>
                </a:solidFill>
              </a:rPr>
              <a:t>, T</a:t>
            </a:r>
            <a:r>
              <a:rPr lang="en-US" altLang="en-US" sz="2400" baseline="30000">
                <a:solidFill>
                  <a:schemeClr val="bg1"/>
                </a:solidFill>
              </a:rPr>
              <a:t>(2)</a:t>
            </a:r>
            <a:r>
              <a:rPr lang="en-US" altLang="en-US" sz="2400">
                <a:solidFill>
                  <a:schemeClr val="bg1"/>
                </a:solidFill>
              </a:rPr>
              <a:t> and T</a:t>
            </a:r>
            <a:r>
              <a:rPr lang="en-US" altLang="en-US" sz="2400" baseline="30000">
                <a:solidFill>
                  <a:schemeClr val="bg1"/>
                </a:solidFill>
              </a:rPr>
              <a:t>(3)</a:t>
            </a:r>
            <a:r>
              <a:rPr lang="en-US" altLang="en-US" sz="2400">
                <a:solidFill>
                  <a:schemeClr val="bg1"/>
                </a:solidFill>
              </a:rPr>
              <a:t> with following definitions;</a:t>
            </a:r>
          </a:p>
          <a:p>
            <a:r>
              <a:rPr lang="en-US" altLang="en-US" sz="2400">
                <a:solidFill>
                  <a:schemeClr val="bg1"/>
                </a:solidFill>
              </a:rPr>
              <a:t> </a:t>
            </a:r>
          </a:p>
          <a:p>
            <a:r>
              <a:rPr lang="en-US" altLang="en-US" sz="2400">
                <a:solidFill>
                  <a:schemeClr val="bg1"/>
                </a:solidFill>
              </a:rPr>
              <a:t>T</a:t>
            </a:r>
            <a:r>
              <a:rPr lang="en-US" altLang="en-US" sz="2400" baseline="30000">
                <a:solidFill>
                  <a:schemeClr val="bg1"/>
                </a:solidFill>
              </a:rPr>
              <a:t>(1)</a:t>
            </a:r>
            <a:r>
              <a:rPr lang="en-US" altLang="en-US" sz="2400">
                <a:solidFill>
                  <a:schemeClr val="bg1"/>
                </a:solidFill>
              </a:rPr>
              <a:t>  = Debits on demand deposits in all commercial banks. </a:t>
            </a:r>
          </a:p>
          <a:p>
            <a:r>
              <a:rPr lang="en-US" altLang="en-US" sz="2400">
                <a:solidFill>
                  <a:schemeClr val="bg1"/>
                </a:solidFill>
              </a:rPr>
              <a:t>T</a:t>
            </a:r>
            <a:r>
              <a:rPr lang="en-US" altLang="en-US" sz="2400" baseline="30000">
                <a:solidFill>
                  <a:schemeClr val="bg1"/>
                </a:solidFill>
              </a:rPr>
              <a:t>(2)</a:t>
            </a:r>
            <a:r>
              <a:rPr lang="en-US" altLang="en-US" sz="2400">
                <a:solidFill>
                  <a:schemeClr val="bg1"/>
                </a:solidFill>
              </a:rPr>
              <a:t>  = Debits on demand deposits in all commercial banks +15 x (stock  of currency). </a:t>
            </a:r>
          </a:p>
          <a:p>
            <a:r>
              <a:rPr lang="en-US" altLang="en-US" sz="2400">
                <a:solidFill>
                  <a:schemeClr val="bg1"/>
                </a:solidFill>
              </a:rPr>
              <a:t>T</a:t>
            </a:r>
            <a:r>
              <a:rPr lang="en-US" altLang="en-US" sz="2400" baseline="30000">
                <a:solidFill>
                  <a:schemeClr val="bg1"/>
                </a:solidFill>
              </a:rPr>
              <a:t>(3)</a:t>
            </a:r>
            <a:r>
              <a:rPr lang="en-US" altLang="en-US" sz="2400">
                <a:solidFill>
                  <a:schemeClr val="bg1"/>
                </a:solidFill>
              </a:rPr>
              <a:t> = Debits on demand deposits in all commercial banks + The dollar value of the amount of currency “received and counted” by Federal Reserve System. </a:t>
            </a:r>
          </a:p>
        </p:txBody>
      </p:sp>
    </p:spTree>
  </p:cSld>
  <p:clrMapOvr>
    <a:masterClrMapping/>
  </p:clrMapOvr>
  <p:transition spd="slow" advClick="0" advTm="5000">
    <p:cu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571500" y="1404938"/>
          <a:ext cx="8229601" cy="4619622"/>
        </p:xfrm>
        <a:graphic>
          <a:graphicData uri="http://schemas.openxmlformats.org/drawingml/2006/table">
            <a:tbl>
              <a:tblPr>
                <a:tableStyleId>{5C22544A-7EE6-4342-B048-85BDC9FD1C3A}</a:tableStyleId>
              </a:tblPr>
              <a:tblGrid>
                <a:gridCol w="696707"/>
                <a:gridCol w="697691"/>
                <a:gridCol w="1255647"/>
                <a:gridCol w="1192667"/>
                <a:gridCol w="1053916"/>
                <a:gridCol w="1052932"/>
                <a:gridCol w="1053916"/>
                <a:gridCol w="1226125"/>
              </a:tblGrid>
              <a:tr h="659946">
                <a:tc>
                  <a:txBody>
                    <a:bodyPr/>
                    <a:lstStyle/>
                    <a:p>
                      <a:pPr algn="ctr" rtl="0">
                        <a:spcAft>
                          <a:spcPts val="0"/>
                        </a:spcAft>
                      </a:pPr>
                      <a:r>
                        <a:rPr lang="en-US" sz="1100">
                          <a:effectLst/>
                        </a:rPr>
                        <a:t>	No.</a:t>
                      </a:r>
                      <a:endParaRPr lang="en-US" sz="1000">
                        <a:effectLst/>
                        <a:latin typeface="Times New Roman"/>
                        <a:ea typeface="Times New Roman"/>
                        <a:cs typeface="Traditional Arabic"/>
                      </a:endParaRPr>
                    </a:p>
                  </a:txBody>
                  <a:tcPr marL="68580" marR="68580" marT="0" marB="0"/>
                </a:tc>
                <a:tc>
                  <a:txBody>
                    <a:bodyPr/>
                    <a:lstStyle/>
                    <a:p>
                      <a:pPr algn="ctr" rtl="0">
                        <a:spcAft>
                          <a:spcPts val="0"/>
                        </a:spcAft>
                      </a:pPr>
                      <a:r>
                        <a:rPr lang="en-US" sz="1100">
                          <a:effectLst/>
                        </a:rPr>
                        <a:t>Dep.</a:t>
                      </a:r>
                      <a:endParaRPr lang="en-US" sz="1000">
                        <a:effectLst/>
                      </a:endParaRPr>
                    </a:p>
                    <a:p>
                      <a:pPr algn="ctr" rtl="0">
                        <a:spcAft>
                          <a:spcPts val="0"/>
                        </a:spcAft>
                      </a:pPr>
                      <a:r>
                        <a:rPr lang="en-US" sz="1100">
                          <a:effectLst/>
                        </a:rPr>
                        <a:t>Var.</a:t>
                      </a:r>
                      <a:endParaRPr lang="en-US" sz="1000">
                        <a:effectLst/>
                        <a:latin typeface="Times New Roman"/>
                        <a:ea typeface="Times New Roman"/>
                        <a:cs typeface="Traditional Arabic"/>
                      </a:endParaRPr>
                    </a:p>
                  </a:txBody>
                  <a:tcPr marL="68580" marR="68580" marT="0" marB="0"/>
                </a:tc>
                <a:tc>
                  <a:txBody>
                    <a:bodyPr/>
                    <a:lstStyle/>
                    <a:p>
                      <a:pPr algn="ctr" rtl="0">
                        <a:spcAft>
                          <a:spcPts val="0"/>
                        </a:spcAft>
                      </a:pPr>
                      <a:r>
                        <a:rPr lang="en-US" sz="1100">
                          <a:effectLst/>
                        </a:rPr>
                        <a:t>ß</a:t>
                      </a:r>
                      <a:r>
                        <a:rPr lang="en-US" sz="1100" baseline="-25000">
                          <a:effectLst/>
                        </a:rPr>
                        <a:t>0</a:t>
                      </a:r>
                      <a:endParaRPr lang="en-US" sz="1000">
                        <a:effectLst/>
                      </a:endParaRPr>
                    </a:p>
                    <a:p>
                      <a:pPr algn="ctr" rtl="0">
                        <a:spcAft>
                          <a:spcPts val="0"/>
                        </a:spcAft>
                      </a:pPr>
                      <a:r>
                        <a:rPr lang="en-US" sz="1100">
                          <a:effectLst/>
                        </a:rPr>
                        <a:t>(</a:t>
                      </a:r>
                      <a:r>
                        <a:rPr lang="en-US" sz="1100" baseline="30000">
                          <a:effectLst/>
                        </a:rPr>
                        <a:t>S</a:t>
                      </a:r>
                      <a:r>
                        <a:rPr lang="en-US" sz="1100">
                          <a:effectLst/>
                        </a:rPr>
                        <a:t>ß</a:t>
                      </a:r>
                      <a:r>
                        <a:rPr lang="en-US" sz="1100" baseline="-25000">
                          <a:effectLst/>
                        </a:rPr>
                        <a:t>0</a:t>
                      </a:r>
                      <a:r>
                        <a:rPr lang="en-US" sz="1100">
                          <a:effectLst/>
                        </a:rPr>
                        <a:t>ˆ)</a:t>
                      </a:r>
                      <a:endParaRPr lang="en-US" sz="1000">
                        <a:effectLst/>
                        <a:latin typeface="Times New Roman"/>
                        <a:ea typeface="Times New Roman"/>
                        <a:cs typeface="Traditional Arabic"/>
                      </a:endParaRPr>
                    </a:p>
                  </a:txBody>
                  <a:tcPr marL="68580" marR="68580" marT="0" marB="0"/>
                </a:tc>
                <a:tc>
                  <a:txBody>
                    <a:bodyPr/>
                    <a:lstStyle/>
                    <a:p>
                      <a:pPr algn="ctr" rtl="0">
                        <a:spcAft>
                          <a:spcPts val="0"/>
                        </a:spcAft>
                      </a:pPr>
                      <a:r>
                        <a:rPr lang="en-US" sz="1100">
                          <a:effectLst/>
                        </a:rPr>
                        <a:t>ß</a:t>
                      </a:r>
                      <a:r>
                        <a:rPr lang="en-US" sz="1100" baseline="-25000">
                          <a:effectLst/>
                        </a:rPr>
                        <a:t>1</a:t>
                      </a:r>
                      <a:endParaRPr lang="en-US" sz="1000">
                        <a:effectLst/>
                      </a:endParaRPr>
                    </a:p>
                    <a:p>
                      <a:pPr algn="ctr" rtl="0">
                        <a:spcAft>
                          <a:spcPts val="0"/>
                        </a:spcAft>
                      </a:pPr>
                      <a:r>
                        <a:rPr lang="en-US" sz="1100">
                          <a:effectLst/>
                        </a:rPr>
                        <a:t>(</a:t>
                      </a:r>
                      <a:r>
                        <a:rPr lang="en-US" sz="1100" baseline="30000">
                          <a:effectLst/>
                        </a:rPr>
                        <a:t>S</a:t>
                      </a:r>
                      <a:r>
                        <a:rPr lang="en-US" sz="1100">
                          <a:effectLst/>
                        </a:rPr>
                        <a:t>ß</a:t>
                      </a:r>
                      <a:r>
                        <a:rPr lang="en-US" sz="1100" baseline="-25000">
                          <a:effectLst/>
                        </a:rPr>
                        <a:t>1</a:t>
                      </a:r>
                      <a:r>
                        <a:rPr lang="en-US" sz="1100">
                          <a:effectLst/>
                        </a:rPr>
                        <a:t>ˆ)</a:t>
                      </a:r>
                      <a:endParaRPr lang="en-US" sz="1000">
                        <a:effectLst/>
                        <a:latin typeface="Times New Roman"/>
                        <a:ea typeface="Times New Roman"/>
                        <a:cs typeface="Traditional Arabic"/>
                      </a:endParaRPr>
                    </a:p>
                  </a:txBody>
                  <a:tcPr marL="68580" marR="68580" marT="0" marB="0"/>
                </a:tc>
                <a:tc>
                  <a:txBody>
                    <a:bodyPr/>
                    <a:lstStyle/>
                    <a:p>
                      <a:pPr algn="ctr" rtl="0">
                        <a:spcAft>
                          <a:spcPts val="0"/>
                        </a:spcAft>
                      </a:pPr>
                      <a:r>
                        <a:rPr lang="en-US" sz="1100">
                          <a:effectLst/>
                        </a:rPr>
                        <a:t>ß</a:t>
                      </a:r>
                      <a:r>
                        <a:rPr lang="en-US" sz="1100" baseline="-25000">
                          <a:effectLst/>
                        </a:rPr>
                        <a:t>2</a:t>
                      </a:r>
                      <a:endParaRPr lang="en-US" sz="1000">
                        <a:effectLst/>
                      </a:endParaRPr>
                    </a:p>
                    <a:p>
                      <a:pPr algn="ctr" rtl="0">
                        <a:spcAft>
                          <a:spcPts val="0"/>
                        </a:spcAft>
                      </a:pPr>
                      <a:r>
                        <a:rPr lang="en-US" sz="1100">
                          <a:effectLst/>
                        </a:rPr>
                        <a:t>(</a:t>
                      </a:r>
                      <a:r>
                        <a:rPr lang="en-US" sz="1100" baseline="30000">
                          <a:effectLst/>
                        </a:rPr>
                        <a:t>S</a:t>
                      </a:r>
                      <a:r>
                        <a:rPr lang="en-US" sz="1100">
                          <a:effectLst/>
                        </a:rPr>
                        <a:t>ß</a:t>
                      </a:r>
                      <a:r>
                        <a:rPr lang="en-US" sz="1100" baseline="-25000">
                          <a:effectLst/>
                        </a:rPr>
                        <a:t>2</a:t>
                      </a:r>
                      <a:r>
                        <a:rPr lang="en-US" sz="1100">
                          <a:effectLst/>
                        </a:rPr>
                        <a:t>ˆ)</a:t>
                      </a:r>
                      <a:endParaRPr lang="en-US" sz="1000">
                        <a:effectLst/>
                        <a:latin typeface="Times New Roman"/>
                        <a:ea typeface="Times New Roman"/>
                        <a:cs typeface="Traditional Arabic"/>
                      </a:endParaRPr>
                    </a:p>
                  </a:txBody>
                  <a:tcPr marL="68580" marR="68580" marT="0" marB="0"/>
                </a:tc>
                <a:tc>
                  <a:txBody>
                    <a:bodyPr/>
                    <a:lstStyle/>
                    <a:p>
                      <a:pPr algn="ctr" rtl="0">
                        <a:spcAft>
                          <a:spcPts val="0"/>
                        </a:spcAft>
                      </a:pPr>
                      <a:r>
                        <a:rPr lang="en-US" sz="1100">
                          <a:effectLst/>
                        </a:rPr>
                        <a:t>Rho</a:t>
                      </a:r>
                      <a:endParaRPr lang="en-US" sz="1000">
                        <a:effectLst/>
                      </a:endParaRPr>
                    </a:p>
                    <a:p>
                      <a:pPr algn="ctr" rtl="0">
                        <a:spcAft>
                          <a:spcPts val="0"/>
                        </a:spcAft>
                      </a:pPr>
                      <a:r>
                        <a:rPr lang="en-US" sz="1100">
                          <a:effectLst/>
                        </a:rPr>
                        <a:t>(</a:t>
                      </a:r>
                      <a:r>
                        <a:rPr lang="en-US" sz="1100" baseline="30000">
                          <a:effectLst/>
                        </a:rPr>
                        <a:t>S</a:t>
                      </a:r>
                      <a:r>
                        <a:rPr lang="en-US" sz="1100" baseline="-25000">
                          <a:effectLst/>
                        </a:rPr>
                        <a:t>rho</a:t>
                      </a:r>
                      <a:r>
                        <a:rPr lang="en-US" sz="1100">
                          <a:effectLst/>
                        </a:rPr>
                        <a:t>)</a:t>
                      </a:r>
                      <a:endParaRPr lang="en-US" sz="1000">
                        <a:effectLst/>
                        <a:latin typeface="Times New Roman"/>
                        <a:ea typeface="Times New Roman"/>
                        <a:cs typeface="Traditional Arabic"/>
                      </a:endParaRPr>
                    </a:p>
                  </a:txBody>
                  <a:tcPr marL="68580" marR="68580" marT="0" marB="0"/>
                </a:tc>
                <a:tc>
                  <a:txBody>
                    <a:bodyPr/>
                    <a:lstStyle/>
                    <a:p>
                      <a:pPr algn="ctr" rtl="0">
                        <a:spcAft>
                          <a:spcPts val="0"/>
                        </a:spcAft>
                      </a:pPr>
                      <a:r>
                        <a:rPr lang="en-US" sz="1100">
                          <a:effectLst/>
                        </a:rPr>
                        <a:t>R</a:t>
                      </a:r>
                      <a:r>
                        <a:rPr lang="en-US" sz="1100" baseline="30000">
                          <a:effectLst/>
                        </a:rPr>
                        <a:t>2</a:t>
                      </a:r>
                      <a:endParaRPr lang="en-US" sz="1000">
                        <a:effectLst/>
                        <a:latin typeface="Times New Roman"/>
                        <a:ea typeface="Times New Roman"/>
                        <a:cs typeface="Traditional Arabic"/>
                      </a:endParaRPr>
                    </a:p>
                  </a:txBody>
                  <a:tcPr marL="68580" marR="68580" marT="0" marB="0"/>
                </a:tc>
                <a:tc>
                  <a:txBody>
                    <a:bodyPr/>
                    <a:lstStyle/>
                    <a:p>
                      <a:pPr algn="ctr" rtl="0">
                        <a:spcAft>
                          <a:spcPts val="0"/>
                        </a:spcAft>
                      </a:pPr>
                      <a:r>
                        <a:rPr lang="en-US" sz="1100">
                          <a:effectLst/>
                        </a:rPr>
                        <a:t>Duration</a:t>
                      </a:r>
                      <a:endParaRPr lang="en-US" sz="1000">
                        <a:effectLst/>
                      </a:endParaRPr>
                    </a:p>
                    <a:p>
                      <a:pPr algn="ctr" rtl="0">
                        <a:spcAft>
                          <a:spcPts val="0"/>
                        </a:spcAft>
                      </a:pPr>
                      <a:r>
                        <a:rPr lang="en-US" sz="1100">
                          <a:effectLst/>
                        </a:rPr>
                        <a:t>Watson</a:t>
                      </a:r>
                      <a:endParaRPr lang="en-US" sz="1000">
                        <a:effectLst/>
                        <a:latin typeface="Times New Roman"/>
                        <a:ea typeface="Times New Roman"/>
                        <a:cs typeface="Traditional Arabic"/>
                      </a:endParaRPr>
                    </a:p>
                  </a:txBody>
                  <a:tcPr marL="68580" marR="68580" marT="0" marB="0"/>
                </a:tc>
              </a:tr>
              <a:tr h="659946">
                <a:tc>
                  <a:txBody>
                    <a:bodyPr/>
                    <a:lstStyle/>
                    <a:p>
                      <a:pPr algn="ctr" rtl="0">
                        <a:spcAft>
                          <a:spcPts val="0"/>
                        </a:spcAft>
                      </a:pPr>
                      <a:r>
                        <a:rPr lang="en-US" sz="1100">
                          <a:effectLst/>
                        </a:rPr>
                        <a:t>1</a:t>
                      </a:r>
                      <a:endParaRPr lang="en-US" sz="1000">
                        <a:effectLst/>
                        <a:latin typeface="Times New Roman"/>
                        <a:ea typeface="Times New Roman"/>
                        <a:cs typeface="Traditional Arabic"/>
                      </a:endParaRPr>
                    </a:p>
                  </a:txBody>
                  <a:tcPr marL="68580" marR="68580" marT="0" marB="0"/>
                </a:tc>
                <a:tc>
                  <a:txBody>
                    <a:bodyPr/>
                    <a:lstStyle/>
                    <a:p>
                      <a:pPr algn="ctr" rtl="0">
                        <a:spcAft>
                          <a:spcPts val="0"/>
                        </a:spcAft>
                      </a:pPr>
                      <a:r>
                        <a:rPr lang="en-US" sz="1100">
                          <a:effectLst/>
                        </a:rPr>
                        <a:t>T</a:t>
                      </a:r>
                      <a:r>
                        <a:rPr lang="en-US" sz="1100" baseline="-25000">
                          <a:effectLst/>
                        </a:rPr>
                        <a:t>t</a:t>
                      </a:r>
                      <a:r>
                        <a:rPr lang="en-US" sz="1100" baseline="30000">
                          <a:effectLst/>
                        </a:rPr>
                        <a:t>(1)</a:t>
                      </a:r>
                      <a:endParaRPr lang="en-US" sz="1000">
                        <a:effectLst/>
                        <a:latin typeface="Times New Roman"/>
                        <a:ea typeface="Times New Roman"/>
                        <a:cs typeface="Traditional Arabic"/>
                      </a:endParaRPr>
                    </a:p>
                  </a:txBody>
                  <a:tcPr marL="68580" marR="68580" marT="0" marB="0"/>
                </a:tc>
                <a:tc>
                  <a:txBody>
                    <a:bodyPr/>
                    <a:lstStyle/>
                    <a:p>
                      <a:pPr algn="ctr" rtl="0">
                        <a:spcAft>
                          <a:spcPts val="0"/>
                        </a:spcAft>
                      </a:pPr>
                      <a:r>
                        <a:rPr lang="en-US" sz="1100">
                          <a:effectLst/>
                        </a:rPr>
                        <a:t>-----------</a:t>
                      </a:r>
                      <a:endParaRPr lang="en-US" sz="1000">
                        <a:effectLst/>
                      </a:endParaRPr>
                    </a:p>
                    <a:p>
                      <a:pPr algn="ctr" rtl="0">
                        <a:spcAft>
                          <a:spcPts val="0"/>
                        </a:spcAft>
                      </a:pPr>
                      <a:r>
                        <a:rPr lang="en-US" sz="1100">
                          <a:effectLst/>
                        </a:rPr>
                        <a:t>-----------</a:t>
                      </a:r>
                      <a:endParaRPr lang="en-US" sz="1000">
                        <a:effectLst/>
                        <a:latin typeface="Times New Roman"/>
                        <a:ea typeface="Times New Roman"/>
                        <a:cs typeface="Traditional Arabic"/>
                      </a:endParaRPr>
                    </a:p>
                  </a:txBody>
                  <a:tcPr marL="68580" marR="68580" marT="0" marB="0"/>
                </a:tc>
                <a:tc>
                  <a:txBody>
                    <a:bodyPr/>
                    <a:lstStyle/>
                    <a:p>
                      <a:pPr algn="ctr" rtl="0">
                        <a:spcAft>
                          <a:spcPts val="0"/>
                        </a:spcAft>
                      </a:pPr>
                      <a:r>
                        <a:rPr lang="en-US" sz="1100">
                          <a:effectLst/>
                        </a:rPr>
                        <a:t>2.3236</a:t>
                      </a:r>
                      <a:endParaRPr lang="en-US" sz="1000">
                        <a:effectLst/>
                      </a:endParaRPr>
                    </a:p>
                    <a:p>
                      <a:pPr algn="ctr" rtl="0">
                        <a:spcAft>
                          <a:spcPts val="0"/>
                        </a:spcAft>
                      </a:pPr>
                      <a:r>
                        <a:rPr lang="en-US" sz="1100">
                          <a:effectLst/>
                        </a:rPr>
                        <a:t>(0.6327)</a:t>
                      </a:r>
                      <a:endParaRPr lang="en-US" sz="1000">
                        <a:effectLst/>
                        <a:latin typeface="Times New Roman"/>
                        <a:ea typeface="Times New Roman"/>
                        <a:cs typeface="Traditional Arabic"/>
                      </a:endParaRPr>
                    </a:p>
                  </a:txBody>
                  <a:tcPr marL="68580" marR="68580" marT="0" marB="0"/>
                </a:tc>
                <a:tc>
                  <a:txBody>
                    <a:bodyPr/>
                    <a:lstStyle/>
                    <a:p>
                      <a:pPr algn="ctr" rtl="0">
                        <a:spcAft>
                          <a:spcPts val="0"/>
                        </a:spcAft>
                      </a:pPr>
                      <a:r>
                        <a:rPr lang="en-US" sz="1100">
                          <a:effectLst/>
                        </a:rPr>
                        <a:t>0.0080</a:t>
                      </a:r>
                      <a:endParaRPr lang="en-US" sz="1000">
                        <a:effectLst/>
                      </a:endParaRPr>
                    </a:p>
                    <a:p>
                      <a:pPr algn="ctr" rtl="0">
                        <a:spcAft>
                          <a:spcPts val="0"/>
                        </a:spcAft>
                      </a:pPr>
                      <a:r>
                        <a:rPr lang="en-US" sz="1100">
                          <a:effectLst/>
                        </a:rPr>
                        <a:t>(0.0003)</a:t>
                      </a:r>
                      <a:endParaRPr lang="en-US" sz="1000">
                        <a:effectLst/>
                        <a:latin typeface="Times New Roman"/>
                        <a:ea typeface="Times New Roman"/>
                        <a:cs typeface="Traditional Arabic"/>
                      </a:endParaRPr>
                    </a:p>
                  </a:txBody>
                  <a:tcPr marL="68580" marR="68580" marT="0" marB="0"/>
                </a:tc>
                <a:tc>
                  <a:txBody>
                    <a:bodyPr/>
                    <a:lstStyle/>
                    <a:p>
                      <a:pPr algn="ctr" rtl="0">
                        <a:spcAft>
                          <a:spcPts val="0"/>
                        </a:spcAft>
                      </a:pPr>
                      <a:r>
                        <a:rPr lang="en-US" sz="1100">
                          <a:effectLst/>
                        </a:rPr>
                        <a:t>0.3572</a:t>
                      </a:r>
                      <a:endParaRPr lang="en-US" sz="1000">
                        <a:effectLst/>
                      </a:endParaRPr>
                    </a:p>
                    <a:p>
                      <a:pPr algn="ctr" rtl="0">
                        <a:spcAft>
                          <a:spcPts val="0"/>
                        </a:spcAft>
                      </a:pPr>
                      <a:r>
                        <a:rPr lang="en-US" sz="1100">
                          <a:effectLst/>
                        </a:rPr>
                        <a:t>(0.2228)</a:t>
                      </a:r>
                      <a:endParaRPr lang="en-US" sz="1000">
                        <a:effectLst/>
                        <a:latin typeface="Times New Roman"/>
                        <a:ea typeface="Times New Roman"/>
                        <a:cs typeface="Traditional Arabic"/>
                      </a:endParaRPr>
                    </a:p>
                  </a:txBody>
                  <a:tcPr marL="68580" marR="68580" marT="0" marB="0"/>
                </a:tc>
                <a:tc>
                  <a:txBody>
                    <a:bodyPr/>
                    <a:lstStyle/>
                    <a:p>
                      <a:pPr algn="ctr" rtl="0">
                        <a:spcAft>
                          <a:spcPts val="0"/>
                        </a:spcAft>
                      </a:pPr>
                      <a:r>
                        <a:rPr lang="en-US" sz="1100">
                          <a:effectLst/>
                        </a:rPr>
                        <a:t>0.9971</a:t>
                      </a:r>
                      <a:endParaRPr lang="en-US" sz="1000">
                        <a:effectLst/>
                        <a:latin typeface="Times New Roman"/>
                        <a:ea typeface="Times New Roman"/>
                        <a:cs typeface="Traditional Arabic"/>
                      </a:endParaRPr>
                    </a:p>
                  </a:txBody>
                  <a:tcPr marL="68580" marR="68580" marT="0" marB="0"/>
                </a:tc>
                <a:tc>
                  <a:txBody>
                    <a:bodyPr/>
                    <a:lstStyle/>
                    <a:p>
                      <a:pPr algn="ctr" rtl="0">
                        <a:spcAft>
                          <a:spcPts val="0"/>
                        </a:spcAft>
                      </a:pPr>
                      <a:r>
                        <a:rPr lang="en-US" sz="1100">
                          <a:effectLst/>
                        </a:rPr>
                        <a:t>1.3708</a:t>
                      </a:r>
                      <a:endParaRPr lang="en-US" sz="1000">
                        <a:effectLst/>
                        <a:latin typeface="Times New Roman"/>
                        <a:ea typeface="Times New Roman"/>
                        <a:cs typeface="Traditional Arabic"/>
                      </a:endParaRPr>
                    </a:p>
                  </a:txBody>
                  <a:tcPr marL="68580" marR="68580" marT="0" marB="0"/>
                </a:tc>
              </a:tr>
              <a:tr h="659946">
                <a:tc>
                  <a:txBody>
                    <a:bodyPr/>
                    <a:lstStyle/>
                    <a:p>
                      <a:pPr algn="ctr" rtl="0">
                        <a:spcAft>
                          <a:spcPts val="0"/>
                        </a:spcAft>
                      </a:pPr>
                      <a:r>
                        <a:rPr lang="en-US" sz="1100">
                          <a:effectLst/>
                        </a:rPr>
                        <a:t>2</a:t>
                      </a:r>
                      <a:endParaRPr lang="en-US" sz="1000">
                        <a:effectLst/>
                        <a:latin typeface="Times New Roman"/>
                        <a:ea typeface="Times New Roman"/>
                        <a:cs typeface="Traditional Arabic"/>
                      </a:endParaRPr>
                    </a:p>
                  </a:txBody>
                  <a:tcPr marL="68580" marR="68580" marT="0" marB="0"/>
                </a:tc>
                <a:tc>
                  <a:txBody>
                    <a:bodyPr/>
                    <a:lstStyle/>
                    <a:p>
                      <a:pPr algn="ctr" rtl="0">
                        <a:spcAft>
                          <a:spcPts val="0"/>
                        </a:spcAft>
                      </a:pPr>
                      <a:r>
                        <a:rPr lang="en-US" sz="1100">
                          <a:effectLst/>
                        </a:rPr>
                        <a:t>T</a:t>
                      </a:r>
                      <a:r>
                        <a:rPr lang="en-US" sz="1100" baseline="-25000">
                          <a:effectLst/>
                        </a:rPr>
                        <a:t>t</a:t>
                      </a:r>
                      <a:r>
                        <a:rPr lang="en-US" sz="1100" baseline="30000">
                          <a:effectLst/>
                        </a:rPr>
                        <a:t>(2)</a:t>
                      </a:r>
                      <a:endParaRPr lang="en-US" sz="1000">
                        <a:effectLst/>
                        <a:latin typeface="Times New Roman"/>
                        <a:ea typeface="Times New Roman"/>
                        <a:cs typeface="Traditional Arabic"/>
                      </a:endParaRPr>
                    </a:p>
                  </a:txBody>
                  <a:tcPr marL="68580" marR="68580" marT="0" marB="0"/>
                </a:tc>
                <a:tc>
                  <a:txBody>
                    <a:bodyPr/>
                    <a:lstStyle/>
                    <a:p>
                      <a:pPr algn="ctr" rtl="0">
                        <a:spcAft>
                          <a:spcPts val="0"/>
                        </a:spcAft>
                      </a:pPr>
                      <a:r>
                        <a:rPr lang="en-US" sz="1100">
                          <a:effectLst/>
                        </a:rPr>
                        <a:t>-----------</a:t>
                      </a:r>
                      <a:endParaRPr lang="en-US" sz="1000">
                        <a:effectLst/>
                      </a:endParaRPr>
                    </a:p>
                    <a:p>
                      <a:pPr algn="ctr" rtl="0">
                        <a:spcAft>
                          <a:spcPts val="0"/>
                        </a:spcAft>
                      </a:pPr>
                      <a:r>
                        <a:rPr lang="en-US" sz="1100">
                          <a:effectLst/>
                        </a:rPr>
                        <a:t>-----------</a:t>
                      </a:r>
                      <a:endParaRPr lang="en-US" sz="1000">
                        <a:effectLst/>
                        <a:latin typeface="Times New Roman"/>
                        <a:ea typeface="Times New Roman"/>
                        <a:cs typeface="Traditional Arabic"/>
                      </a:endParaRPr>
                    </a:p>
                  </a:txBody>
                  <a:tcPr marL="68580" marR="68580" marT="0" marB="0"/>
                </a:tc>
                <a:tc>
                  <a:txBody>
                    <a:bodyPr/>
                    <a:lstStyle/>
                    <a:p>
                      <a:pPr algn="ctr" rtl="0">
                        <a:spcAft>
                          <a:spcPts val="0"/>
                        </a:spcAft>
                      </a:pPr>
                      <a:r>
                        <a:rPr lang="en-US" sz="1100">
                          <a:effectLst/>
                        </a:rPr>
                        <a:t>3.1624</a:t>
                      </a:r>
                      <a:endParaRPr lang="en-US" sz="1000">
                        <a:effectLst/>
                      </a:endParaRPr>
                    </a:p>
                    <a:p>
                      <a:pPr algn="ctr" rtl="0">
                        <a:spcAft>
                          <a:spcPts val="0"/>
                        </a:spcAft>
                      </a:pPr>
                      <a:r>
                        <a:rPr lang="en-US" sz="1100">
                          <a:effectLst/>
                        </a:rPr>
                        <a:t>(0.6357)</a:t>
                      </a:r>
                      <a:endParaRPr lang="en-US" sz="1000">
                        <a:effectLst/>
                        <a:latin typeface="Times New Roman"/>
                        <a:ea typeface="Times New Roman"/>
                        <a:cs typeface="Traditional Arabic"/>
                      </a:endParaRPr>
                    </a:p>
                  </a:txBody>
                  <a:tcPr marL="68580" marR="68580" marT="0" marB="0"/>
                </a:tc>
                <a:tc>
                  <a:txBody>
                    <a:bodyPr/>
                    <a:lstStyle/>
                    <a:p>
                      <a:pPr algn="ctr" rtl="0">
                        <a:spcAft>
                          <a:spcPts val="0"/>
                        </a:spcAft>
                      </a:pPr>
                      <a:r>
                        <a:rPr lang="en-US" sz="1100">
                          <a:effectLst/>
                        </a:rPr>
                        <a:t>0.0079</a:t>
                      </a:r>
                      <a:endParaRPr lang="en-US" sz="1000">
                        <a:effectLst/>
                      </a:endParaRPr>
                    </a:p>
                    <a:p>
                      <a:pPr algn="ctr" rtl="0">
                        <a:spcAft>
                          <a:spcPts val="0"/>
                        </a:spcAft>
                      </a:pPr>
                      <a:r>
                        <a:rPr lang="en-US" sz="1100">
                          <a:effectLst/>
                        </a:rPr>
                        <a:t>(0.0003)</a:t>
                      </a:r>
                      <a:endParaRPr lang="en-US" sz="1000">
                        <a:effectLst/>
                        <a:latin typeface="Times New Roman"/>
                        <a:ea typeface="Times New Roman"/>
                        <a:cs typeface="Traditional Arabic"/>
                      </a:endParaRPr>
                    </a:p>
                  </a:txBody>
                  <a:tcPr marL="68580" marR="68580" marT="0" marB="0"/>
                </a:tc>
                <a:tc>
                  <a:txBody>
                    <a:bodyPr/>
                    <a:lstStyle/>
                    <a:p>
                      <a:pPr algn="ctr" rtl="0">
                        <a:spcAft>
                          <a:spcPts val="0"/>
                        </a:spcAft>
                      </a:pPr>
                      <a:r>
                        <a:rPr lang="en-US" sz="1100">
                          <a:effectLst/>
                        </a:rPr>
                        <a:t>0.3514</a:t>
                      </a:r>
                      <a:endParaRPr lang="en-US" sz="1000">
                        <a:effectLst/>
                      </a:endParaRPr>
                    </a:p>
                    <a:p>
                      <a:pPr algn="ctr" rtl="0">
                        <a:spcAft>
                          <a:spcPts val="0"/>
                        </a:spcAft>
                      </a:pPr>
                      <a:r>
                        <a:rPr lang="en-US" sz="1100">
                          <a:effectLst/>
                        </a:rPr>
                        <a:t>(0.2258)</a:t>
                      </a:r>
                      <a:endParaRPr lang="en-US" sz="1000">
                        <a:effectLst/>
                        <a:latin typeface="Times New Roman"/>
                        <a:ea typeface="Times New Roman"/>
                        <a:cs typeface="Traditional Arabic"/>
                      </a:endParaRPr>
                    </a:p>
                  </a:txBody>
                  <a:tcPr marL="68580" marR="68580" marT="0" marB="0"/>
                </a:tc>
                <a:tc>
                  <a:txBody>
                    <a:bodyPr/>
                    <a:lstStyle/>
                    <a:p>
                      <a:pPr algn="ctr" rtl="0">
                        <a:spcAft>
                          <a:spcPts val="0"/>
                        </a:spcAft>
                      </a:pPr>
                      <a:r>
                        <a:rPr lang="en-US" sz="1100">
                          <a:effectLst/>
                        </a:rPr>
                        <a:t>0.9972</a:t>
                      </a:r>
                      <a:endParaRPr lang="en-US" sz="1000">
                        <a:effectLst/>
                        <a:latin typeface="Times New Roman"/>
                        <a:ea typeface="Times New Roman"/>
                        <a:cs typeface="Traditional Arabic"/>
                      </a:endParaRPr>
                    </a:p>
                  </a:txBody>
                  <a:tcPr marL="68580" marR="68580" marT="0" marB="0"/>
                </a:tc>
                <a:tc>
                  <a:txBody>
                    <a:bodyPr/>
                    <a:lstStyle/>
                    <a:p>
                      <a:pPr algn="ctr" rtl="0">
                        <a:spcAft>
                          <a:spcPts val="0"/>
                        </a:spcAft>
                      </a:pPr>
                      <a:r>
                        <a:rPr lang="en-US" sz="1100">
                          <a:effectLst/>
                        </a:rPr>
                        <a:t>1.3769</a:t>
                      </a:r>
                      <a:endParaRPr lang="en-US" sz="1000">
                        <a:effectLst/>
                        <a:latin typeface="Times New Roman"/>
                        <a:ea typeface="Times New Roman"/>
                        <a:cs typeface="Traditional Arabic"/>
                      </a:endParaRPr>
                    </a:p>
                  </a:txBody>
                  <a:tcPr marL="68580" marR="68580" marT="0" marB="0"/>
                </a:tc>
              </a:tr>
              <a:tr h="659946">
                <a:tc>
                  <a:txBody>
                    <a:bodyPr/>
                    <a:lstStyle/>
                    <a:p>
                      <a:pPr algn="ctr" rtl="0">
                        <a:spcAft>
                          <a:spcPts val="0"/>
                        </a:spcAft>
                      </a:pPr>
                      <a:r>
                        <a:rPr lang="en-US" sz="1100">
                          <a:effectLst/>
                        </a:rPr>
                        <a:t>3</a:t>
                      </a:r>
                      <a:endParaRPr lang="en-US" sz="1000">
                        <a:effectLst/>
                        <a:latin typeface="Times New Roman"/>
                        <a:ea typeface="Times New Roman"/>
                        <a:cs typeface="Traditional Arabic"/>
                      </a:endParaRPr>
                    </a:p>
                  </a:txBody>
                  <a:tcPr marL="68580" marR="68580" marT="0" marB="0"/>
                </a:tc>
                <a:tc>
                  <a:txBody>
                    <a:bodyPr/>
                    <a:lstStyle/>
                    <a:p>
                      <a:pPr algn="ctr" rtl="0">
                        <a:spcAft>
                          <a:spcPts val="0"/>
                        </a:spcAft>
                      </a:pPr>
                      <a:r>
                        <a:rPr lang="en-US" sz="1100">
                          <a:effectLst/>
                        </a:rPr>
                        <a:t>T</a:t>
                      </a:r>
                      <a:r>
                        <a:rPr lang="en-US" sz="1100" baseline="-25000">
                          <a:effectLst/>
                        </a:rPr>
                        <a:t>t</a:t>
                      </a:r>
                      <a:r>
                        <a:rPr lang="en-US" sz="1100" baseline="30000">
                          <a:effectLst/>
                        </a:rPr>
                        <a:t>(3)</a:t>
                      </a:r>
                      <a:endParaRPr lang="en-US" sz="1000">
                        <a:effectLst/>
                        <a:latin typeface="Times New Roman"/>
                        <a:ea typeface="Times New Roman"/>
                        <a:cs typeface="Traditional Arabic"/>
                      </a:endParaRPr>
                    </a:p>
                  </a:txBody>
                  <a:tcPr marL="68580" marR="68580" marT="0" marB="0"/>
                </a:tc>
                <a:tc>
                  <a:txBody>
                    <a:bodyPr/>
                    <a:lstStyle/>
                    <a:p>
                      <a:pPr algn="ctr" rtl="0">
                        <a:spcAft>
                          <a:spcPts val="0"/>
                        </a:spcAft>
                      </a:pPr>
                      <a:r>
                        <a:rPr lang="en-US" sz="1100">
                          <a:effectLst/>
                        </a:rPr>
                        <a:t>-----------</a:t>
                      </a:r>
                      <a:endParaRPr lang="en-US" sz="1000">
                        <a:effectLst/>
                      </a:endParaRPr>
                    </a:p>
                    <a:p>
                      <a:pPr algn="ctr" rtl="0">
                        <a:spcAft>
                          <a:spcPts val="0"/>
                        </a:spcAft>
                      </a:pPr>
                      <a:r>
                        <a:rPr lang="en-US" sz="1100">
                          <a:effectLst/>
                        </a:rPr>
                        <a:t>-----------</a:t>
                      </a:r>
                      <a:endParaRPr lang="en-US" sz="1000">
                        <a:effectLst/>
                        <a:latin typeface="Times New Roman"/>
                        <a:ea typeface="Times New Roman"/>
                        <a:cs typeface="Traditional Arabic"/>
                      </a:endParaRPr>
                    </a:p>
                  </a:txBody>
                  <a:tcPr marL="68580" marR="68580" marT="0" marB="0"/>
                </a:tc>
                <a:tc>
                  <a:txBody>
                    <a:bodyPr/>
                    <a:lstStyle/>
                    <a:p>
                      <a:pPr algn="ctr" rtl="0">
                        <a:spcAft>
                          <a:spcPts val="0"/>
                        </a:spcAft>
                      </a:pPr>
                      <a:r>
                        <a:rPr lang="en-US" sz="1100">
                          <a:effectLst/>
                        </a:rPr>
                        <a:t>2.3793</a:t>
                      </a:r>
                      <a:endParaRPr lang="en-US" sz="1000">
                        <a:effectLst/>
                      </a:endParaRPr>
                    </a:p>
                    <a:p>
                      <a:pPr algn="ctr" rtl="0">
                        <a:spcAft>
                          <a:spcPts val="0"/>
                        </a:spcAft>
                      </a:pPr>
                      <a:r>
                        <a:rPr lang="en-US" sz="1100">
                          <a:effectLst/>
                        </a:rPr>
                        <a:t>(0.6328)</a:t>
                      </a:r>
                      <a:endParaRPr lang="en-US" sz="1000">
                        <a:effectLst/>
                        <a:latin typeface="Times New Roman"/>
                        <a:ea typeface="Times New Roman"/>
                        <a:cs typeface="Traditional Arabic"/>
                      </a:endParaRPr>
                    </a:p>
                  </a:txBody>
                  <a:tcPr marL="68580" marR="68580" marT="0" marB="0"/>
                </a:tc>
                <a:tc>
                  <a:txBody>
                    <a:bodyPr/>
                    <a:lstStyle/>
                    <a:p>
                      <a:pPr algn="ctr" rtl="0">
                        <a:spcAft>
                          <a:spcPts val="0"/>
                        </a:spcAft>
                      </a:pPr>
                      <a:r>
                        <a:rPr lang="en-US" sz="1100">
                          <a:effectLst/>
                        </a:rPr>
                        <a:t>0.0080</a:t>
                      </a:r>
                      <a:endParaRPr lang="en-US" sz="1000">
                        <a:effectLst/>
                      </a:endParaRPr>
                    </a:p>
                    <a:p>
                      <a:pPr algn="ctr" rtl="0">
                        <a:spcAft>
                          <a:spcPts val="0"/>
                        </a:spcAft>
                      </a:pPr>
                      <a:r>
                        <a:rPr lang="en-US" sz="1100">
                          <a:effectLst/>
                        </a:rPr>
                        <a:t>(0.0003)</a:t>
                      </a:r>
                      <a:endParaRPr lang="en-US" sz="1000">
                        <a:effectLst/>
                        <a:latin typeface="Times New Roman"/>
                        <a:ea typeface="Times New Roman"/>
                        <a:cs typeface="Traditional Arabic"/>
                      </a:endParaRPr>
                    </a:p>
                  </a:txBody>
                  <a:tcPr marL="68580" marR="68580" marT="0" marB="0"/>
                </a:tc>
                <a:tc>
                  <a:txBody>
                    <a:bodyPr/>
                    <a:lstStyle/>
                    <a:p>
                      <a:pPr algn="ctr" rtl="0">
                        <a:spcAft>
                          <a:spcPts val="0"/>
                        </a:spcAft>
                      </a:pPr>
                      <a:r>
                        <a:rPr lang="en-US" sz="1100">
                          <a:effectLst/>
                        </a:rPr>
                        <a:t>0.3562</a:t>
                      </a:r>
                      <a:endParaRPr lang="en-US" sz="1000">
                        <a:effectLst/>
                      </a:endParaRPr>
                    </a:p>
                    <a:p>
                      <a:pPr algn="ctr" rtl="0">
                        <a:spcAft>
                          <a:spcPts val="0"/>
                        </a:spcAft>
                      </a:pPr>
                      <a:r>
                        <a:rPr lang="en-US" sz="1100">
                          <a:effectLst/>
                        </a:rPr>
                        <a:t>(0.2233)</a:t>
                      </a:r>
                      <a:endParaRPr lang="en-US" sz="1000">
                        <a:effectLst/>
                        <a:latin typeface="Times New Roman"/>
                        <a:ea typeface="Times New Roman"/>
                        <a:cs typeface="Traditional Arabic"/>
                      </a:endParaRPr>
                    </a:p>
                  </a:txBody>
                  <a:tcPr marL="68580" marR="68580" marT="0" marB="0"/>
                </a:tc>
                <a:tc>
                  <a:txBody>
                    <a:bodyPr/>
                    <a:lstStyle/>
                    <a:p>
                      <a:pPr algn="ctr" rtl="0">
                        <a:spcAft>
                          <a:spcPts val="0"/>
                        </a:spcAft>
                      </a:pPr>
                      <a:r>
                        <a:rPr lang="en-US" sz="1100">
                          <a:effectLst/>
                        </a:rPr>
                        <a:t>0.9971</a:t>
                      </a:r>
                      <a:endParaRPr lang="en-US" sz="1000">
                        <a:effectLst/>
                        <a:latin typeface="Times New Roman"/>
                        <a:ea typeface="Times New Roman"/>
                        <a:cs typeface="Traditional Arabic"/>
                      </a:endParaRPr>
                    </a:p>
                  </a:txBody>
                  <a:tcPr marL="68580" marR="68580" marT="0" marB="0"/>
                </a:tc>
                <a:tc>
                  <a:txBody>
                    <a:bodyPr/>
                    <a:lstStyle/>
                    <a:p>
                      <a:pPr algn="ctr" rtl="0">
                        <a:spcAft>
                          <a:spcPts val="0"/>
                        </a:spcAft>
                      </a:pPr>
                      <a:r>
                        <a:rPr lang="en-US" sz="1100">
                          <a:effectLst/>
                        </a:rPr>
                        <a:t>1.3710</a:t>
                      </a:r>
                      <a:endParaRPr lang="en-US" sz="1000">
                        <a:effectLst/>
                        <a:latin typeface="Times New Roman"/>
                        <a:ea typeface="Times New Roman"/>
                        <a:cs typeface="Traditional Arabic"/>
                      </a:endParaRPr>
                    </a:p>
                  </a:txBody>
                  <a:tcPr marL="68580" marR="68580" marT="0" marB="0"/>
                </a:tc>
              </a:tr>
              <a:tr h="659946">
                <a:tc>
                  <a:txBody>
                    <a:bodyPr/>
                    <a:lstStyle/>
                    <a:p>
                      <a:pPr algn="ctr" rtl="0">
                        <a:spcAft>
                          <a:spcPts val="0"/>
                        </a:spcAft>
                      </a:pPr>
                      <a:r>
                        <a:rPr lang="en-US" sz="1100">
                          <a:effectLst/>
                        </a:rPr>
                        <a:t>4</a:t>
                      </a:r>
                      <a:endParaRPr lang="en-US" sz="1000">
                        <a:effectLst/>
                        <a:latin typeface="Times New Roman"/>
                        <a:ea typeface="Times New Roman"/>
                        <a:cs typeface="Traditional Arabic"/>
                      </a:endParaRPr>
                    </a:p>
                  </a:txBody>
                  <a:tcPr marL="68580" marR="68580" marT="0" marB="0"/>
                </a:tc>
                <a:tc>
                  <a:txBody>
                    <a:bodyPr/>
                    <a:lstStyle/>
                    <a:p>
                      <a:pPr algn="ctr" rtl="0">
                        <a:spcAft>
                          <a:spcPts val="0"/>
                        </a:spcAft>
                      </a:pPr>
                      <a:r>
                        <a:rPr lang="en-US" sz="1100">
                          <a:effectLst/>
                        </a:rPr>
                        <a:t>T</a:t>
                      </a:r>
                      <a:r>
                        <a:rPr lang="en-US" sz="1100" baseline="-25000">
                          <a:effectLst/>
                        </a:rPr>
                        <a:t>t</a:t>
                      </a:r>
                      <a:r>
                        <a:rPr lang="en-US" sz="1100" baseline="30000">
                          <a:effectLst/>
                        </a:rPr>
                        <a:t>(1)</a:t>
                      </a:r>
                      <a:endParaRPr lang="en-US" sz="1000">
                        <a:effectLst/>
                        <a:latin typeface="Times New Roman"/>
                        <a:ea typeface="Times New Roman"/>
                        <a:cs typeface="Traditional Arabic"/>
                      </a:endParaRPr>
                    </a:p>
                  </a:txBody>
                  <a:tcPr marL="68580" marR="68580" marT="0" marB="0"/>
                </a:tc>
                <a:tc>
                  <a:txBody>
                    <a:bodyPr/>
                    <a:lstStyle/>
                    <a:p>
                      <a:pPr algn="ctr" rtl="0">
                        <a:spcAft>
                          <a:spcPts val="0"/>
                        </a:spcAft>
                      </a:pPr>
                      <a:r>
                        <a:rPr lang="en-US" sz="1100">
                          <a:effectLst/>
                        </a:rPr>
                        <a:t>*-80.416*</a:t>
                      </a:r>
                      <a:endParaRPr lang="en-US" sz="1000">
                        <a:effectLst/>
                      </a:endParaRPr>
                    </a:p>
                    <a:p>
                      <a:pPr algn="ctr" rtl="0">
                        <a:spcAft>
                          <a:spcPts val="0"/>
                        </a:spcAft>
                      </a:pPr>
                      <a:r>
                        <a:rPr lang="en-US" sz="1100">
                          <a:effectLst/>
                        </a:rPr>
                        <a:t>(1069.66)</a:t>
                      </a:r>
                      <a:endParaRPr lang="en-US" sz="1000">
                        <a:effectLst/>
                        <a:latin typeface="Times New Roman"/>
                        <a:ea typeface="Times New Roman"/>
                        <a:cs typeface="Traditional Arabic"/>
                      </a:endParaRPr>
                    </a:p>
                  </a:txBody>
                  <a:tcPr marL="68580" marR="68580" marT="0" marB="0"/>
                </a:tc>
                <a:tc>
                  <a:txBody>
                    <a:bodyPr/>
                    <a:lstStyle/>
                    <a:p>
                      <a:pPr algn="ctr" rtl="0">
                        <a:spcAft>
                          <a:spcPts val="0"/>
                        </a:spcAft>
                      </a:pPr>
                      <a:r>
                        <a:rPr lang="en-US" sz="1100">
                          <a:effectLst/>
                        </a:rPr>
                        <a:t>2.4620</a:t>
                      </a:r>
                      <a:endParaRPr lang="en-US" sz="1000">
                        <a:effectLst/>
                      </a:endParaRPr>
                    </a:p>
                    <a:p>
                      <a:pPr algn="ctr" rtl="0">
                        <a:spcAft>
                          <a:spcPts val="0"/>
                        </a:spcAft>
                      </a:pPr>
                      <a:r>
                        <a:rPr lang="en-US" sz="1100">
                          <a:effectLst/>
                        </a:rPr>
                        <a:t>(1.9902)</a:t>
                      </a:r>
                      <a:endParaRPr lang="en-US" sz="1000">
                        <a:effectLst/>
                        <a:latin typeface="Times New Roman"/>
                        <a:ea typeface="Times New Roman"/>
                        <a:cs typeface="Traditional Arabic"/>
                      </a:endParaRPr>
                    </a:p>
                  </a:txBody>
                  <a:tcPr marL="68580" marR="68580" marT="0" marB="0"/>
                </a:tc>
                <a:tc>
                  <a:txBody>
                    <a:bodyPr/>
                    <a:lstStyle/>
                    <a:p>
                      <a:pPr algn="ctr" rtl="0">
                        <a:spcAft>
                          <a:spcPts val="0"/>
                        </a:spcAft>
                      </a:pPr>
                      <a:r>
                        <a:rPr lang="en-US" sz="1100">
                          <a:effectLst/>
                        </a:rPr>
                        <a:t>0.0080</a:t>
                      </a:r>
                      <a:endParaRPr lang="en-US" sz="1000">
                        <a:effectLst/>
                      </a:endParaRPr>
                    </a:p>
                    <a:p>
                      <a:pPr algn="ctr" rtl="0">
                        <a:spcAft>
                          <a:spcPts val="0"/>
                        </a:spcAft>
                      </a:pPr>
                      <a:r>
                        <a:rPr lang="en-US" sz="1100">
                          <a:effectLst/>
                        </a:rPr>
                        <a:t>(0.0007)</a:t>
                      </a:r>
                      <a:endParaRPr lang="en-US" sz="1000">
                        <a:effectLst/>
                        <a:latin typeface="Times New Roman"/>
                        <a:ea typeface="Times New Roman"/>
                        <a:cs typeface="Traditional Arabic"/>
                      </a:endParaRPr>
                    </a:p>
                  </a:txBody>
                  <a:tcPr marL="68580" marR="68580" marT="0" marB="0"/>
                </a:tc>
                <a:tc>
                  <a:txBody>
                    <a:bodyPr/>
                    <a:lstStyle/>
                    <a:p>
                      <a:pPr algn="ctr" rtl="0">
                        <a:spcAft>
                          <a:spcPts val="0"/>
                        </a:spcAft>
                      </a:pPr>
                      <a:r>
                        <a:rPr lang="en-US" sz="1100">
                          <a:effectLst/>
                        </a:rPr>
                        <a:t>0.3509</a:t>
                      </a:r>
                      <a:endParaRPr lang="en-US" sz="1000">
                        <a:effectLst/>
                      </a:endParaRPr>
                    </a:p>
                    <a:p>
                      <a:pPr algn="ctr" rtl="0">
                        <a:spcAft>
                          <a:spcPts val="0"/>
                        </a:spcAft>
                      </a:pPr>
                      <a:r>
                        <a:rPr lang="en-US" sz="1100">
                          <a:effectLst/>
                        </a:rPr>
                        <a:t>(0.2505)</a:t>
                      </a:r>
                      <a:endParaRPr lang="en-US" sz="1000">
                        <a:effectLst/>
                        <a:latin typeface="Times New Roman"/>
                        <a:ea typeface="Times New Roman"/>
                        <a:cs typeface="Traditional Arabic"/>
                      </a:endParaRPr>
                    </a:p>
                  </a:txBody>
                  <a:tcPr marL="68580" marR="68580" marT="0" marB="0"/>
                </a:tc>
                <a:tc>
                  <a:txBody>
                    <a:bodyPr/>
                    <a:lstStyle/>
                    <a:p>
                      <a:pPr algn="ctr" rtl="0">
                        <a:spcAft>
                          <a:spcPts val="0"/>
                        </a:spcAft>
                      </a:pPr>
                      <a:r>
                        <a:rPr lang="en-US" sz="1100">
                          <a:effectLst/>
                        </a:rPr>
                        <a:t>0.9971</a:t>
                      </a:r>
                      <a:endParaRPr lang="en-US" sz="1000">
                        <a:effectLst/>
                        <a:latin typeface="Times New Roman"/>
                        <a:ea typeface="Times New Roman"/>
                        <a:cs typeface="Traditional Arabic"/>
                      </a:endParaRPr>
                    </a:p>
                  </a:txBody>
                  <a:tcPr marL="68580" marR="68580" marT="0" marB="0"/>
                </a:tc>
                <a:tc>
                  <a:txBody>
                    <a:bodyPr/>
                    <a:lstStyle/>
                    <a:p>
                      <a:pPr algn="ctr" rtl="0">
                        <a:spcAft>
                          <a:spcPts val="0"/>
                        </a:spcAft>
                      </a:pPr>
                      <a:r>
                        <a:rPr lang="en-US" sz="1100">
                          <a:effectLst/>
                        </a:rPr>
                        <a:t>1.3747</a:t>
                      </a:r>
                      <a:endParaRPr lang="en-US" sz="1000">
                        <a:effectLst/>
                        <a:latin typeface="Times New Roman"/>
                        <a:ea typeface="Times New Roman"/>
                        <a:cs typeface="Traditional Arabic"/>
                      </a:endParaRPr>
                    </a:p>
                  </a:txBody>
                  <a:tcPr marL="68580" marR="68580" marT="0" marB="0"/>
                </a:tc>
              </a:tr>
              <a:tr h="659946">
                <a:tc>
                  <a:txBody>
                    <a:bodyPr/>
                    <a:lstStyle/>
                    <a:p>
                      <a:pPr algn="ctr" rtl="0">
                        <a:spcAft>
                          <a:spcPts val="0"/>
                        </a:spcAft>
                      </a:pPr>
                      <a:r>
                        <a:rPr lang="en-US" sz="1100">
                          <a:effectLst/>
                        </a:rPr>
                        <a:t>5</a:t>
                      </a:r>
                      <a:endParaRPr lang="en-US" sz="1000">
                        <a:effectLst/>
                        <a:latin typeface="Times New Roman"/>
                        <a:ea typeface="Times New Roman"/>
                        <a:cs typeface="Traditional Arabic"/>
                      </a:endParaRPr>
                    </a:p>
                  </a:txBody>
                  <a:tcPr marL="68580" marR="68580" marT="0" marB="0"/>
                </a:tc>
                <a:tc>
                  <a:txBody>
                    <a:bodyPr/>
                    <a:lstStyle/>
                    <a:p>
                      <a:pPr algn="ctr" rtl="0">
                        <a:spcAft>
                          <a:spcPts val="0"/>
                        </a:spcAft>
                      </a:pPr>
                      <a:r>
                        <a:rPr lang="en-US" sz="1100">
                          <a:effectLst/>
                        </a:rPr>
                        <a:t>T</a:t>
                      </a:r>
                      <a:r>
                        <a:rPr lang="en-US" sz="1100" baseline="-25000">
                          <a:effectLst/>
                        </a:rPr>
                        <a:t>t</a:t>
                      </a:r>
                      <a:r>
                        <a:rPr lang="en-US" sz="1100" baseline="30000">
                          <a:effectLst/>
                        </a:rPr>
                        <a:t>(2)</a:t>
                      </a:r>
                      <a:endParaRPr lang="en-US" sz="1000">
                        <a:effectLst/>
                        <a:latin typeface="Times New Roman"/>
                        <a:ea typeface="Times New Roman"/>
                        <a:cs typeface="Traditional Arabic"/>
                      </a:endParaRPr>
                    </a:p>
                  </a:txBody>
                  <a:tcPr marL="68580" marR="68580" marT="0" marB="0"/>
                </a:tc>
                <a:tc>
                  <a:txBody>
                    <a:bodyPr/>
                    <a:lstStyle/>
                    <a:p>
                      <a:pPr algn="ctr" rtl="0">
                        <a:spcAft>
                          <a:spcPts val="0"/>
                        </a:spcAft>
                      </a:pPr>
                      <a:r>
                        <a:rPr lang="en-US" sz="1100">
                          <a:effectLst/>
                        </a:rPr>
                        <a:t>*+85.912* </a:t>
                      </a:r>
                      <a:endParaRPr lang="en-US" sz="1000">
                        <a:effectLst/>
                      </a:endParaRPr>
                    </a:p>
                    <a:p>
                      <a:pPr algn="ctr" rtl="0">
                        <a:spcAft>
                          <a:spcPts val="0"/>
                        </a:spcAft>
                      </a:pPr>
                      <a:r>
                        <a:rPr lang="en-US" sz="1100">
                          <a:effectLst/>
                        </a:rPr>
                        <a:t>(1080.53)</a:t>
                      </a:r>
                      <a:endParaRPr lang="en-US" sz="1000">
                        <a:effectLst/>
                        <a:latin typeface="Times New Roman"/>
                        <a:ea typeface="Times New Roman"/>
                        <a:cs typeface="Traditional Arabic"/>
                      </a:endParaRPr>
                    </a:p>
                  </a:txBody>
                  <a:tcPr marL="68580" marR="68580" marT="0" marB="0"/>
                </a:tc>
                <a:tc>
                  <a:txBody>
                    <a:bodyPr/>
                    <a:lstStyle/>
                    <a:p>
                      <a:pPr algn="ctr" rtl="0">
                        <a:spcAft>
                          <a:spcPts val="0"/>
                        </a:spcAft>
                      </a:pPr>
                      <a:r>
                        <a:rPr lang="en-US" sz="1100">
                          <a:effectLst/>
                        </a:rPr>
                        <a:t>3.0158</a:t>
                      </a:r>
                      <a:endParaRPr lang="en-US" sz="1000">
                        <a:effectLst/>
                      </a:endParaRPr>
                    </a:p>
                    <a:p>
                      <a:pPr algn="ctr" rtl="0">
                        <a:spcAft>
                          <a:spcPts val="0"/>
                        </a:spcAft>
                      </a:pPr>
                      <a:r>
                        <a:rPr lang="en-US" sz="1100">
                          <a:effectLst/>
                        </a:rPr>
                        <a:t>(2.0054)</a:t>
                      </a:r>
                      <a:endParaRPr lang="en-US" sz="1000">
                        <a:effectLst/>
                        <a:latin typeface="Times New Roman"/>
                        <a:ea typeface="Times New Roman"/>
                        <a:cs typeface="Traditional Arabic"/>
                      </a:endParaRPr>
                    </a:p>
                  </a:txBody>
                  <a:tcPr marL="68580" marR="68580" marT="0" marB="0"/>
                </a:tc>
                <a:tc>
                  <a:txBody>
                    <a:bodyPr/>
                    <a:lstStyle/>
                    <a:p>
                      <a:pPr algn="ctr" rtl="0">
                        <a:spcAft>
                          <a:spcPts val="0"/>
                        </a:spcAft>
                      </a:pPr>
                      <a:r>
                        <a:rPr lang="en-US" sz="1100">
                          <a:effectLst/>
                        </a:rPr>
                        <a:t>0.0080</a:t>
                      </a:r>
                      <a:endParaRPr lang="en-US" sz="1000">
                        <a:effectLst/>
                      </a:endParaRPr>
                    </a:p>
                    <a:p>
                      <a:pPr algn="ctr" rtl="0">
                        <a:spcAft>
                          <a:spcPts val="0"/>
                        </a:spcAft>
                      </a:pPr>
                      <a:r>
                        <a:rPr lang="en-US" sz="1100">
                          <a:effectLst/>
                        </a:rPr>
                        <a:t>(0.0007)</a:t>
                      </a:r>
                      <a:endParaRPr lang="en-US" sz="1000">
                        <a:effectLst/>
                        <a:latin typeface="Times New Roman"/>
                        <a:ea typeface="Times New Roman"/>
                        <a:cs typeface="Traditional Arabic"/>
                      </a:endParaRPr>
                    </a:p>
                  </a:txBody>
                  <a:tcPr marL="68580" marR="68580" marT="0" marB="0"/>
                </a:tc>
                <a:tc>
                  <a:txBody>
                    <a:bodyPr/>
                    <a:lstStyle/>
                    <a:p>
                      <a:pPr algn="ctr" rtl="0">
                        <a:spcAft>
                          <a:spcPts val="0"/>
                        </a:spcAft>
                      </a:pPr>
                      <a:r>
                        <a:rPr lang="en-US" sz="1100">
                          <a:effectLst/>
                        </a:rPr>
                        <a:t>0.3568</a:t>
                      </a:r>
                      <a:endParaRPr lang="en-US" sz="1000">
                        <a:effectLst/>
                      </a:endParaRPr>
                    </a:p>
                    <a:p>
                      <a:pPr algn="ctr" rtl="0">
                        <a:spcAft>
                          <a:spcPts val="0"/>
                        </a:spcAft>
                      </a:pPr>
                      <a:r>
                        <a:rPr lang="en-US" sz="1100">
                          <a:effectLst/>
                        </a:rPr>
                        <a:t>(0.2467)</a:t>
                      </a:r>
                      <a:endParaRPr lang="en-US" sz="1000">
                        <a:effectLst/>
                        <a:latin typeface="Times New Roman"/>
                        <a:ea typeface="Times New Roman"/>
                        <a:cs typeface="Traditional Arabic"/>
                      </a:endParaRPr>
                    </a:p>
                  </a:txBody>
                  <a:tcPr marL="68580" marR="68580" marT="0" marB="0"/>
                </a:tc>
                <a:tc>
                  <a:txBody>
                    <a:bodyPr/>
                    <a:lstStyle/>
                    <a:p>
                      <a:pPr algn="ctr" rtl="0">
                        <a:spcAft>
                          <a:spcPts val="0"/>
                        </a:spcAft>
                      </a:pPr>
                      <a:r>
                        <a:rPr lang="en-US" sz="1100">
                          <a:effectLst/>
                        </a:rPr>
                        <a:t>0.9972</a:t>
                      </a:r>
                      <a:endParaRPr lang="en-US" sz="1000">
                        <a:effectLst/>
                        <a:latin typeface="Times New Roman"/>
                        <a:ea typeface="Times New Roman"/>
                        <a:cs typeface="Traditional Arabic"/>
                      </a:endParaRPr>
                    </a:p>
                  </a:txBody>
                  <a:tcPr marL="68580" marR="68580" marT="0" marB="0"/>
                </a:tc>
                <a:tc>
                  <a:txBody>
                    <a:bodyPr/>
                    <a:lstStyle/>
                    <a:p>
                      <a:pPr algn="ctr" rtl="0">
                        <a:spcAft>
                          <a:spcPts val="0"/>
                        </a:spcAft>
                      </a:pPr>
                      <a:r>
                        <a:rPr lang="en-US" sz="1100">
                          <a:effectLst/>
                        </a:rPr>
                        <a:t>1.3736</a:t>
                      </a:r>
                      <a:endParaRPr lang="en-US" sz="1000">
                        <a:effectLst/>
                        <a:latin typeface="Times New Roman"/>
                        <a:ea typeface="Times New Roman"/>
                        <a:cs typeface="Traditional Arabic"/>
                      </a:endParaRPr>
                    </a:p>
                  </a:txBody>
                  <a:tcPr marL="68580" marR="68580" marT="0" marB="0"/>
                </a:tc>
              </a:tr>
              <a:tr h="659946">
                <a:tc>
                  <a:txBody>
                    <a:bodyPr/>
                    <a:lstStyle/>
                    <a:p>
                      <a:pPr algn="ctr" rtl="0">
                        <a:spcAft>
                          <a:spcPts val="0"/>
                        </a:spcAft>
                      </a:pPr>
                      <a:r>
                        <a:rPr lang="en-US" sz="1100">
                          <a:effectLst/>
                        </a:rPr>
                        <a:t>4</a:t>
                      </a:r>
                      <a:endParaRPr lang="en-US" sz="1000">
                        <a:effectLst/>
                        <a:latin typeface="Times New Roman"/>
                        <a:ea typeface="Times New Roman"/>
                        <a:cs typeface="Traditional Arabic"/>
                      </a:endParaRPr>
                    </a:p>
                  </a:txBody>
                  <a:tcPr marL="68580" marR="68580" marT="0" marB="0"/>
                </a:tc>
                <a:tc>
                  <a:txBody>
                    <a:bodyPr/>
                    <a:lstStyle/>
                    <a:p>
                      <a:pPr algn="ctr" rtl="0">
                        <a:spcAft>
                          <a:spcPts val="0"/>
                        </a:spcAft>
                      </a:pPr>
                      <a:r>
                        <a:rPr lang="en-US" sz="1100">
                          <a:effectLst/>
                        </a:rPr>
                        <a:t>T</a:t>
                      </a:r>
                      <a:r>
                        <a:rPr lang="en-US" sz="1100" baseline="-25000">
                          <a:effectLst/>
                        </a:rPr>
                        <a:t>t</a:t>
                      </a:r>
                      <a:r>
                        <a:rPr lang="en-US" sz="1100" baseline="30000">
                          <a:effectLst/>
                        </a:rPr>
                        <a:t>(3)</a:t>
                      </a:r>
                      <a:endParaRPr lang="en-US" sz="1000">
                        <a:effectLst/>
                        <a:latin typeface="Times New Roman"/>
                        <a:ea typeface="Times New Roman"/>
                        <a:cs typeface="Traditional Arabic"/>
                      </a:endParaRPr>
                    </a:p>
                  </a:txBody>
                  <a:tcPr marL="68580" marR="68580" marT="0" marB="0"/>
                </a:tc>
                <a:tc>
                  <a:txBody>
                    <a:bodyPr/>
                    <a:lstStyle/>
                    <a:p>
                      <a:pPr algn="ctr" rtl="0">
                        <a:spcAft>
                          <a:spcPts val="0"/>
                        </a:spcAft>
                      </a:pPr>
                      <a:r>
                        <a:rPr lang="en-US" sz="1100">
                          <a:effectLst/>
                        </a:rPr>
                        <a:t>*-61.996* </a:t>
                      </a:r>
                      <a:endParaRPr lang="en-US" sz="1000">
                        <a:effectLst/>
                      </a:endParaRPr>
                    </a:p>
                    <a:p>
                      <a:pPr algn="ctr" rtl="0">
                        <a:spcAft>
                          <a:spcPts val="0"/>
                        </a:spcAft>
                      </a:pPr>
                      <a:r>
                        <a:rPr lang="en-US" sz="1100">
                          <a:effectLst/>
                        </a:rPr>
                        <a:t>(1071.71)</a:t>
                      </a:r>
                      <a:endParaRPr lang="en-US" sz="1000">
                        <a:effectLst/>
                        <a:latin typeface="Times New Roman"/>
                        <a:ea typeface="Times New Roman"/>
                        <a:cs typeface="Traditional Arabic"/>
                      </a:endParaRPr>
                    </a:p>
                  </a:txBody>
                  <a:tcPr marL="68580" marR="68580" marT="0" marB="0"/>
                </a:tc>
                <a:tc>
                  <a:txBody>
                    <a:bodyPr/>
                    <a:lstStyle/>
                    <a:p>
                      <a:pPr algn="ctr" rtl="0">
                        <a:spcAft>
                          <a:spcPts val="0"/>
                        </a:spcAft>
                      </a:pPr>
                      <a:r>
                        <a:rPr lang="en-US" sz="1100">
                          <a:effectLst/>
                        </a:rPr>
                        <a:t>2.4855</a:t>
                      </a:r>
                      <a:endParaRPr lang="en-US" sz="1000">
                        <a:effectLst/>
                      </a:endParaRPr>
                    </a:p>
                    <a:p>
                      <a:pPr algn="ctr" rtl="0">
                        <a:spcAft>
                          <a:spcPts val="0"/>
                        </a:spcAft>
                      </a:pPr>
                      <a:r>
                        <a:rPr lang="en-US" sz="1100">
                          <a:effectLst/>
                        </a:rPr>
                        <a:t>(1.9939)</a:t>
                      </a:r>
                      <a:endParaRPr lang="en-US" sz="1000">
                        <a:effectLst/>
                        <a:latin typeface="Times New Roman"/>
                        <a:ea typeface="Times New Roman"/>
                        <a:cs typeface="Traditional Arabic"/>
                      </a:endParaRPr>
                    </a:p>
                  </a:txBody>
                  <a:tcPr marL="68580" marR="68580" marT="0" marB="0"/>
                </a:tc>
                <a:tc>
                  <a:txBody>
                    <a:bodyPr/>
                    <a:lstStyle/>
                    <a:p>
                      <a:pPr algn="ctr" rtl="0">
                        <a:spcAft>
                          <a:spcPts val="0"/>
                        </a:spcAft>
                      </a:pPr>
                      <a:r>
                        <a:rPr lang="en-US" sz="1100">
                          <a:effectLst/>
                        </a:rPr>
                        <a:t>0.0080</a:t>
                      </a:r>
                      <a:endParaRPr lang="en-US" sz="1000">
                        <a:effectLst/>
                      </a:endParaRPr>
                    </a:p>
                    <a:p>
                      <a:pPr algn="ctr" rtl="0">
                        <a:spcAft>
                          <a:spcPts val="0"/>
                        </a:spcAft>
                      </a:pPr>
                      <a:r>
                        <a:rPr lang="en-US" sz="1100">
                          <a:effectLst/>
                        </a:rPr>
                        <a:t>(0.0007)</a:t>
                      </a:r>
                      <a:endParaRPr lang="en-US" sz="1000">
                        <a:effectLst/>
                        <a:latin typeface="Times New Roman"/>
                        <a:ea typeface="Times New Roman"/>
                        <a:cs typeface="Traditional Arabic"/>
                      </a:endParaRPr>
                    </a:p>
                  </a:txBody>
                  <a:tcPr marL="68580" marR="68580" marT="0" marB="0"/>
                </a:tc>
                <a:tc>
                  <a:txBody>
                    <a:bodyPr/>
                    <a:lstStyle/>
                    <a:p>
                      <a:pPr algn="ctr" rtl="0">
                        <a:spcAft>
                          <a:spcPts val="0"/>
                        </a:spcAft>
                      </a:pPr>
                      <a:r>
                        <a:rPr lang="en-US" sz="1100">
                          <a:effectLst/>
                        </a:rPr>
                        <a:t>0.3515</a:t>
                      </a:r>
                      <a:endParaRPr lang="en-US" sz="1000">
                        <a:effectLst/>
                      </a:endParaRPr>
                    </a:p>
                    <a:p>
                      <a:pPr algn="ctr" rtl="0">
                        <a:spcAft>
                          <a:spcPts val="0"/>
                        </a:spcAft>
                      </a:pPr>
                      <a:r>
                        <a:rPr lang="en-US" sz="1100">
                          <a:effectLst/>
                        </a:rPr>
                        <a:t>(0.2504)</a:t>
                      </a:r>
                      <a:endParaRPr lang="en-US" sz="1000">
                        <a:effectLst/>
                        <a:latin typeface="Times New Roman"/>
                        <a:ea typeface="Times New Roman"/>
                        <a:cs typeface="Traditional Arabic"/>
                      </a:endParaRPr>
                    </a:p>
                  </a:txBody>
                  <a:tcPr marL="68580" marR="68580" marT="0" marB="0"/>
                </a:tc>
                <a:tc>
                  <a:txBody>
                    <a:bodyPr/>
                    <a:lstStyle/>
                    <a:p>
                      <a:pPr algn="ctr" rtl="0">
                        <a:spcAft>
                          <a:spcPts val="0"/>
                        </a:spcAft>
                      </a:pPr>
                      <a:r>
                        <a:rPr lang="en-US" sz="1100">
                          <a:effectLst/>
                        </a:rPr>
                        <a:t>0.9971</a:t>
                      </a:r>
                      <a:endParaRPr lang="en-US" sz="1000">
                        <a:effectLst/>
                        <a:latin typeface="Times New Roman"/>
                        <a:ea typeface="Times New Roman"/>
                        <a:cs typeface="Traditional Arabic"/>
                      </a:endParaRPr>
                    </a:p>
                  </a:txBody>
                  <a:tcPr marL="68580" marR="68580" marT="0" marB="0"/>
                </a:tc>
                <a:tc>
                  <a:txBody>
                    <a:bodyPr/>
                    <a:lstStyle/>
                    <a:p>
                      <a:pPr algn="ctr" rtl="0">
                        <a:spcAft>
                          <a:spcPts val="0"/>
                        </a:spcAft>
                      </a:pPr>
                      <a:r>
                        <a:rPr lang="en-US" sz="1100" dirty="0">
                          <a:effectLst/>
                        </a:rPr>
                        <a:t>1.3739</a:t>
                      </a:r>
                      <a:endParaRPr lang="en-US" sz="1000" dirty="0">
                        <a:effectLst/>
                        <a:latin typeface="Times New Roman"/>
                        <a:ea typeface="Times New Roman"/>
                        <a:cs typeface="Traditional Arabic"/>
                      </a:endParaRPr>
                    </a:p>
                  </a:txBody>
                  <a:tcPr marL="68580" marR="68580" marT="0" marB="0"/>
                </a:tc>
              </a:tr>
            </a:tbl>
          </a:graphicData>
        </a:graphic>
      </p:graphicFrame>
    </p:spTree>
  </p:cSld>
  <p:clrMapOvr>
    <a:masterClrMapping/>
  </p:clrMapOvr>
  <p:transition spd="slow" advClick="0" advTm="4000">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val 9"/>
          <p:cNvSpPr/>
          <p:nvPr/>
        </p:nvSpPr>
        <p:spPr>
          <a:xfrm>
            <a:off x="787400" y="3348038"/>
            <a:ext cx="2070100" cy="241300"/>
          </a:xfrm>
          <a:prstGeom prst="ellipse">
            <a:avLst/>
          </a:prstGeom>
          <a:gradFill flip="none" rotWithShape="1">
            <a:gsLst>
              <a:gs pos="0">
                <a:sysClr val="windowText" lastClr="000000">
                  <a:lumMod val="90000"/>
                  <a:alpha val="62000"/>
                </a:sysClr>
              </a:gs>
              <a:gs pos="100000">
                <a:srgbClr val="08CFEE">
                  <a:tint val="23500"/>
                  <a:satMod val="160000"/>
                  <a:alpha val="0"/>
                </a:srgbClr>
              </a:gs>
            </a:gsLst>
            <a:path path="shape">
              <a:fillToRect l="50000" t="50000" r="50000" b="50000"/>
            </a:path>
            <a:tileRect/>
          </a:gradFill>
          <a:ln w="25400" cap="flat" cmpd="sng" algn="ctr">
            <a:noFill/>
            <a:prstDash val="solid"/>
          </a:ln>
          <a:effectLst/>
        </p:spPr>
        <p:txBody>
          <a:bodyPr anchor="ctr"/>
          <a:lstStyle/>
          <a:p>
            <a:pPr algn="ctr" fontAlgn="auto">
              <a:spcBef>
                <a:spcPts val="0"/>
              </a:spcBef>
              <a:spcAft>
                <a:spcPts val="0"/>
              </a:spcAft>
              <a:defRPr/>
            </a:pPr>
            <a:endParaRPr lang="en-US" kern="0">
              <a:solidFill>
                <a:sysClr val="window" lastClr="FFFFFF"/>
              </a:solidFill>
              <a:latin typeface="Calibri"/>
              <a:cs typeface="+mn-cs"/>
            </a:endParaRPr>
          </a:p>
        </p:txBody>
      </p:sp>
      <p:sp>
        <p:nvSpPr>
          <p:cNvPr id="27651" name="Rectangle 1"/>
          <p:cNvSpPr>
            <a:spLocks noChangeArrowheads="1"/>
          </p:cNvSpPr>
          <p:nvPr/>
        </p:nvSpPr>
        <p:spPr bwMode="auto">
          <a:xfrm>
            <a:off x="358775" y="612775"/>
            <a:ext cx="8416925" cy="415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2400">
                <a:solidFill>
                  <a:schemeClr val="bg1"/>
                </a:solidFill>
              </a:rPr>
              <a:t>The first three rows are corresponded to equations (45) and completely confirm our hypothesis and model specification with special attention on the conditions stated before. </a:t>
            </a:r>
          </a:p>
          <a:p>
            <a:endParaRPr lang="en-US" altLang="en-US" sz="2400">
              <a:solidFill>
                <a:schemeClr val="bg1"/>
              </a:solidFill>
            </a:endParaRPr>
          </a:p>
          <a:p>
            <a:r>
              <a:rPr lang="en-US" altLang="en-US" sz="2400">
                <a:solidFill>
                  <a:schemeClr val="bg1"/>
                </a:solidFill>
              </a:rPr>
              <a:t>The rows of four through six of the table are corresponded to the specified model. </a:t>
            </a:r>
          </a:p>
          <a:p>
            <a:endParaRPr lang="en-US" altLang="en-US" sz="2400">
              <a:solidFill>
                <a:schemeClr val="bg1"/>
              </a:solidFill>
            </a:endParaRPr>
          </a:p>
          <a:p>
            <a:r>
              <a:rPr lang="en-US" altLang="en-US" sz="2400">
                <a:solidFill>
                  <a:schemeClr val="bg1"/>
                </a:solidFill>
              </a:rPr>
              <a:t>These rows also confirm our hypothesis that the estimated intercept should be insignificant.</a:t>
            </a:r>
          </a:p>
          <a:p>
            <a:endParaRPr lang="en-US" altLang="en-US" sz="2400">
              <a:solidFill>
                <a:schemeClr val="bg1"/>
              </a:solidFill>
            </a:endParaRPr>
          </a:p>
          <a:p>
            <a:r>
              <a:rPr lang="en-US" altLang="en-US" sz="2400">
                <a:solidFill>
                  <a:schemeClr val="bg1"/>
                </a:solidFill>
              </a:rPr>
              <a:t> All other calculated statistics confirm our hypothesis strongly. </a:t>
            </a:r>
          </a:p>
        </p:txBody>
      </p:sp>
    </p:spTree>
  </p:cSld>
  <p:clrMapOvr>
    <a:masterClrMapping/>
  </p:clrMapOvr>
  <p:transition spd="slow" advClick="0" advTm="5000">
    <p:cu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23825"/>
            <a:ext cx="4619625" cy="448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6" name="Rectangle 210"/>
          <p:cNvSpPr txBox="1">
            <a:spLocks noChangeArrowheads="1"/>
          </p:cNvSpPr>
          <p:nvPr/>
        </p:nvSpPr>
        <p:spPr bwMode="auto">
          <a:xfrm>
            <a:off x="76200" y="3656013"/>
            <a:ext cx="8991600" cy="305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2000" dirty="0">
                <a:solidFill>
                  <a:schemeClr val="bg1"/>
                </a:solidFill>
              </a:rPr>
              <a:t>BIJAN BIDABAD</a:t>
            </a:r>
          </a:p>
          <a:p>
            <a:r>
              <a:rPr lang="en-US" altLang="en-US" sz="2000" dirty="0"/>
              <a:t>WSEAS Post Doctorate Researcher</a:t>
            </a:r>
          </a:p>
          <a:p>
            <a:r>
              <a:rPr lang="en-US" altLang="en-US" sz="2000" dirty="0"/>
              <a:t>No. 2, 12th St., </a:t>
            </a:r>
            <a:r>
              <a:rPr lang="en-US" altLang="en-US" sz="2000" dirty="0" err="1"/>
              <a:t>Mahestan</a:t>
            </a:r>
            <a:r>
              <a:rPr lang="en-US" altLang="en-US" sz="2000" dirty="0"/>
              <a:t> Ave., </a:t>
            </a:r>
            <a:r>
              <a:rPr lang="en-US" altLang="en-US" sz="2000" dirty="0" err="1"/>
              <a:t>Shahrak</a:t>
            </a:r>
            <a:r>
              <a:rPr lang="en-US" altLang="en-US" sz="2000" dirty="0"/>
              <a:t> </a:t>
            </a:r>
            <a:r>
              <a:rPr lang="en-US" altLang="en-US" sz="2000" dirty="0" err="1"/>
              <a:t>Gharb</a:t>
            </a:r>
            <a:r>
              <a:rPr lang="en-US" altLang="en-US" sz="2000" dirty="0"/>
              <a:t>, Tehran, 14658 IRAN</a:t>
            </a:r>
          </a:p>
          <a:p>
            <a:r>
              <a:rPr lang="en-US" altLang="en-US" sz="2000" u="sng" dirty="0">
                <a:hlinkClick r:id="rId5"/>
              </a:rPr>
              <a:t>bijan@bidabad.com</a:t>
            </a:r>
            <a:r>
              <a:rPr lang="en-US" altLang="en-US" sz="2000" dirty="0"/>
              <a:t>       </a:t>
            </a:r>
            <a:r>
              <a:rPr lang="en-US" altLang="en-US" sz="2000" u="sng" dirty="0">
                <a:hlinkClick r:id="rId6"/>
              </a:rPr>
              <a:t>http://www.bidabad.com</a:t>
            </a:r>
            <a:r>
              <a:rPr lang="en-US" altLang="en-US" sz="2000" dirty="0"/>
              <a:t> </a:t>
            </a:r>
          </a:p>
          <a:p>
            <a:r>
              <a:rPr lang="en-US" altLang="en-US" sz="2000" b="1" dirty="0"/>
              <a:t> </a:t>
            </a:r>
            <a:r>
              <a:rPr lang="en-US" altLang="en-US" sz="2000"/>
              <a:t> </a:t>
            </a:r>
            <a:endParaRPr lang="en-US" altLang="en-US" sz="2000" dirty="0"/>
          </a:p>
        </p:txBody>
      </p:sp>
      <p:sp>
        <p:nvSpPr>
          <p:cNvPr id="28677" name="Rectangle 8"/>
          <p:cNvSpPr>
            <a:spLocks noChangeArrowheads="1"/>
          </p:cNvSpPr>
          <p:nvPr/>
        </p:nvSpPr>
        <p:spPr bwMode="auto">
          <a:xfrm>
            <a:off x="3983038" y="566738"/>
            <a:ext cx="5160962" cy="206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altLang="en-US" sz="3200">
                <a:solidFill>
                  <a:srgbClr val="08CFEE"/>
                </a:solidFill>
                <a:latin typeface="Arial" charset="0"/>
              </a:rPr>
              <a:t>Money-Transaction-Income Process</a:t>
            </a:r>
          </a:p>
          <a:p>
            <a:pPr algn="ctr"/>
            <a:r>
              <a:rPr lang="en-US" altLang="en-US" sz="3200">
                <a:solidFill>
                  <a:srgbClr val="08CFEE"/>
                </a:solidFill>
                <a:latin typeface="Arial" charset="0"/>
              </a:rPr>
              <a:t>(Quatification of Quantity Theory of Money) </a:t>
            </a:r>
          </a:p>
        </p:txBody>
      </p:sp>
      <p:sp>
        <p:nvSpPr>
          <p:cNvPr id="28678" name="Rectangle 2"/>
          <p:cNvSpPr>
            <a:spLocks noChangeArrowheads="1"/>
          </p:cNvSpPr>
          <p:nvPr/>
        </p:nvSpPr>
        <p:spPr bwMode="auto">
          <a:xfrm>
            <a:off x="180975" y="1366838"/>
            <a:ext cx="21034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2400"/>
              <a:t>BIJAN BIDABAD</a:t>
            </a:r>
          </a:p>
        </p:txBody>
      </p:sp>
      <p:sp>
        <p:nvSpPr>
          <p:cNvPr id="28679" name="Rectangle 3"/>
          <p:cNvSpPr>
            <a:spLocks noChangeArrowheads="1"/>
          </p:cNvSpPr>
          <p:nvPr/>
        </p:nvSpPr>
        <p:spPr bwMode="auto">
          <a:xfrm>
            <a:off x="180975" y="2046288"/>
            <a:ext cx="266858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2400"/>
              <a:t>NIKOS MASTORAKIS</a:t>
            </a:r>
          </a:p>
        </p:txBody>
      </p:sp>
    </p:spTree>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63650" y="0"/>
            <a:ext cx="104076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Rectangle 210"/>
          <p:cNvSpPr txBox="1">
            <a:spLocks noChangeArrowheads="1"/>
          </p:cNvSpPr>
          <p:nvPr/>
        </p:nvSpPr>
        <p:spPr bwMode="auto">
          <a:xfrm>
            <a:off x="673100" y="555625"/>
            <a:ext cx="3414713"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rIns="0"/>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buFont typeface="Arial" charset="0"/>
              <a:buNone/>
            </a:pPr>
            <a:r>
              <a:rPr lang="en-US" altLang="en-US" sz="1600">
                <a:solidFill>
                  <a:schemeClr val="bg1"/>
                </a:solidFill>
                <a:latin typeface="Arial" charset="0"/>
              </a:rPr>
              <a:t>ABSTRACT</a:t>
            </a:r>
          </a:p>
        </p:txBody>
      </p:sp>
      <p:sp>
        <p:nvSpPr>
          <p:cNvPr id="14341" name="Rectangle 1"/>
          <p:cNvSpPr>
            <a:spLocks noChangeArrowheads="1"/>
          </p:cNvSpPr>
          <p:nvPr/>
        </p:nvSpPr>
        <p:spPr bwMode="auto">
          <a:xfrm>
            <a:off x="1403350" y="3576638"/>
            <a:ext cx="7577138"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2000">
                <a:latin typeface="Times New Roman" pitchFamily="18" charset="0"/>
                <a:cs typeface="Times New Roman" pitchFamily="18" charset="0"/>
              </a:rPr>
              <a:t>In this paper we try to establish the relationship between money and income via transaction. In this regard, we use different processes of value added production in economy to find this lost chain in literature. According to our findings, we reformulate and generalize the quantity theory of money. Our empirical investigations confirm our model formulations. </a:t>
            </a:r>
            <a:endParaRPr lang="en-US" altLang="en-US" sz="2000"/>
          </a:p>
        </p:txBody>
      </p:sp>
    </p:spTree>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rot="16561240">
            <a:off x="6338888" y="-863351"/>
            <a:ext cx="280453" cy="11541045"/>
          </a:xfrm>
          <a:prstGeom prst="rect">
            <a:avLst/>
          </a:prstGeom>
          <a:solidFill>
            <a:srgbClr val="CEB966"/>
          </a:solidFill>
          <a:ln w="25400" cap="flat" cmpd="sng" algn="ctr">
            <a:solidFill>
              <a:schemeClr val="bg1"/>
            </a:solidFill>
            <a:prstDash val="solid"/>
          </a:ln>
          <a:effectLst/>
          <a:scene3d>
            <a:camera prst="isometricOffAxis1Right"/>
            <a:lightRig rig="twoPt" dir="t"/>
          </a:scene3d>
          <a:sp3d extrusionH="603250" contourW="19050" prstMaterial="legacyWireframe">
            <a:bevelT prst="slope"/>
            <a:contourClr>
              <a:srgbClr val="B2B2B2"/>
            </a:contourClr>
          </a:sp3d>
        </p:spPr>
        <p:txBody>
          <a:bodyPr anchor="ctr"/>
          <a:lstStyle/>
          <a:p>
            <a:pPr algn="ctr" fontAlgn="auto">
              <a:spcBef>
                <a:spcPts val="0"/>
              </a:spcBef>
              <a:spcAft>
                <a:spcPts val="0"/>
              </a:spcAft>
              <a:defRPr/>
            </a:pPr>
            <a:endParaRPr lang="en-US" kern="0">
              <a:solidFill>
                <a:sysClr val="window" lastClr="FFFFFF"/>
              </a:solidFill>
              <a:latin typeface="Book Antiqua"/>
              <a:cs typeface="+mn-cs"/>
            </a:endParaRPr>
          </a:p>
        </p:txBody>
      </p:sp>
      <p:sp>
        <p:nvSpPr>
          <p:cNvPr id="17" name="Oval 16"/>
          <p:cNvSpPr/>
          <p:nvPr/>
        </p:nvSpPr>
        <p:spPr>
          <a:xfrm rot="370564">
            <a:off x="596900" y="4262438"/>
            <a:ext cx="1879600" cy="314325"/>
          </a:xfrm>
          <a:prstGeom prst="ellipse">
            <a:avLst/>
          </a:prstGeom>
          <a:gradFill flip="none" rotWithShape="1">
            <a:gsLst>
              <a:gs pos="0">
                <a:schemeClr val="tx1">
                  <a:lumMod val="90000"/>
                  <a:alpha val="62000"/>
                </a:schemeClr>
              </a:gs>
              <a:gs pos="100000">
                <a:schemeClr val="accent1">
                  <a:tint val="23500"/>
                  <a:satMod val="160000"/>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8" name="04_For More Than 20 Years_M.mp3">
            <a:hlinkClick r:id="" action="ppaction://media"/>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839200" y="7061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6" name="Rectangle 1"/>
          <p:cNvSpPr>
            <a:spLocks noChangeArrowheads="1"/>
          </p:cNvSpPr>
          <p:nvPr/>
        </p:nvSpPr>
        <p:spPr bwMode="auto">
          <a:xfrm>
            <a:off x="584200" y="750888"/>
            <a:ext cx="2411413"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3200" b="1">
                <a:latin typeface="Times New Roman" pitchFamily="18" charset="0"/>
                <a:ea typeface="Calibri" pitchFamily="34" charset="0"/>
                <a:cs typeface="Traditional Arabic" pitchFamily="18" charset="-78"/>
              </a:rPr>
              <a:t>Introduction</a:t>
            </a:r>
            <a:endParaRPr lang="en-US" altLang="en-US" sz="3200">
              <a:ea typeface="Calibri" pitchFamily="34" charset="0"/>
              <a:cs typeface="Traditional Arabic" pitchFamily="18" charset="-78"/>
            </a:endParaRPr>
          </a:p>
        </p:txBody>
      </p:sp>
      <p:sp>
        <p:nvSpPr>
          <p:cNvPr id="15367" name="Rectangle 3"/>
          <p:cNvSpPr>
            <a:spLocks noChangeArrowheads="1"/>
          </p:cNvSpPr>
          <p:nvPr/>
        </p:nvSpPr>
        <p:spPr bwMode="auto">
          <a:xfrm>
            <a:off x="1352550" y="1665288"/>
            <a:ext cx="7486650" cy="26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2400">
                <a:solidFill>
                  <a:schemeClr val="bg1"/>
                </a:solidFill>
                <a:latin typeface="Times New Roman" pitchFamily="18" charset="0"/>
                <a:cs typeface="Times New Roman" pitchFamily="18" charset="0"/>
              </a:rPr>
              <a:t>Fisher’s quantity theory of money establishes an exact relationship between money and transactions. But, other economists tried to link money to income via quantity theory of money by assuming that real income is a suitable scale variable for total volume of transactions. This assumption simply relates money to income without reliable economic evidences.</a:t>
            </a:r>
            <a:endParaRPr lang="en-US" altLang="en-US" sz="2400">
              <a:solidFill>
                <a:schemeClr val="bg1"/>
              </a:solidFill>
            </a:endParaRPr>
          </a:p>
        </p:txBody>
      </p:sp>
    </p:spTree>
  </p:cSld>
  <p:clrMapOvr>
    <a:masterClrMapping/>
  </p:clrMapOvr>
  <p:transition spd="med" advClick="0" advTm="1000">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rot="16561240">
            <a:off x="705302" y="3047936"/>
            <a:ext cx="272333" cy="4469317"/>
          </a:xfrm>
          <a:prstGeom prst="rect">
            <a:avLst/>
          </a:prstGeom>
          <a:solidFill>
            <a:srgbClr val="CEB966"/>
          </a:solidFill>
          <a:ln w="25400" cap="flat" cmpd="sng" algn="ctr">
            <a:solidFill>
              <a:schemeClr val="bg1"/>
            </a:solidFill>
            <a:prstDash val="solid"/>
          </a:ln>
          <a:effectLst/>
          <a:scene3d>
            <a:camera prst="isometricOffAxis1Right"/>
            <a:lightRig rig="twoPt" dir="t"/>
          </a:scene3d>
          <a:sp3d extrusionH="603250" contourW="25400" prstMaterial="legacyWireframe">
            <a:bevelT prst="slope"/>
            <a:contourClr>
              <a:srgbClr val="B2B2B2"/>
            </a:contourClr>
          </a:sp3d>
        </p:spPr>
        <p:txBody>
          <a:bodyPr anchor="ctr"/>
          <a:lstStyle/>
          <a:p>
            <a:pPr algn="ctr" fontAlgn="auto">
              <a:spcBef>
                <a:spcPts val="0"/>
              </a:spcBef>
              <a:spcAft>
                <a:spcPts val="0"/>
              </a:spcAft>
              <a:defRPr/>
            </a:pPr>
            <a:endParaRPr lang="en-US" kern="0">
              <a:solidFill>
                <a:sysClr val="window" lastClr="FFFFFF"/>
              </a:solidFill>
              <a:latin typeface="Book Antiqua"/>
              <a:cs typeface="+mn-cs"/>
            </a:endParaRPr>
          </a:p>
        </p:txBody>
      </p:sp>
      <p:sp>
        <p:nvSpPr>
          <p:cNvPr id="30" name="Rectangle 29"/>
          <p:cNvSpPr/>
          <p:nvPr/>
        </p:nvSpPr>
        <p:spPr>
          <a:xfrm>
            <a:off x="457200" y="14247813"/>
            <a:ext cx="800100" cy="37528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0" name="Oval 49"/>
          <p:cNvSpPr/>
          <p:nvPr/>
        </p:nvSpPr>
        <p:spPr>
          <a:xfrm rot="370564">
            <a:off x="3443288" y="5710238"/>
            <a:ext cx="1879600" cy="314325"/>
          </a:xfrm>
          <a:prstGeom prst="ellipse">
            <a:avLst/>
          </a:prstGeom>
          <a:gradFill flip="none" rotWithShape="1">
            <a:gsLst>
              <a:gs pos="0">
                <a:schemeClr val="tx1">
                  <a:lumMod val="90000"/>
                  <a:alpha val="62000"/>
                </a:schemeClr>
              </a:gs>
              <a:gs pos="100000">
                <a:schemeClr val="accent1">
                  <a:tint val="23500"/>
                  <a:satMod val="160000"/>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Oval 11"/>
          <p:cNvSpPr/>
          <p:nvPr/>
        </p:nvSpPr>
        <p:spPr>
          <a:xfrm>
            <a:off x="-3160486" y="3142680"/>
            <a:ext cx="1752600" cy="1752600"/>
          </a:xfrm>
          <a:prstGeom prst="ellipse">
            <a:avLst/>
          </a:prstGeom>
          <a:solidFill>
            <a:sysClr val="windowText" lastClr="000000"/>
          </a:solidFill>
          <a:ln w="25400" cap="flat" cmpd="sng" algn="ctr">
            <a:noFill/>
            <a:prstDash val="solid"/>
          </a:ln>
          <a:effectLst>
            <a:softEdge rad="685800"/>
          </a:effectLst>
          <a:scene3d>
            <a:camera prst="orthographicFront"/>
            <a:lightRig rig="threePt" dir="t"/>
          </a:scene3d>
          <a:sp3d extrusionH="19050" prstMaterial="plastic">
            <a:bevelT w="95250" h="95250"/>
            <a:extrusionClr>
              <a:sysClr val="window" lastClr="FFFFFF"/>
            </a:extrusionClr>
          </a:sp3d>
        </p:spPr>
        <p:txBody>
          <a:bodyPr anchor="ctr"/>
          <a:lstStyle/>
          <a:p>
            <a:pPr algn="ctr" fontAlgn="auto">
              <a:spcBef>
                <a:spcPts val="0"/>
              </a:spcBef>
              <a:spcAft>
                <a:spcPts val="0"/>
              </a:spcAft>
              <a:defRPr/>
            </a:pPr>
            <a:endParaRPr lang="en-US" sz="7200" kern="0">
              <a:solidFill>
                <a:sysClr val="window" lastClr="FFFFFF"/>
              </a:solidFill>
              <a:latin typeface="Arial Black" pitchFamily="34" charset="0"/>
              <a:cs typeface="+mn-cs"/>
            </a:endParaRPr>
          </a:p>
        </p:txBody>
      </p:sp>
      <p:sp>
        <p:nvSpPr>
          <p:cNvPr id="13" name="Oval 12"/>
          <p:cNvSpPr/>
          <p:nvPr/>
        </p:nvSpPr>
        <p:spPr>
          <a:xfrm rot="370564">
            <a:off x="-3275013" y="4745038"/>
            <a:ext cx="1879600" cy="314325"/>
          </a:xfrm>
          <a:prstGeom prst="ellipse">
            <a:avLst/>
          </a:prstGeom>
          <a:gradFill flip="none" rotWithShape="1">
            <a:gsLst>
              <a:gs pos="0">
                <a:schemeClr val="tx1">
                  <a:lumMod val="90000"/>
                  <a:alpha val="62000"/>
                </a:schemeClr>
              </a:gs>
              <a:gs pos="100000">
                <a:schemeClr val="accent1">
                  <a:tint val="23500"/>
                  <a:satMod val="160000"/>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 name="Oval 19"/>
          <p:cNvSpPr/>
          <p:nvPr/>
        </p:nvSpPr>
        <p:spPr>
          <a:xfrm>
            <a:off x="-3159579" y="3119093"/>
            <a:ext cx="1752600" cy="1752600"/>
          </a:xfrm>
          <a:prstGeom prst="ellipse">
            <a:avLst/>
          </a:prstGeom>
          <a:noFill/>
          <a:ln w="25400" cap="flat" cmpd="sng" algn="ctr">
            <a:noFill/>
            <a:prstDash val="solid"/>
          </a:ln>
          <a:effectLst>
            <a:softEdge rad="685800"/>
          </a:effectLst>
          <a:scene3d>
            <a:camera prst="orthographicFront"/>
            <a:lightRig rig="threePt" dir="t"/>
          </a:scene3d>
          <a:sp3d extrusionH="19050" prstMaterial="plastic">
            <a:bevelT w="95250" h="95250"/>
            <a:extrusionClr>
              <a:sysClr val="window" lastClr="FFFFFF"/>
            </a:extrusionClr>
          </a:sp3d>
        </p:spPr>
        <p:txBody>
          <a:bodyPr anchor="ctr"/>
          <a:lstStyle/>
          <a:p>
            <a:pPr algn="ctr" fontAlgn="auto">
              <a:spcBef>
                <a:spcPts val="0"/>
              </a:spcBef>
              <a:spcAft>
                <a:spcPts val="0"/>
              </a:spcAft>
              <a:defRPr/>
            </a:pPr>
            <a:r>
              <a:rPr lang="en-US" sz="7200" kern="0">
                <a:solidFill>
                  <a:sysClr val="window" lastClr="FFFFFF"/>
                </a:solidFill>
                <a:latin typeface="Arial Black" pitchFamily="34" charset="0"/>
                <a:cs typeface="+mn-cs"/>
              </a:rPr>
              <a:t>D</a:t>
            </a:r>
          </a:p>
        </p:txBody>
      </p:sp>
      <p:sp>
        <p:nvSpPr>
          <p:cNvPr id="2" name="Rectangle 1"/>
          <p:cNvSpPr/>
          <p:nvPr/>
        </p:nvSpPr>
        <p:spPr>
          <a:xfrm>
            <a:off x="423863" y="57150"/>
            <a:ext cx="8523287" cy="4184650"/>
          </a:xfrm>
          <a:prstGeom prst="rect">
            <a:avLst/>
          </a:prstGeom>
        </p:spPr>
        <p:txBody>
          <a:bodyPr>
            <a:spAutoFit/>
          </a:bodyPr>
          <a:lstStyle/>
          <a:p>
            <a:pPr indent="180340" algn="justLow" fontAlgn="auto">
              <a:spcBef>
                <a:spcPts val="0"/>
              </a:spcBef>
              <a:spcAft>
                <a:spcPts val="0"/>
              </a:spcAft>
              <a:defRPr/>
            </a:pPr>
            <a:r>
              <a:rPr lang="en-US" dirty="0">
                <a:solidFill>
                  <a:schemeClr val="bg1"/>
                </a:solidFill>
                <a:latin typeface="Times New Roman"/>
                <a:ea typeface="Times New Roman"/>
                <a:cs typeface="Times New Roman"/>
              </a:rPr>
              <a:t>Consider the following two equations. Equation (1) is the original Fisher’s quantity theory and equation (2) is the other's interpretation of quantity theory. </a:t>
            </a:r>
            <a:endParaRPr lang="en-US" sz="1400" dirty="0">
              <a:solidFill>
                <a:schemeClr val="bg1"/>
              </a:solidFill>
              <a:latin typeface="Times New Roman"/>
              <a:ea typeface="Times New Roman"/>
              <a:cs typeface="Traditional Arabic"/>
            </a:endParaRPr>
          </a:p>
          <a:p>
            <a:pPr algn="justLow" fontAlgn="auto">
              <a:spcBef>
                <a:spcPts val="0"/>
              </a:spcBef>
              <a:spcAft>
                <a:spcPts val="0"/>
              </a:spcAft>
              <a:defRPr/>
            </a:pPr>
            <a:r>
              <a:rPr lang="en-US" dirty="0">
                <a:solidFill>
                  <a:schemeClr val="bg1"/>
                </a:solidFill>
                <a:latin typeface="Times New Roman"/>
                <a:ea typeface="Times New Roman"/>
                <a:cs typeface="Times New Roman"/>
              </a:rPr>
              <a:t> </a:t>
            </a:r>
            <a:endParaRPr lang="en-US" sz="1400" dirty="0">
              <a:solidFill>
                <a:schemeClr val="bg1"/>
              </a:solidFill>
              <a:latin typeface="Times New Roman"/>
              <a:ea typeface="Times New Roman"/>
              <a:cs typeface="Traditional Arabic"/>
            </a:endParaRPr>
          </a:p>
          <a:p>
            <a:pPr algn="justLow" fontAlgn="auto">
              <a:spcBef>
                <a:spcPts val="0"/>
              </a:spcBef>
              <a:spcAft>
                <a:spcPts val="0"/>
              </a:spcAft>
              <a:defRPr/>
            </a:pPr>
            <a:r>
              <a:rPr lang="en-US" dirty="0">
                <a:solidFill>
                  <a:schemeClr val="bg1"/>
                </a:solidFill>
                <a:latin typeface="Times New Roman"/>
                <a:ea typeface="Times New Roman"/>
                <a:cs typeface="Times New Roman"/>
              </a:rPr>
              <a:t>MV = Pt = T	     	       (1)</a:t>
            </a:r>
            <a:endParaRPr lang="en-US" sz="1400" dirty="0">
              <a:solidFill>
                <a:schemeClr val="bg1"/>
              </a:solidFill>
              <a:latin typeface="Times New Roman"/>
              <a:ea typeface="Times New Roman"/>
              <a:cs typeface="Traditional Arabic"/>
            </a:endParaRPr>
          </a:p>
          <a:p>
            <a:pPr algn="justLow" fontAlgn="auto">
              <a:spcBef>
                <a:spcPts val="0"/>
              </a:spcBef>
              <a:spcAft>
                <a:spcPts val="0"/>
              </a:spcAft>
              <a:defRPr/>
            </a:pPr>
            <a:r>
              <a:rPr lang="en-US" dirty="0">
                <a:solidFill>
                  <a:schemeClr val="bg1"/>
                </a:solidFill>
                <a:latin typeface="Times New Roman"/>
                <a:ea typeface="Times New Roman"/>
                <a:cs typeface="Times New Roman"/>
              </a:rPr>
              <a:t>MV = </a:t>
            </a:r>
            <a:r>
              <a:rPr lang="en-US" dirty="0" err="1">
                <a:solidFill>
                  <a:schemeClr val="bg1"/>
                </a:solidFill>
                <a:latin typeface="Times New Roman"/>
                <a:ea typeface="Times New Roman"/>
                <a:cs typeface="Times New Roman"/>
              </a:rPr>
              <a:t>Py</a:t>
            </a:r>
            <a:r>
              <a:rPr lang="en-US" dirty="0">
                <a:solidFill>
                  <a:schemeClr val="bg1"/>
                </a:solidFill>
                <a:latin typeface="Times New Roman"/>
                <a:ea typeface="Times New Roman"/>
                <a:cs typeface="Times New Roman"/>
              </a:rPr>
              <a:t> = Y	                      (2)</a:t>
            </a:r>
            <a:endParaRPr lang="en-US" sz="1400" dirty="0">
              <a:solidFill>
                <a:schemeClr val="bg1"/>
              </a:solidFill>
              <a:latin typeface="Times New Roman"/>
              <a:ea typeface="Times New Roman"/>
              <a:cs typeface="Traditional Arabic"/>
            </a:endParaRPr>
          </a:p>
          <a:p>
            <a:pPr algn="justLow" fontAlgn="auto">
              <a:spcBef>
                <a:spcPts val="0"/>
              </a:spcBef>
              <a:spcAft>
                <a:spcPts val="0"/>
              </a:spcAft>
              <a:defRPr/>
            </a:pPr>
            <a:r>
              <a:rPr lang="en-US" dirty="0">
                <a:solidFill>
                  <a:schemeClr val="bg1"/>
                </a:solidFill>
                <a:latin typeface="Times New Roman"/>
                <a:ea typeface="Times New Roman"/>
                <a:cs typeface="Times New Roman"/>
              </a:rPr>
              <a:t> </a:t>
            </a:r>
            <a:endParaRPr lang="en-US" sz="1400" dirty="0">
              <a:solidFill>
                <a:schemeClr val="bg1"/>
              </a:solidFill>
              <a:latin typeface="Times New Roman"/>
              <a:ea typeface="Times New Roman"/>
              <a:cs typeface="Traditional Arabic"/>
            </a:endParaRPr>
          </a:p>
          <a:p>
            <a:pPr algn="justLow" fontAlgn="auto">
              <a:spcBef>
                <a:spcPts val="0"/>
              </a:spcBef>
              <a:spcAft>
                <a:spcPts val="0"/>
              </a:spcAft>
              <a:defRPr/>
            </a:pPr>
            <a:r>
              <a:rPr lang="en-US" dirty="0">
                <a:solidFill>
                  <a:schemeClr val="bg1"/>
                </a:solidFill>
                <a:latin typeface="Times New Roman"/>
                <a:ea typeface="Times New Roman"/>
                <a:cs typeface="Times New Roman"/>
              </a:rPr>
              <a:t>where, </a:t>
            </a:r>
            <a:endParaRPr lang="en-US" sz="1400" dirty="0">
              <a:solidFill>
                <a:schemeClr val="bg1"/>
              </a:solidFill>
              <a:latin typeface="Times New Roman"/>
              <a:ea typeface="Times New Roman"/>
              <a:cs typeface="Traditional Arabic"/>
            </a:endParaRPr>
          </a:p>
          <a:p>
            <a:pPr algn="justLow" fontAlgn="auto">
              <a:spcBef>
                <a:spcPts val="0"/>
              </a:spcBef>
              <a:spcAft>
                <a:spcPts val="0"/>
              </a:spcAft>
              <a:defRPr/>
            </a:pPr>
            <a:r>
              <a:rPr lang="en-US" dirty="0">
                <a:solidFill>
                  <a:schemeClr val="bg1"/>
                </a:solidFill>
                <a:latin typeface="Times New Roman"/>
                <a:ea typeface="Times New Roman"/>
                <a:cs typeface="Times New Roman"/>
              </a:rPr>
              <a:t>M:  Stock of money. </a:t>
            </a:r>
            <a:endParaRPr lang="en-US" sz="1400" dirty="0">
              <a:solidFill>
                <a:schemeClr val="bg1"/>
              </a:solidFill>
              <a:latin typeface="Times New Roman"/>
              <a:ea typeface="Times New Roman"/>
              <a:cs typeface="Traditional Arabic"/>
            </a:endParaRPr>
          </a:p>
          <a:p>
            <a:pPr algn="justLow" fontAlgn="auto">
              <a:spcBef>
                <a:spcPts val="0"/>
              </a:spcBef>
              <a:spcAft>
                <a:spcPts val="0"/>
              </a:spcAft>
              <a:defRPr/>
            </a:pPr>
            <a:r>
              <a:rPr lang="en-US" dirty="0">
                <a:solidFill>
                  <a:schemeClr val="bg1"/>
                </a:solidFill>
                <a:latin typeface="Times New Roman"/>
                <a:ea typeface="Times New Roman"/>
                <a:cs typeface="Times New Roman"/>
              </a:rPr>
              <a:t>V:   Velocity or circulation of money.</a:t>
            </a:r>
            <a:endParaRPr lang="en-US" sz="1400" dirty="0">
              <a:solidFill>
                <a:schemeClr val="bg1"/>
              </a:solidFill>
              <a:latin typeface="Times New Roman"/>
              <a:ea typeface="Times New Roman"/>
              <a:cs typeface="Traditional Arabic"/>
            </a:endParaRPr>
          </a:p>
          <a:p>
            <a:pPr algn="justLow" fontAlgn="auto">
              <a:spcBef>
                <a:spcPts val="0"/>
              </a:spcBef>
              <a:spcAft>
                <a:spcPts val="0"/>
              </a:spcAft>
              <a:defRPr/>
            </a:pPr>
            <a:r>
              <a:rPr lang="en-US" dirty="0">
                <a:solidFill>
                  <a:schemeClr val="bg1"/>
                </a:solidFill>
                <a:latin typeface="Times New Roman"/>
                <a:ea typeface="Times New Roman"/>
                <a:cs typeface="Times New Roman"/>
              </a:rPr>
              <a:t>P:    Price level. </a:t>
            </a:r>
            <a:endParaRPr lang="en-US" sz="1400" dirty="0">
              <a:solidFill>
                <a:schemeClr val="bg1"/>
              </a:solidFill>
              <a:latin typeface="Times New Roman"/>
              <a:ea typeface="Times New Roman"/>
              <a:cs typeface="Traditional Arabic"/>
            </a:endParaRPr>
          </a:p>
          <a:p>
            <a:pPr algn="justLow" fontAlgn="auto">
              <a:spcBef>
                <a:spcPts val="0"/>
              </a:spcBef>
              <a:spcAft>
                <a:spcPts val="0"/>
              </a:spcAft>
              <a:defRPr/>
            </a:pPr>
            <a:r>
              <a:rPr lang="en-US" dirty="0">
                <a:solidFill>
                  <a:schemeClr val="bg1"/>
                </a:solidFill>
                <a:latin typeface="Times New Roman"/>
                <a:ea typeface="Times New Roman"/>
                <a:cs typeface="Times New Roman"/>
              </a:rPr>
              <a:t>y:    Real Income. </a:t>
            </a:r>
            <a:endParaRPr lang="en-US" sz="1400" dirty="0">
              <a:solidFill>
                <a:schemeClr val="bg1"/>
              </a:solidFill>
              <a:latin typeface="Times New Roman"/>
              <a:ea typeface="Times New Roman"/>
              <a:cs typeface="Traditional Arabic"/>
            </a:endParaRPr>
          </a:p>
          <a:p>
            <a:pPr algn="justLow" fontAlgn="auto">
              <a:spcBef>
                <a:spcPts val="0"/>
              </a:spcBef>
              <a:spcAft>
                <a:spcPts val="0"/>
              </a:spcAft>
              <a:defRPr/>
            </a:pPr>
            <a:r>
              <a:rPr lang="en-US" dirty="0">
                <a:solidFill>
                  <a:schemeClr val="bg1"/>
                </a:solidFill>
                <a:latin typeface="Times New Roman"/>
                <a:ea typeface="Times New Roman"/>
                <a:cs typeface="Times New Roman"/>
              </a:rPr>
              <a:t>Y:   Nominal income.</a:t>
            </a:r>
            <a:endParaRPr lang="en-US" sz="1400" dirty="0">
              <a:solidFill>
                <a:schemeClr val="bg1"/>
              </a:solidFill>
              <a:latin typeface="Times New Roman"/>
              <a:ea typeface="Times New Roman"/>
              <a:cs typeface="Traditional Arabic"/>
            </a:endParaRPr>
          </a:p>
          <a:p>
            <a:pPr algn="justLow" fontAlgn="auto">
              <a:spcBef>
                <a:spcPts val="0"/>
              </a:spcBef>
              <a:spcAft>
                <a:spcPts val="0"/>
              </a:spcAft>
              <a:defRPr/>
            </a:pPr>
            <a:r>
              <a:rPr lang="en-US" dirty="0">
                <a:solidFill>
                  <a:schemeClr val="bg1"/>
                </a:solidFill>
                <a:latin typeface="Times New Roman"/>
                <a:ea typeface="Times New Roman"/>
                <a:cs typeface="Times New Roman"/>
              </a:rPr>
              <a:t>t:     Volume of transaction. </a:t>
            </a:r>
            <a:endParaRPr lang="en-US" sz="1400" dirty="0">
              <a:solidFill>
                <a:schemeClr val="bg1"/>
              </a:solidFill>
              <a:latin typeface="Times New Roman"/>
              <a:ea typeface="Times New Roman"/>
              <a:cs typeface="Traditional Arabic"/>
            </a:endParaRPr>
          </a:p>
          <a:p>
            <a:pPr algn="justLow" fontAlgn="auto">
              <a:spcBef>
                <a:spcPts val="0"/>
              </a:spcBef>
              <a:spcAft>
                <a:spcPts val="0"/>
              </a:spcAft>
              <a:defRPr/>
            </a:pPr>
            <a:r>
              <a:rPr lang="en-US" dirty="0">
                <a:solidFill>
                  <a:schemeClr val="bg1"/>
                </a:solidFill>
                <a:latin typeface="Times New Roman"/>
                <a:ea typeface="Times New Roman"/>
                <a:cs typeface="Times New Roman"/>
              </a:rPr>
              <a:t>T:    Value of transaction. </a:t>
            </a:r>
          </a:p>
          <a:p>
            <a:pPr algn="justLow" fontAlgn="auto">
              <a:spcBef>
                <a:spcPts val="0"/>
              </a:spcBef>
              <a:spcAft>
                <a:spcPts val="0"/>
              </a:spcAft>
              <a:defRPr/>
            </a:pPr>
            <a:endParaRPr lang="en-US" sz="1400" dirty="0">
              <a:solidFill>
                <a:schemeClr val="bg1"/>
              </a:solidFill>
              <a:latin typeface="Times New Roman"/>
              <a:ea typeface="Times New Roman"/>
              <a:cs typeface="Traditional Arabic"/>
            </a:endParaRPr>
          </a:p>
        </p:txBody>
      </p:sp>
      <p:sp>
        <p:nvSpPr>
          <p:cNvPr id="16397" name="Rectangle 2"/>
          <p:cNvSpPr>
            <a:spLocks noChangeArrowheads="1"/>
          </p:cNvSpPr>
          <p:nvPr/>
        </p:nvSpPr>
        <p:spPr bwMode="auto">
          <a:xfrm>
            <a:off x="4202113" y="3025775"/>
            <a:ext cx="4572000" cy="369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a:solidFill>
                  <a:schemeClr val="bg1"/>
                </a:solidFill>
                <a:latin typeface="Times New Roman" pitchFamily="18" charset="0"/>
                <a:ea typeface="Times New Roman" pitchFamily="18" charset="0"/>
                <a:cs typeface="Traditional Arabic" pitchFamily="18" charset="-78"/>
              </a:rPr>
              <a:t>In the equation (1), Fisher discusses around the quantity and value of goods and services sold, but by equation (2), other economists interpret that income is a suitable scale variable for transaction, and they link MV to income (produced value added) in the economy by simply replacing “y” by “t”. In this section, now, we are going to determine the exact relationship between these two fundamental variables. On the other hand, it is tried to bridge between Fisher’s original quantity theory (MV=Pt) and revisionists’ interpretation of quantity theory (MV = Py) in a logical frame. </a:t>
            </a:r>
            <a:endParaRPr lang="en-US" altLang="en-US">
              <a:solidFill>
                <a:schemeClr val="bg1"/>
              </a:solidFill>
              <a:ea typeface="Times New Roman" pitchFamily="18" charset="0"/>
              <a:cs typeface="Traditional Arabic" pitchFamily="18" charset="-78"/>
            </a:endParaRPr>
          </a:p>
        </p:txBody>
      </p:sp>
    </p:spTree>
  </p:cSld>
  <p:clrMapOvr>
    <a:masterClrMapping/>
  </p:clrMapOvr>
  <p:transition spd="slow" advClick="0" advTm="3300">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rot="16561240">
            <a:off x="5018088" y="-139452"/>
            <a:ext cx="280453" cy="11541045"/>
          </a:xfrm>
          <a:prstGeom prst="rect">
            <a:avLst/>
          </a:prstGeom>
          <a:solidFill>
            <a:srgbClr val="CEB966"/>
          </a:solidFill>
          <a:ln w="25400" cap="flat" cmpd="sng" algn="ctr">
            <a:solidFill>
              <a:schemeClr val="bg1"/>
            </a:solidFill>
            <a:prstDash val="solid"/>
          </a:ln>
          <a:effectLst/>
          <a:scene3d>
            <a:camera prst="isometricOffAxis1Right"/>
            <a:lightRig rig="twoPt" dir="t"/>
          </a:scene3d>
          <a:sp3d extrusionH="603250" contourW="19050" prstMaterial="legacyWireframe">
            <a:bevelT prst="slope"/>
            <a:contourClr>
              <a:srgbClr val="B2B2B2"/>
            </a:contourClr>
          </a:sp3d>
        </p:spPr>
        <p:txBody>
          <a:bodyPr anchor="ctr"/>
          <a:lstStyle/>
          <a:p>
            <a:pPr algn="ctr" fontAlgn="auto">
              <a:spcBef>
                <a:spcPts val="0"/>
              </a:spcBef>
              <a:spcAft>
                <a:spcPts val="0"/>
              </a:spcAft>
              <a:defRPr/>
            </a:pPr>
            <a:endParaRPr lang="en-US" kern="0">
              <a:solidFill>
                <a:sysClr val="window" lastClr="FFFFFF"/>
              </a:solidFill>
              <a:latin typeface="Book Antiqua"/>
              <a:cs typeface="+mn-cs"/>
            </a:endParaRPr>
          </a:p>
        </p:txBody>
      </p:sp>
      <p:sp>
        <p:nvSpPr>
          <p:cNvPr id="12" name="Oval 11"/>
          <p:cNvSpPr/>
          <p:nvPr/>
        </p:nvSpPr>
        <p:spPr>
          <a:xfrm rot="370564">
            <a:off x="-1890713" y="4851400"/>
            <a:ext cx="1879600" cy="314325"/>
          </a:xfrm>
          <a:prstGeom prst="ellipse">
            <a:avLst/>
          </a:prstGeom>
          <a:gradFill flip="none" rotWithShape="1">
            <a:gsLst>
              <a:gs pos="0">
                <a:schemeClr val="tx1">
                  <a:lumMod val="90000"/>
                  <a:alpha val="62000"/>
                </a:schemeClr>
              </a:gs>
              <a:gs pos="100000">
                <a:schemeClr val="accent1">
                  <a:tint val="23500"/>
                  <a:satMod val="160000"/>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412" name="Rectangle 3"/>
          <p:cNvSpPr>
            <a:spLocks noChangeArrowheads="1"/>
          </p:cNvSpPr>
          <p:nvPr/>
        </p:nvSpPr>
        <p:spPr bwMode="auto">
          <a:xfrm>
            <a:off x="425450" y="860425"/>
            <a:ext cx="67198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2800" b="1">
                <a:solidFill>
                  <a:schemeClr val="bg1"/>
                </a:solidFill>
              </a:rPr>
              <a:t>Value of Transactions in Production Process </a:t>
            </a:r>
            <a:endParaRPr lang="en-US" altLang="en-US" sz="2800">
              <a:solidFill>
                <a:schemeClr val="bg1"/>
              </a:solidFill>
            </a:endParaRPr>
          </a:p>
        </p:txBody>
      </p:sp>
      <p:sp>
        <p:nvSpPr>
          <p:cNvPr id="17413" name="Rectangle 4"/>
          <p:cNvSpPr>
            <a:spLocks noChangeArrowheads="1"/>
          </p:cNvSpPr>
          <p:nvPr/>
        </p:nvSpPr>
        <p:spPr bwMode="auto">
          <a:xfrm>
            <a:off x="784225" y="2690813"/>
            <a:ext cx="7510463"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2400">
                <a:solidFill>
                  <a:schemeClr val="bg1"/>
                </a:solidFill>
                <a:latin typeface="Times New Roman" pitchFamily="18" charset="0"/>
                <a:ea typeface="Times New Roman" pitchFamily="18" charset="0"/>
                <a:cs typeface="Traditional Arabic" pitchFamily="18" charset="-78"/>
              </a:rPr>
              <a:t>To find out the relationship of value added (income) to the amount of nominal payment required to perform corresponding transactions; we try to follow the procedure that value added is produced in the economy. </a:t>
            </a:r>
            <a:endParaRPr lang="en-US" altLang="en-US" sz="2400">
              <a:solidFill>
                <a:schemeClr val="bg1"/>
              </a:solidFill>
              <a:ea typeface="Times New Roman" pitchFamily="18" charset="0"/>
              <a:cs typeface="Traditional Arabic" pitchFamily="18" charset="-78"/>
            </a:endParaRPr>
          </a:p>
        </p:txBody>
      </p:sp>
    </p:spTree>
  </p:cSld>
  <p:clrMapOvr>
    <a:masterClrMapping/>
  </p:clrMapOvr>
  <p:transition spd="med" advClick="0" advTm="1000">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rot="16561240">
            <a:off x="705302" y="3047936"/>
            <a:ext cx="272333" cy="4469317"/>
          </a:xfrm>
          <a:prstGeom prst="rect">
            <a:avLst/>
          </a:prstGeom>
          <a:solidFill>
            <a:srgbClr val="CEB966"/>
          </a:solidFill>
          <a:ln w="25400" cap="flat" cmpd="sng" algn="ctr">
            <a:solidFill>
              <a:schemeClr val="bg1"/>
            </a:solidFill>
            <a:prstDash val="solid"/>
          </a:ln>
          <a:effectLst/>
          <a:scene3d>
            <a:camera prst="isometricOffAxis1Right"/>
            <a:lightRig rig="twoPt" dir="t"/>
          </a:scene3d>
          <a:sp3d extrusionH="603250" contourW="25400" prstMaterial="legacyWireframe">
            <a:bevelT prst="slope"/>
            <a:contourClr>
              <a:srgbClr val="B2B2B2"/>
            </a:contourClr>
          </a:sp3d>
        </p:spPr>
        <p:txBody>
          <a:bodyPr anchor="ctr"/>
          <a:lstStyle/>
          <a:p>
            <a:pPr algn="ctr" fontAlgn="auto">
              <a:spcBef>
                <a:spcPts val="0"/>
              </a:spcBef>
              <a:spcAft>
                <a:spcPts val="0"/>
              </a:spcAft>
              <a:defRPr/>
            </a:pPr>
            <a:endParaRPr lang="en-US" kern="0">
              <a:solidFill>
                <a:sysClr val="window" lastClr="FFFFFF"/>
              </a:solidFill>
              <a:latin typeface="Book Antiqua"/>
              <a:cs typeface="+mn-cs"/>
            </a:endParaRPr>
          </a:p>
        </p:txBody>
      </p:sp>
      <p:sp>
        <p:nvSpPr>
          <p:cNvPr id="30" name="Rectangle 29"/>
          <p:cNvSpPr/>
          <p:nvPr/>
        </p:nvSpPr>
        <p:spPr>
          <a:xfrm>
            <a:off x="457200" y="14247813"/>
            <a:ext cx="800100" cy="37528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0" name="Oval 49"/>
          <p:cNvSpPr/>
          <p:nvPr/>
        </p:nvSpPr>
        <p:spPr>
          <a:xfrm rot="370564">
            <a:off x="3443288" y="5710238"/>
            <a:ext cx="1879600" cy="314325"/>
          </a:xfrm>
          <a:prstGeom prst="ellipse">
            <a:avLst/>
          </a:prstGeom>
          <a:gradFill flip="none" rotWithShape="1">
            <a:gsLst>
              <a:gs pos="0">
                <a:schemeClr val="tx1">
                  <a:lumMod val="90000"/>
                  <a:alpha val="62000"/>
                </a:schemeClr>
              </a:gs>
              <a:gs pos="100000">
                <a:schemeClr val="accent1">
                  <a:tint val="23500"/>
                  <a:satMod val="160000"/>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Oval 11"/>
          <p:cNvSpPr/>
          <p:nvPr/>
        </p:nvSpPr>
        <p:spPr>
          <a:xfrm>
            <a:off x="-3160486" y="3142680"/>
            <a:ext cx="1752600" cy="1752600"/>
          </a:xfrm>
          <a:prstGeom prst="ellipse">
            <a:avLst/>
          </a:prstGeom>
          <a:solidFill>
            <a:sysClr val="windowText" lastClr="000000"/>
          </a:solidFill>
          <a:ln w="25400" cap="flat" cmpd="sng" algn="ctr">
            <a:noFill/>
            <a:prstDash val="solid"/>
          </a:ln>
          <a:effectLst>
            <a:softEdge rad="685800"/>
          </a:effectLst>
          <a:scene3d>
            <a:camera prst="orthographicFront"/>
            <a:lightRig rig="threePt" dir="t"/>
          </a:scene3d>
          <a:sp3d extrusionH="19050" prstMaterial="plastic">
            <a:bevelT w="95250" h="95250"/>
            <a:extrusionClr>
              <a:sysClr val="window" lastClr="FFFFFF"/>
            </a:extrusionClr>
          </a:sp3d>
        </p:spPr>
        <p:txBody>
          <a:bodyPr anchor="ctr"/>
          <a:lstStyle/>
          <a:p>
            <a:pPr algn="ctr" fontAlgn="auto">
              <a:spcBef>
                <a:spcPts val="0"/>
              </a:spcBef>
              <a:spcAft>
                <a:spcPts val="0"/>
              </a:spcAft>
              <a:defRPr/>
            </a:pPr>
            <a:endParaRPr lang="en-US" sz="7200" kern="0">
              <a:solidFill>
                <a:sysClr val="window" lastClr="FFFFFF"/>
              </a:solidFill>
              <a:latin typeface="Arial Black" pitchFamily="34" charset="0"/>
              <a:cs typeface="+mn-cs"/>
            </a:endParaRPr>
          </a:p>
        </p:txBody>
      </p:sp>
      <p:sp>
        <p:nvSpPr>
          <p:cNvPr id="13" name="Oval 12"/>
          <p:cNvSpPr/>
          <p:nvPr/>
        </p:nvSpPr>
        <p:spPr>
          <a:xfrm rot="370564">
            <a:off x="-3275013" y="4745038"/>
            <a:ext cx="1879600" cy="314325"/>
          </a:xfrm>
          <a:prstGeom prst="ellipse">
            <a:avLst/>
          </a:prstGeom>
          <a:gradFill flip="none" rotWithShape="1">
            <a:gsLst>
              <a:gs pos="0">
                <a:schemeClr val="tx1">
                  <a:lumMod val="90000"/>
                  <a:alpha val="62000"/>
                </a:schemeClr>
              </a:gs>
              <a:gs pos="100000">
                <a:schemeClr val="accent1">
                  <a:tint val="23500"/>
                  <a:satMod val="160000"/>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 name="Oval 19"/>
          <p:cNvSpPr/>
          <p:nvPr/>
        </p:nvSpPr>
        <p:spPr>
          <a:xfrm>
            <a:off x="-3159579" y="3119093"/>
            <a:ext cx="1752600" cy="1752600"/>
          </a:xfrm>
          <a:prstGeom prst="ellipse">
            <a:avLst/>
          </a:prstGeom>
          <a:noFill/>
          <a:ln w="25400" cap="flat" cmpd="sng" algn="ctr">
            <a:noFill/>
            <a:prstDash val="solid"/>
          </a:ln>
          <a:effectLst>
            <a:softEdge rad="685800"/>
          </a:effectLst>
          <a:scene3d>
            <a:camera prst="orthographicFront"/>
            <a:lightRig rig="threePt" dir="t"/>
          </a:scene3d>
          <a:sp3d extrusionH="19050" prstMaterial="plastic">
            <a:bevelT w="95250" h="95250"/>
            <a:extrusionClr>
              <a:sysClr val="window" lastClr="FFFFFF"/>
            </a:extrusionClr>
          </a:sp3d>
        </p:spPr>
        <p:txBody>
          <a:bodyPr anchor="ctr"/>
          <a:lstStyle/>
          <a:p>
            <a:pPr algn="ctr" fontAlgn="auto">
              <a:spcBef>
                <a:spcPts val="0"/>
              </a:spcBef>
              <a:spcAft>
                <a:spcPts val="0"/>
              </a:spcAft>
              <a:defRPr/>
            </a:pPr>
            <a:r>
              <a:rPr lang="en-US" sz="7200" kern="0">
                <a:solidFill>
                  <a:sysClr val="window" lastClr="FFFFFF"/>
                </a:solidFill>
                <a:latin typeface="Arial Black" pitchFamily="34" charset="0"/>
                <a:cs typeface="+mn-cs"/>
              </a:rPr>
              <a:t>D</a:t>
            </a:r>
          </a:p>
        </p:txBody>
      </p:sp>
      <p:graphicFrame>
        <p:nvGraphicFramePr>
          <p:cNvPr id="4" name="Table 3"/>
          <p:cNvGraphicFramePr>
            <a:graphicFrameLocks noGrp="1"/>
          </p:cNvGraphicFramePr>
          <p:nvPr/>
        </p:nvGraphicFramePr>
        <p:xfrm>
          <a:off x="212725" y="522288"/>
          <a:ext cx="8588374" cy="2351087"/>
        </p:xfrm>
        <a:graphic>
          <a:graphicData uri="http://schemas.openxmlformats.org/drawingml/2006/table">
            <a:tbl>
              <a:tblPr>
                <a:tableStyleId>{5C22544A-7EE6-4342-B048-85BDC9FD1C3A}</a:tableStyleId>
              </a:tblPr>
              <a:tblGrid>
                <a:gridCol w="476410"/>
                <a:gridCol w="540464"/>
                <a:gridCol w="532458"/>
                <a:gridCol w="1603376"/>
                <a:gridCol w="1981700"/>
                <a:gridCol w="1977698"/>
                <a:gridCol w="1476268"/>
              </a:tblGrid>
              <a:tr h="261232">
                <a:tc>
                  <a:txBody>
                    <a:bodyPr/>
                    <a:lstStyle/>
                    <a:p>
                      <a:pPr algn="ctr">
                        <a:spcAft>
                          <a:spcPts val="0"/>
                        </a:spcAft>
                      </a:pPr>
                      <a:r>
                        <a:rPr lang="en-US" sz="1100">
                          <a:effectLst/>
                        </a:rPr>
                        <a:t>J</a:t>
                      </a:r>
                      <a:endParaRPr lang="en-US" sz="1000" b="1">
                        <a:effectLst/>
                        <a:latin typeface="Times New Roman"/>
                        <a:cs typeface="Traditional Arabic"/>
                      </a:endParaRPr>
                    </a:p>
                  </a:txBody>
                  <a:tcPr marL="68576" marR="68576" marT="0" marB="0"/>
                </a:tc>
                <a:tc>
                  <a:txBody>
                    <a:bodyPr/>
                    <a:lstStyle/>
                    <a:p>
                      <a:pPr algn="ctr" rtl="0">
                        <a:spcAft>
                          <a:spcPts val="0"/>
                        </a:spcAft>
                      </a:pPr>
                      <a:r>
                        <a:rPr lang="en-US" sz="1100">
                          <a:effectLst/>
                        </a:rPr>
                        <a:t>C</a:t>
                      </a:r>
                      <a:r>
                        <a:rPr lang="en-US" sz="1100" baseline="-25000">
                          <a:effectLst/>
                        </a:rPr>
                        <a:t>j</a:t>
                      </a:r>
                      <a:endParaRPr lang="en-US" sz="1000">
                        <a:effectLst/>
                        <a:latin typeface="Times New Roman"/>
                        <a:ea typeface="Times New Roman"/>
                        <a:cs typeface="Traditional Arabic"/>
                      </a:endParaRPr>
                    </a:p>
                  </a:txBody>
                  <a:tcPr marL="68576" marR="68576" marT="0" marB="0"/>
                </a:tc>
                <a:tc>
                  <a:txBody>
                    <a:bodyPr/>
                    <a:lstStyle/>
                    <a:p>
                      <a:pPr algn="ctr" rtl="0">
                        <a:spcAft>
                          <a:spcPts val="0"/>
                        </a:spcAft>
                      </a:pPr>
                      <a:r>
                        <a:rPr lang="en-US" sz="1100">
                          <a:effectLst/>
                        </a:rPr>
                        <a:t>Y</a:t>
                      </a:r>
                      <a:r>
                        <a:rPr lang="en-US" sz="1100" baseline="-25000">
                          <a:effectLst/>
                        </a:rPr>
                        <a:t>j</a:t>
                      </a:r>
                      <a:endParaRPr lang="en-US" sz="1000">
                        <a:effectLst/>
                        <a:latin typeface="Times New Roman"/>
                        <a:ea typeface="Times New Roman"/>
                        <a:cs typeface="Traditional Arabic"/>
                      </a:endParaRPr>
                    </a:p>
                  </a:txBody>
                  <a:tcPr marL="68576" marR="68576" marT="0" marB="0"/>
                </a:tc>
                <a:tc>
                  <a:txBody>
                    <a:bodyPr/>
                    <a:lstStyle/>
                    <a:p>
                      <a:pPr algn="ctr" rtl="0">
                        <a:spcAft>
                          <a:spcPts val="0"/>
                        </a:spcAft>
                      </a:pPr>
                      <a:r>
                        <a:rPr lang="en-US" sz="1100">
                          <a:effectLst/>
                        </a:rPr>
                        <a:t>Y</a:t>
                      </a:r>
                      <a:endParaRPr lang="en-US" sz="1000">
                        <a:effectLst/>
                        <a:latin typeface="Times New Roman"/>
                        <a:ea typeface="Times New Roman"/>
                        <a:cs typeface="Traditional Arabic"/>
                      </a:endParaRPr>
                    </a:p>
                  </a:txBody>
                  <a:tcPr marL="68576" marR="68576" marT="0" marB="0"/>
                </a:tc>
                <a:tc>
                  <a:txBody>
                    <a:bodyPr/>
                    <a:lstStyle/>
                    <a:p>
                      <a:pPr algn="ctr" rtl="0">
                        <a:spcAft>
                          <a:spcPts val="0"/>
                        </a:spcAft>
                      </a:pPr>
                      <a:r>
                        <a:rPr lang="en-US" sz="1100">
                          <a:effectLst/>
                        </a:rPr>
                        <a:t>P</a:t>
                      </a:r>
                      <a:r>
                        <a:rPr lang="en-US" sz="1100" baseline="-25000">
                          <a:effectLst/>
                        </a:rPr>
                        <a:t>j</a:t>
                      </a:r>
                      <a:endParaRPr lang="en-US" sz="1000">
                        <a:effectLst/>
                        <a:latin typeface="Times New Roman"/>
                        <a:ea typeface="Times New Roman"/>
                        <a:cs typeface="Traditional Arabic"/>
                      </a:endParaRPr>
                    </a:p>
                  </a:txBody>
                  <a:tcPr marL="68576" marR="68576" marT="0" marB="0"/>
                </a:tc>
                <a:tc>
                  <a:txBody>
                    <a:bodyPr/>
                    <a:lstStyle/>
                    <a:p>
                      <a:pPr algn="ctr" rtl="0">
                        <a:spcAft>
                          <a:spcPts val="0"/>
                        </a:spcAft>
                      </a:pPr>
                      <a:r>
                        <a:rPr lang="en-US" sz="1100">
                          <a:effectLst/>
                        </a:rPr>
                        <a:t>T</a:t>
                      </a:r>
                      <a:r>
                        <a:rPr lang="en-US" sz="1100" baseline="-25000">
                          <a:effectLst/>
                        </a:rPr>
                        <a:t>j</a:t>
                      </a:r>
                      <a:endParaRPr lang="en-US" sz="1000">
                        <a:effectLst/>
                        <a:latin typeface="Times New Roman"/>
                        <a:ea typeface="Times New Roman"/>
                        <a:cs typeface="Traditional Arabic"/>
                      </a:endParaRPr>
                    </a:p>
                  </a:txBody>
                  <a:tcPr marL="68576" marR="68576" marT="0" marB="0"/>
                </a:tc>
                <a:tc>
                  <a:txBody>
                    <a:bodyPr/>
                    <a:lstStyle/>
                    <a:p>
                      <a:pPr algn="ctr" rtl="0">
                        <a:spcAft>
                          <a:spcPts val="0"/>
                        </a:spcAft>
                      </a:pPr>
                      <a:r>
                        <a:rPr lang="en-US" sz="1100">
                          <a:effectLst/>
                        </a:rPr>
                        <a:t>T</a:t>
                      </a:r>
                      <a:endParaRPr lang="en-US" sz="1000">
                        <a:effectLst/>
                        <a:latin typeface="Times New Roman"/>
                        <a:ea typeface="Times New Roman"/>
                        <a:cs typeface="Traditional Arabic"/>
                      </a:endParaRPr>
                    </a:p>
                  </a:txBody>
                  <a:tcPr marL="68576" marR="68576" marT="0" marB="0"/>
                </a:tc>
              </a:tr>
              <a:tr h="2089855">
                <a:tc>
                  <a:txBody>
                    <a:bodyPr/>
                    <a:lstStyle/>
                    <a:p>
                      <a:pPr algn="l">
                        <a:spcAft>
                          <a:spcPts val="0"/>
                        </a:spcAft>
                      </a:pPr>
                      <a:r>
                        <a:rPr lang="en-US" sz="1100">
                          <a:effectLst/>
                        </a:rPr>
                        <a:t>0</a:t>
                      </a:r>
                      <a:endParaRPr lang="en-US" sz="1000">
                        <a:effectLst/>
                      </a:endParaRPr>
                    </a:p>
                    <a:p>
                      <a:pPr algn="l" rtl="0">
                        <a:spcAft>
                          <a:spcPts val="0"/>
                        </a:spcAft>
                      </a:pPr>
                      <a:r>
                        <a:rPr lang="en-US" sz="1100">
                          <a:effectLst/>
                        </a:rPr>
                        <a:t>1</a:t>
                      </a:r>
                      <a:endParaRPr lang="en-US" sz="1000">
                        <a:effectLst/>
                      </a:endParaRPr>
                    </a:p>
                    <a:p>
                      <a:pPr algn="l" rtl="0">
                        <a:spcAft>
                          <a:spcPts val="0"/>
                        </a:spcAft>
                      </a:pPr>
                      <a:r>
                        <a:rPr lang="en-US" sz="1100">
                          <a:effectLst/>
                        </a:rPr>
                        <a:t>2</a:t>
                      </a:r>
                      <a:endParaRPr lang="en-US" sz="1000">
                        <a:effectLst/>
                      </a:endParaRPr>
                    </a:p>
                    <a:p>
                      <a:pPr algn="l" rtl="0">
                        <a:spcAft>
                          <a:spcPts val="0"/>
                        </a:spcAft>
                      </a:pPr>
                      <a:r>
                        <a:rPr lang="en-US" sz="1100">
                          <a:effectLst/>
                        </a:rPr>
                        <a:t>3</a:t>
                      </a:r>
                      <a:endParaRPr lang="en-US" sz="1000">
                        <a:effectLst/>
                      </a:endParaRPr>
                    </a:p>
                    <a:p>
                      <a:pPr algn="l" rtl="0">
                        <a:spcAft>
                          <a:spcPts val="0"/>
                        </a:spcAft>
                      </a:pPr>
                      <a:r>
                        <a:rPr lang="ar-SA" sz="1100">
                          <a:effectLst/>
                        </a:rPr>
                        <a:t>.</a:t>
                      </a:r>
                      <a:endParaRPr lang="en-US" sz="1000">
                        <a:effectLst/>
                      </a:endParaRPr>
                    </a:p>
                    <a:p>
                      <a:pPr algn="l" rtl="0">
                        <a:spcAft>
                          <a:spcPts val="0"/>
                        </a:spcAft>
                      </a:pPr>
                      <a:r>
                        <a:rPr lang="ar-SA" sz="1100">
                          <a:effectLst/>
                        </a:rPr>
                        <a:t>.</a:t>
                      </a:r>
                      <a:endParaRPr lang="en-US" sz="1000">
                        <a:effectLst/>
                      </a:endParaRPr>
                    </a:p>
                    <a:p>
                      <a:pPr algn="l" rtl="0">
                        <a:spcAft>
                          <a:spcPts val="0"/>
                        </a:spcAft>
                      </a:pPr>
                      <a:r>
                        <a:rPr lang="ar-SA" sz="1100">
                          <a:effectLst/>
                        </a:rPr>
                        <a:t>.</a:t>
                      </a:r>
                      <a:endParaRPr lang="en-US" sz="1000">
                        <a:effectLst/>
                      </a:endParaRPr>
                    </a:p>
                    <a:p>
                      <a:pPr algn="l" rtl="0">
                        <a:spcAft>
                          <a:spcPts val="0"/>
                        </a:spcAft>
                      </a:pPr>
                      <a:r>
                        <a:rPr lang="en-US" sz="1100">
                          <a:effectLst/>
                        </a:rPr>
                        <a:t>J</a:t>
                      </a:r>
                      <a:endParaRPr lang="en-US" sz="1000" b="1">
                        <a:effectLst/>
                        <a:latin typeface="Times New Roman"/>
                        <a:cs typeface="Traditional Arabic"/>
                      </a:endParaRPr>
                    </a:p>
                  </a:txBody>
                  <a:tcPr marL="68576" marR="68576" marT="0" marB="0"/>
                </a:tc>
                <a:tc>
                  <a:txBody>
                    <a:bodyPr/>
                    <a:lstStyle/>
                    <a:p>
                      <a:pPr algn="l">
                        <a:spcAft>
                          <a:spcPts val="0"/>
                        </a:spcAft>
                      </a:pPr>
                      <a:r>
                        <a:rPr lang="en-US" sz="1100">
                          <a:effectLst/>
                        </a:rPr>
                        <a:t>C</a:t>
                      </a:r>
                      <a:r>
                        <a:rPr lang="en-US" sz="1100" baseline="-25000">
                          <a:effectLst/>
                        </a:rPr>
                        <a:t>0</a:t>
                      </a:r>
                      <a:endParaRPr lang="en-US" sz="1000">
                        <a:effectLst/>
                      </a:endParaRPr>
                    </a:p>
                    <a:p>
                      <a:pPr algn="l" rtl="0">
                        <a:spcAft>
                          <a:spcPts val="0"/>
                        </a:spcAft>
                      </a:pPr>
                      <a:r>
                        <a:rPr lang="en-US" sz="1100">
                          <a:effectLst/>
                        </a:rPr>
                        <a:t>C</a:t>
                      </a:r>
                      <a:r>
                        <a:rPr lang="en-US" sz="1100" baseline="-25000">
                          <a:effectLst/>
                        </a:rPr>
                        <a:t>1</a:t>
                      </a:r>
                      <a:endParaRPr lang="en-US" sz="1000">
                        <a:effectLst/>
                      </a:endParaRPr>
                    </a:p>
                    <a:p>
                      <a:pPr algn="l" rtl="0">
                        <a:spcAft>
                          <a:spcPts val="0"/>
                        </a:spcAft>
                      </a:pPr>
                      <a:r>
                        <a:rPr lang="en-US" sz="1100">
                          <a:effectLst/>
                        </a:rPr>
                        <a:t>C</a:t>
                      </a:r>
                      <a:r>
                        <a:rPr lang="en-US" sz="1100" baseline="-25000">
                          <a:effectLst/>
                        </a:rPr>
                        <a:t>2</a:t>
                      </a:r>
                      <a:endParaRPr lang="en-US" sz="1000">
                        <a:effectLst/>
                      </a:endParaRPr>
                    </a:p>
                    <a:p>
                      <a:pPr algn="l" rtl="0">
                        <a:spcAft>
                          <a:spcPts val="0"/>
                        </a:spcAft>
                      </a:pPr>
                      <a:r>
                        <a:rPr lang="en-US" sz="1100">
                          <a:effectLst/>
                        </a:rPr>
                        <a:t>C</a:t>
                      </a:r>
                      <a:r>
                        <a:rPr lang="en-US" sz="1100" baseline="-25000">
                          <a:effectLst/>
                        </a:rPr>
                        <a:t>3</a:t>
                      </a:r>
                      <a:endParaRPr lang="en-US" sz="1000">
                        <a:effectLst/>
                      </a:endParaRPr>
                    </a:p>
                    <a:p>
                      <a:pPr algn="l" rtl="0">
                        <a:spcAft>
                          <a:spcPts val="0"/>
                        </a:spcAft>
                      </a:pPr>
                      <a:r>
                        <a:rPr lang="ar-SA" sz="1100">
                          <a:effectLst/>
                        </a:rPr>
                        <a:t>.</a:t>
                      </a:r>
                      <a:endParaRPr lang="en-US" sz="1000">
                        <a:effectLst/>
                      </a:endParaRPr>
                    </a:p>
                    <a:p>
                      <a:pPr algn="l" rtl="0">
                        <a:spcAft>
                          <a:spcPts val="0"/>
                        </a:spcAft>
                      </a:pPr>
                      <a:r>
                        <a:rPr lang="ar-SA" sz="1100">
                          <a:effectLst/>
                        </a:rPr>
                        <a:t>.</a:t>
                      </a:r>
                      <a:endParaRPr lang="en-US" sz="1000">
                        <a:effectLst/>
                      </a:endParaRPr>
                    </a:p>
                    <a:p>
                      <a:pPr algn="l" rtl="0">
                        <a:spcAft>
                          <a:spcPts val="0"/>
                        </a:spcAft>
                      </a:pPr>
                      <a:r>
                        <a:rPr lang="ar-SA" sz="1100">
                          <a:effectLst/>
                        </a:rPr>
                        <a:t>.</a:t>
                      </a:r>
                      <a:endParaRPr lang="en-US" sz="1000">
                        <a:effectLst/>
                      </a:endParaRPr>
                    </a:p>
                    <a:p>
                      <a:pPr algn="l" rtl="0">
                        <a:spcAft>
                          <a:spcPts val="0"/>
                        </a:spcAft>
                      </a:pPr>
                      <a:r>
                        <a:rPr lang="en-US" sz="1100">
                          <a:effectLst/>
                        </a:rPr>
                        <a:t>C</a:t>
                      </a:r>
                      <a:r>
                        <a:rPr lang="en-US" sz="1100" baseline="-25000">
                          <a:effectLst/>
                        </a:rPr>
                        <a:t>J</a:t>
                      </a:r>
                      <a:endParaRPr lang="en-US" sz="1000" b="1">
                        <a:effectLst/>
                        <a:latin typeface="Times New Roman"/>
                        <a:cs typeface="Traditional Arabic"/>
                      </a:endParaRPr>
                    </a:p>
                  </a:txBody>
                  <a:tcPr marL="68576" marR="68576" marT="0" marB="0"/>
                </a:tc>
                <a:tc>
                  <a:txBody>
                    <a:bodyPr/>
                    <a:lstStyle/>
                    <a:p>
                      <a:pPr algn="l">
                        <a:spcAft>
                          <a:spcPts val="0"/>
                        </a:spcAft>
                      </a:pPr>
                      <a:r>
                        <a:rPr lang="en-US" sz="1100">
                          <a:effectLst/>
                        </a:rPr>
                        <a:t>0</a:t>
                      </a:r>
                      <a:endParaRPr lang="en-US" sz="1000">
                        <a:effectLst/>
                      </a:endParaRPr>
                    </a:p>
                    <a:p>
                      <a:pPr algn="l" rtl="0">
                        <a:spcAft>
                          <a:spcPts val="0"/>
                        </a:spcAft>
                      </a:pPr>
                      <a:r>
                        <a:rPr lang="en-US" sz="1100">
                          <a:effectLst/>
                        </a:rPr>
                        <a:t>Y</a:t>
                      </a:r>
                      <a:r>
                        <a:rPr lang="en-US" sz="1100" baseline="-25000">
                          <a:effectLst/>
                        </a:rPr>
                        <a:t>1</a:t>
                      </a:r>
                      <a:endParaRPr lang="en-US" sz="1000">
                        <a:effectLst/>
                      </a:endParaRPr>
                    </a:p>
                    <a:p>
                      <a:pPr algn="l" rtl="0">
                        <a:spcAft>
                          <a:spcPts val="0"/>
                        </a:spcAft>
                      </a:pPr>
                      <a:r>
                        <a:rPr lang="en-US" sz="1100">
                          <a:effectLst/>
                        </a:rPr>
                        <a:t>Y</a:t>
                      </a:r>
                      <a:r>
                        <a:rPr lang="en-US" sz="1100" baseline="-25000">
                          <a:effectLst/>
                        </a:rPr>
                        <a:t>2</a:t>
                      </a:r>
                      <a:endParaRPr lang="en-US" sz="1000">
                        <a:effectLst/>
                      </a:endParaRPr>
                    </a:p>
                    <a:p>
                      <a:pPr algn="l" rtl="0">
                        <a:spcAft>
                          <a:spcPts val="0"/>
                        </a:spcAft>
                      </a:pPr>
                      <a:r>
                        <a:rPr lang="en-US" sz="1100">
                          <a:effectLst/>
                        </a:rPr>
                        <a:t>Y</a:t>
                      </a:r>
                      <a:r>
                        <a:rPr lang="en-US" sz="1100" baseline="-25000">
                          <a:effectLst/>
                        </a:rPr>
                        <a:t>3</a:t>
                      </a:r>
                      <a:endParaRPr lang="en-US" sz="1000">
                        <a:effectLst/>
                      </a:endParaRPr>
                    </a:p>
                    <a:p>
                      <a:pPr algn="l" rtl="0">
                        <a:spcAft>
                          <a:spcPts val="0"/>
                        </a:spcAft>
                      </a:pPr>
                      <a:r>
                        <a:rPr lang="ar-SA" sz="1100">
                          <a:effectLst/>
                        </a:rPr>
                        <a:t>.</a:t>
                      </a:r>
                      <a:endParaRPr lang="en-US" sz="1000">
                        <a:effectLst/>
                      </a:endParaRPr>
                    </a:p>
                    <a:p>
                      <a:pPr algn="l" rtl="0">
                        <a:spcAft>
                          <a:spcPts val="0"/>
                        </a:spcAft>
                      </a:pPr>
                      <a:r>
                        <a:rPr lang="ar-SA" sz="1100">
                          <a:effectLst/>
                        </a:rPr>
                        <a:t>.</a:t>
                      </a:r>
                      <a:endParaRPr lang="en-US" sz="1000">
                        <a:effectLst/>
                      </a:endParaRPr>
                    </a:p>
                    <a:p>
                      <a:pPr algn="l" rtl="0">
                        <a:spcAft>
                          <a:spcPts val="0"/>
                        </a:spcAft>
                      </a:pPr>
                      <a:r>
                        <a:rPr lang="ar-SA" sz="1100">
                          <a:effectLst/>
                        </a:rPr>
                        <a:t>.</a:t>
                      </a:r>
                      <a:endParaRPr lang="en-US" sz="1000">
                        <a:effectLst/>
                      </a:endParaRPr>
                    </a:p>
                    <a:p>
                      <a:pPr algn="l" rtl="0">
                        <a:spcAft>
                          <a:spcPts val="0"/>
                        </a:spcAft>
                      </a:pPr>
                      <a:r>
                        <a:rPr lang="en-US" sz="1100">
                          <a:effectLst/>
                        </a:rPr>
                        <a:t>Y</a:t>
                      </a:r>
                      <a:r>
                        <a:rPr lang="en-US" sz="1100" baseline="-25000">
                          <a:effectLst/>
                        </a:rPr>
                        <a:t>J</a:t>
                      </a:r>
                      <a:endParaRPr lang="en-US" sz="1000">
                        <a:effectLst/>
                        <a:latin typeface="Times New Roman"/>
                        <a:ea typeface="Times New Roman"/>
                        <a:cs typeface="Traditional Arabic"/>
                      </a:endParaRPr>
                    </a:p>
                  </a:txBody>
                  <a:tcPr marL="68576" marR="68576" marT="0" marB="0"/>
                </a:tc>
                <a:tc>
                  <a:txBody>
                    <a:bodyPr/>
                    <a:lstStyle/>
                    <a:p>
                      <a:pPr algn="l">
                        <a:spcAft>
                          <a:spcPts val="0"/>
                        </a:spcAft>
                      </a:pPr>
                      <a:r>
                        <a:rPr lang="en-US" sz="1100">
                          <a:effectLst/>
                        </a:rPr>
                        <a:t>0</a:t>
                      </a:r>
                      <a:endParaRPr lang="en-US" sz="1000">
                        <a:effectLst/>
                      </a:endParaRPr>
                    </a:p>
                    <a:p>
                      <a:pPr algn="l" rtl="0">
                        <a:spcAft>
                          <a:spcPts val="0"/>
                        </a:spcAft>
                      </a:pPr>
                      <a:r>
                        <a:rPr lang="en-US" sz="1100">
                          <a:effectLst/>
                        </a:rPr>
                        <a:t>Y</a:t>
                      </a:r>
                      <a:r>
                        <a:rPr lang="en-US" sz="1100" baseline="-25000">
                          <a:effectLst/>
                        </a:rPr>
                        <a:t>1</a:t>
                      </a:r>
                      <a:endParaRPr lang="en-US" sz="1000">
                        <a:effectLst/>
                      </a:endParaRPr>
                    </a:p>
                    <a:p>
                      <a:pPr algn="l" rtl="0">
                        <a:spcAft>
                          <a:spcPts val="0"/>
                        </a:spcAft>
                      </a:pPr>
                      <a:r>
                        <a:rPr lang="en-US" sz="1100">
                          <a:effectLst/>
                        </a:rPr>
                        <a:t>Y</a:t>
                      </a:r>
                      <a:r>
                        <a:rPr lang="en-US" sz="1100" baseline="-25000">
                          <a:effectLst/>
                        </a:rPr>
                        <a:t>1</a:t>
                      </a:r>
                      <a:r>
                        <a:rPr lang="en-US" sz="1100">
                          <a:effectLst/>
                        </a:rPr>
                        <a:t>+ Y</a:t>
                      </a:r>
                      <a:r>
                        <a:rPr lang="en-US" sz="1100" baseline="-25000">
                          <a:effectLst/>
                        </a:rPr>
                        <a:t>2</a:t>
                      </a:r>
                      <a:endParaRPr lang="en-US" sz="1000">
                        <a:effectLst/>
                      </a:endParaRPr>
                    </a:p>
                    <a:p>
                      <a:pPr algn="l" rtl="0">
                        <a:spcAft>
                          <a:spcPts val="0"/>
                        </a:spcAft>
                      </a:pPr>
                      <a:r>
                        <a:rPr lang="en-US" sz="1100">
                          <a:effectLst/>
                        </a:rPr>
                        <a:t>Y</a:t>
                      </a:r>
                      <a:r>
                        <a:rPr lang="en-US" sz="1100" baseline="-25000">
                          <a:effectLst/>
                        </a:rPr>
                        <a:t>1</a:t>
                      </a:r>
                      <a:r>
                        <a:rPr lang="en-US" sz="1100">
                          <a:effectLst/>
                        </a:rPr>
                        <a:t>+ Y</a:t>
                      </a:r>
                      <a:r>
                        <a:rPr lang="en-US" sz="1100" baseline="-25000">
                          <a:effectLst/>
                        </a:rPr>
                        <a:t>2</a:t>
                      </a:r>
                      <a:r>
                        <a:rPr lang="en-US" sz="1100">
                          <a:effectLst/>
                        </a:rPr>
                        <a:t> + Y</a:t>
                      </a:r>
                      <a:r>
                        <a:rPr lang="en-US" sz="1100" baseline="-25000">
                          <a:effectLst/>
                        </a:rPr>
                        <a:t>3</a:t>
                      </a:r>
                      <a:r>
                        <a:rPr lang="en-US" sz="1100">
                          <a:effectLst/>
                        </a:rPr>
                        <a:t> </a:t>
                      </a:r>
                      <a:endParaRPr lang="en-US" sz="1000">
                        <a:effectLst/>
                      </a:endParaRPr>
                    </a:p>
                    <a:p>
                      <a:pPr algn="l" rtl="0">
                        <a:spcAft>
                          <a:spcPts val="0"/>
                        </a:spcAft>
                      </a:pPr>
                      <a:r>
                        <a:rPr lang="en-US" sz="1100">
                          <a:effectLst/>
                        </a:rPr>
                        <a:t>  .   .   .   .   .  </a:t>
                      </a:r>
                      <a:endParaRPr lang="en-US" sz="1000">
                        <a:effectLst/>
                      </a:endParaRPr>
                    </a:p>
                    <a:p>
                      <a:pPr algn="l" rtl="0">
                        <a:spcAft>
                          <a:spcPts val="0"/>
                        </a:spcAft>
                      </a:pPr>
                      <a:r>
                        <a:rPr lang="en-US" sz="1100">
                          <a:effectLst/>
                        </a:rPr>
                        <a:t>  .   .   .   .   .  </a:t>
                      </a:r>
                      <a:endParaRPr lang="en-US" sz="1000">
                        <a:effectLst/>
                      </a:endParaRPr>
                    </a:p>
                    <a:p>
                      <a:pPr algn="l" rtl="0">
                        <a:spcAft>
                          <a:spcPts val="0"/>
                        </a:spcAft>
                      </a:pPr>
                      <a:r>
                        <a:rPr lang="en-US" sz="1100">
                          <a:effectLst/>
                        </a:rPr>
                        <a:t>  .   .   .   .   .  </a:t>
                      </a:r>
                      <a:endParaRPr lang="en-US" sz="1000">
                        <a:effectLst/>
                      </a:endParaRPr>
                    </a:p>
                    <a:p>
                      <a:pPr algn="l" rtl="0">
                        <a:spcAft>
                          <a:spcPts val="0"/>
                        </a:spcAft>
                      </a:pPr>
                      <a:r>
                        <a:rPr lang="en-US" sz="1100">
                          <a:effectLst/>
                        </a:rPr>
                        <a:t>Y</a:t>
                      </a:r>
                      <a:r>
                        <a:rPr lang="en-US" sz="1100" baseline="-25000">
                          <a:effectLst/>
                        </a:rPr>
                        <a:t>1</a:t>
                      </a:r>
                      <a:r>
                        <a:rPr lang="en-US" sz="1100">
                          <a:effectLst/>
                        </a:rPr>
                        <a:t> + … + Y</a:t>
                      </a:r>
                      <a:r>
                        <a:rPr lang="en-US" sz="1100" baseline="-25000">
                          <a:effectLst/>
                        </a:rPr>
                        <a:t>J</a:t>
                      </a:r>
                      <a:r>
                        <a:rPr lang="en-US" sz="1100">
                          <a:effectLst/>
                        </a:rPr>
                        <a:t> </a:t>
                      </a:r>
                      <a:endParaRPr lang="en-US" sz="1000">
                        <a:effectLst/>
                        <a:latin typeface="Times New Roman"/>
                        <a:ea typeface="Times New Roman"/>
                        <a:cs typeface="Traditional Arabic"/>
                      </a:endParaRPr>
                    </a:p>
                  </a:txBody>
                  <a:tcPr marL="68576" marR="68576" marT="0" marB="0"/>
                </a:tc>
                <a:tc>
                  <a:txBody>
                    <a:bodyPr/>
                    <a:lstStyle/>
                    <a:p>
                      <a:pPr algn="l">
                        <a:spcAft>
                          <a:spcPts val="0"/>
                        </a:spcAft>
                      </a:pPr>
                      <a:r>
                        <a:rPr lang="en-US" sz="1100">
                          <a:effectLst/>
                        </a:rPr>
                        <a:t>P</a:t>
                      </a:r>
                      <a:r>
                        <a:rPr lang="en-US" sz="1100" baseline="-25000">
                          <a:effectLst/>
                        </a:rPr>
                        <a:t>0</a:t>
                      </a:r>
                      <a:endParaRPr lang="en-US" sz="1000">
                        <a:effectLst/>
                      </a:endParaRPr>
                    </a:p>
                    <a:p>
                      <a:pPr algn="l" rtl="0">
                        <a:spcAft>
                          <a:spcPts val="0"/>
                        </a:spcAft>
                      </a:pPr>
                      <a:r>
                        <a:rPr lang="en-US" sz="1100">
                          <a:effectLst/>
                        </a:rPr>
                        <a:t>P</a:t>
                      </a:r>
                      <a:r>
                        <a:rPr lang="en-US" sz="1100" baseline="-25000">
                          <a:effectLst/>
                        </a:rPr>
                        <a:t>0</a:t>
                      </a:r>
                      <a:r>
                        <a:rPr lang="en-US" sz="1100">
                          <a:effectLst/>
                        </a:rPr>
                        <a:t> + Y</a:t>
                      </a:r>
                      <a:r>
                        <a:rPr lang="en-US" sz="1100" baseline="-25000">
                          <a:effectLst/>
                        </a:rPr>
                        <a:t>1</a:t>
                      </a:r>
                      <a:endParaRPr lang="en-US" sz="1000">
                        <a:effectLst/>
                      </a:endParaRPr>
                    </a:p>
                    <a:p>
                      <a:pPr algn="l" rtl="0">
                        <a:spcAft>
                          <a:spcPts val="0"/>
                        </a:spcAft>
                      </a:pPr>
                      <a:r>
                        <a:rPr lang="en-US" sz="1100">
                          <a:effectLst/>
                        </a:rPr>
                        <a:t>P</a:t>
                      </a:r>
                      <a:r>
                        <a:rPr lang="en-US" sz="1100" baseline="-25000">
                          <a:effectLst/>
                        </a:rPr>
                        <a:t>0</a:t>
                      </a:r>
                      <a:r>
                        <a:rPr lang="en-US" sz="1100">
                          <a:effectLst/>
                        </a:rPr>
                        <a:t> +Y1+ Y</a:t>
                      </a:r>
                      <a:r>
                        <a:rPr lang="en-US" sz="1100" baseline="-25000">
                          <a:effectLst/>
                        </a:rPr>
                        <a:t>2</a:t>
                      </a:r>
                      <a:endParaRPr lang="en-US" sz="1000">
                        <a:effectLst/>
                      </a:endParaRPr>
                    </a:p>
                    <a:p>
                      <a:pPr algn="l" rtl="0">
                        <a:spcAft>
                          <a:spcPts val="0"/>
                        </a:spcAft>
                      </a:pPr>
                      <a:r>
                        <a:rPr lang="en-US" sz="1100">
                          <a:effectLst/>
                        </a:rPr>
                        <a:t>P</a:t>
                      </a:r>
                      <a:r>
                        <a:rPr lang="en-US" sz="1100" baseline="-25000">
                          <a:effectLst/>
                        </a:rPr>
                        <a:t>0</a:t>
                      </a:r>
                      <a:r>
                        <a:rPr lang="en-US" sz="1100">
                          <a:effectLst/>
                        </a:rPr>
                        <a:t> +Y1+ Y</a:t>
                      </a:r>
                      <a:r>
                        <a:rPr lang="en-US" sz="1100" baseline="-25000">
                          <a:effectLst/>
                        </a:rPr>
                        <a:t>2</a:t>
                      </a:r>
                      <a:r>
                        <a:rPr lang="en-US" sz="1100">
                          <a:effectLst/>
                        </a:rPr>
                        <a:t> + Y</a:t>
                      </a:r>
                      <a:r>
                        <a:rPr lang="en-US" sz="1100" baseline="-25000">
                          <a:effectLst/>
                        </a:rPr>
                        <a:t>3</a:t>
                      </a:r>
                      <a:r>
                        <a:rPr lang="en-US" sz="1100">
                          <a:effectLst/>
                        </a:rPr>
                        <a:t> </a:t>
                      </a:r>
                      <a:endParaRPr lang="en-US" sz="1000">
                        <a:effectLst/>
                      </a:endParaRPr>
                    </a:p>
                    <a:p>
                      <a:pPr algn="l" rtl="0">
                        <a:spcAft>
                          <a:spcPts val="0"/>
                        </a:spcAft>
                      </a:pPr>
                      <a:r>
                        <a:rPr lang="en-US" sz="1100">
                          <a:effectLst/>
                        </a:rPr>
                        <a:t>.    .    .    .    .   .</a:t>
                      </a:r>
                      <a:endParaRPr lang="en-US" sz="1000">
                        <a:effectLst/>
                      </a:endParaRPr>
                    </a:p>
                    <a:p>
                      <a:pPr algn="l" rtl="0">
                        <a:spcAft>
                          <a:spcPts val="0"/>
                        </a:spcAft>
                      </a:pPr>
                      <a:r>
                        <a:rPr lang="en-US" sz="1100">
                          <a:effectLst/>
                        </a:rPr>
                        <a:t>.    .    .    .    .   .</a:t>
                      </a:r>
                      <a:endParaRPr lang="en-US" sz="1000">
                        <a:effectLst/>
                      </a:endParaRPr>
                    </a:p>
                    <a:p>
                      <a:pPr algn="l" rtl="0">
                        <a:spcAft>
                          <a:spcPts val="0"/>
                        </a:spcAft>
                      </a:pPr>
                      <a:r>
                        <a:rPr lang="en-US" sz="1100">
                          <a:effectLst/>
                        </a:rPr>
                        <a:t>.    .    .    .    .   .</a:t>
                      </a:r>
                      <a:endParaRPr lang="en-US" sz="1000">
                        <a:effectLst/>
                      </a:endParaRPr>
                    </a:p>
                    <a:p>
                      <a:pPr algn="l" rtl="0">
                        <a:spcAft>
                          <a:spcPts val="0"/>
                        </a:spcAft>
                      </a:pPr>
                      <a:r>
                        <a:rPr lang="en-US" sz="1100">
                          <a:effectLst/>
                        </a:rPr>
                        <a:t>P</a:t>
                      </a:r>
                      <a:r>
                        <a:rPr lang="en-US" sz="1100" baseline="-25000">
                          <a:effectLst/>
                        </a:rPr>
                        <a:t>0</a:t>
                      </a:r>
                      <a:r>
                        <a:rPr lang="en-US" sz="1100">
                          <a:effectLst/>
                        </a:rPr>
                        <a:t> +Y1 + … + Y</a:t>
                      </a:r>
                      <a:r>
                        <a:rPr lang="en-US" sz="1100" baseline="-25000">
                          <a:effectLst/>
                        </a:rPr>
                        <a:t>J</a:t>
                      </a:r>
                      <a:r>
                        <a:rPr lang="en-US" sz="1100">
                          <a:effectLst/>
                        </a:rPr>
                        <a:t> </a:t>
                      </a:r>
                      <a:endParaRPr lang="en-US" sz="1000">
                        <a:effectLst/>
                        <a:latin typeface="Times New Roman"/>
                        <a:ea typeface="Times New Roman"/>
                        <a:cs typeface="Traditional Arabic"/>
                      </a:endParaRPr>
                    </a:p>
                  </a:txBody>
                  <a:tcPr marL="68576" marR="68576" marT="0" marB="0"/>
                </a:tc>
                <a:tc>
                  <a:txBody>
                    <a:bodyPr/>
                    <a:lstStyle/>
                    <a:p>
                      <a:pPr algn="l">
                        <a:spcAft>
                          <a:spcPts val="0"/>
                        </a:spcAft>
                      </a:pPr>
                      <a:r>
                        <a:rPr lang="en-US" sz="1100">
                          <a:effectLst/>
                        </a:rPr>
                        <a:t>0</a:t>
                      </a:r>
                      <a:endParaRPr lang="en-US" sz="1000">
                        <a:effectLst/>
                      </a:endParaRPr>
                    </a:p>
                    <a:p>
                      <a:pPr algn="l" rtl="0">
                        <a:spcAft>
                          <a:spcPts val="0"/>
                        </a:spcAft>
                      </a:pPr>
                      <a:r>
                        <a:rPr lang="en-US" sz="1100">
                          <a:effectLst/>
                        </a:rPr>
                        <a:t>P</a:t>
                      </a:r>
                      <a:r>
                        <a:rPr lang="en-US" sz="1100" baseline="-25000">
                          <a:effectLst/>
                        </a:rPr>
                        <a:t>0</a:t>
                      </a:r>
                      <a:r>
                        <a:rPr lang="en-US" sz="1100">
                          <a:effectLst/>
                        </a:rPr>
                        <a:t> + Y</a:t>
                      </a:r>
                      <a:r>
                        <a:rPr lang="en-US" sz="1100" baseline="-25000">
                          <a:effectLst/>
                        </a:rPr>
                        <a:t>1</a:t>
                      </a:r>
                      <a:endParaRPr lang="en-US" sz="1000">
                        <a:effectLst/>
                      </a:endParaRPr>
                    </a:p>
                    <a:p>
                      <a:pPr algn="l" rtl="0">
                        <a:spcAft>
                          <a:spcPts val="0"/>
                        </a:spcAft>
                      </a:pPr>
                      <a:r>
                        <a:rPr lang="en-US" sz="1100">
                          <a:effectLst/>
                        </a:rPr>
                        <a:t>P</a:t>
                      </a:r>
                      <a:r>
                        <a:rPr lang="en-US" sz="1100" baseline="-25000">
                          <a:effectLst/>
                        </a:rPr>
                        <a:t>0</a:t>
                      </a:r>
                      <a:r>
                        <a:rPr lang="en-US" sz="1100">
                          <a:effectLst/>
                        </a:rPr>
                        <a:t> +Y1+ Y</a:t>
                      </a:r>
                      <a:r>
                        <a:rPr lang="en-US" sz="1100" baseline="-25000">
                          <a:effectLst/>
                        </a:rPr>
                        <a:t>2</a:t>
                      </a:r>
                      <a:endParaRPr lang="en-US" sz="1000">
                        <a:effectLst/>
                      </a:endParaRPr>
                    </a:p>
                    <a:p>
                      <a:pPr algn="l" rtl="0">
                        <a:spcAft>
                          <a:spcPts val="0"/>
                        </a:spcAft>
                      </a:pPr>
                      <a:r>
                        <a:rPr lang="en-US" sz="1100">
                          <a:effectLst/>
                        </a:rPr>
                        <a:t>P</a:t>
                      </a:r>
                      <a:r>
                        <a:rPr lang="en-US" sz="1100" baseline="-25000">
                          <a:effectLst/>
                        </a:rPr>
                        <a:t>0</a:t>
                      </a:r>
                      <a:r>
                        <a:rPr lang="en-US" sz="1100">
                          <a:effectLst/>
                        </a:rPr>
                        <a:t> +Y1+ Y</a:t>
                      </a:r>
                      <a:r>
                        <a:rPr lang="en-US" sz="1100" baseline="-25000">
                          <a:effectLst/>
                        </a:rPr>
                        <a:t>2</a:t>
                      </a:r>
                      <a:r>
                        <a:rPr lang="en-US" sz="1100">
                          <a:effectLst/>
                        </a:rPr>
                        <a:t> + Y</a:t>
                      </a:r>
                      <a:r>
                        <a:rPr lang="en-US" sz="1100" baseline="-25000">
                          <a:effectLst/>
                        </a:rPr>
                        <a:t>3</a:t>
                      </a:r>
                      <a:r>
                        <a:rPr lang="en-US" sz="1100">
                          <a:effectLst/>
                        </a:rPr>
                        <a:t> </a:t>
                      </a:r>
                      <a:endParaRPr lang="en-US" sz="1000">
                        <a:effectLst/>
                      </a:endParaRPr>
                    </a:p>
                    <a:p>
                      <a:pPr algn="l" rtl="0">
                        <a:spcAft>
                          <a:spcPts val="0"/>
                        </a:spcAft>
                      </a:pPr>
                      <a:r>
                        <a:rPr lang="en-US" sz="1100">
                          <a:effectLst/>
                        </a:rPr>
                        <a:t>.    .    .    .    .   .</a:t>
                      </a:r>
                      <a:endParaRPr lang="en-US" sz="1000">
                        <a:effectLst/>
                      </a:endParaRPr>
                    </a:p>
                    <a:p>
                      <a:pPr algn="l" rtl="0">
                        <a:spcAft>
                          <a:spcPts val="0"/>
                        </a:spcAft>
                      </a:pPr>
                      <a:r>
                        <a:rPr lang="en-US" sz="1100">
                          <a:effectLst/>
                        </a:rPr>
                        <a:t>.    .    .    .    .   .</a:t>
                      </a:r>
                      <a:endParaRPr lang="en-US" sz="1000">
                        <a:effectLst/>
                      </a:endParaRPr>
                    </a:p>
                    <a:p>
                      <a:pPr algn="l" rtl="0">
                        <a:spcAft>
                          <a:spcPts val="0"/>
                        </a:spcAft>
                      </a:pPr>
                      <a:r>
                        <a:rPr lang="en-US" sz="1100">
                          <a:effectLst/>
                        </a:rPr>
                        <a:t>.    .    .    .    .   .</a:t>
                      </a:r>
                      <a:endParaRPr lang="en-US" sz="1000">
                        <a:effectLst/>
                      </a:endParaRPr>
                    </a:p>
                    <a:p>
                      <a:pPr algn="l" rtl="0">
                        <a:spcAft>
                          <a:spcPts val="0"/>
                        </a:spcAft>
                      </a:pPr>
                      <a:r>
                        <a:rPr lang="en-US" sz="1100">
                          <a:effectLst/>
                        </a:rPr>
                        <a:t> P</a:t>
                      </a:r>
                      <a:r>
                        <a:rPr lang="en-US" sz="1100" baseline="-25000">
                          <a:effectLst/>
                        </a:rPr>
                        <a:t>0</a:t>
                      </a:r>
                      <a:r>
                        <a:rPr lang="en-US" sz="1100">
                          <a:effectLst/>
                        </a:rPr>
                        <a:t> +Y1 + … + Y</a:t>
                      </a:r>
                      <a:r>
                        <a:rPr lang="en-US" sz="1100" baseline="-25000">
                          <a:effectLst/>
                        </a:rPr>
                        <a:t>J</a:t>
                      </a:r>
                      <a:r>
                        <a:rPr lang="en-US" sz="1100">
                          <a:effectLst/>
                        </a:rPr>
                        <a:t> </a:t>
                      </a:r>
                      <a:endParaRPr lang="en-US" sz="1000">
                        <a:effectLst/>
                        <a:latin typeface="Times New Roman"/>
                        <a:ea typeface="Times New Roman"/>
                        <a:cs typeface="Traditional Arabic"/>
                      </a:endParaRPr>
                    </a:p>
                  </a:txBody>
                  <a:tcPr marL="68576" marR="68576" marT="0" marB="0"/>
                </a:tc>
                <a:tc>
                  <a:txBody>
                    <a:bodyPr/>
                    <a:lstStyle/>
                    <a:p>
                      <a:pPr algn="l" rtl="0">
                        <a:spcAft>
                          <a:spcPts val="0"/>
                        </a:spcAft>
                      </a:pPr>
                      <a:r>
                        <a:rPr lang="en-US" sz="1100" dirty="0">
                          <a:effectLst/>
                        </a:rPr>
                        <a:t>0</a:t>
                      </a:r>
                      <a:endParaRPr lang="en-US" sz="1000" dirty="0">
                        <a:effectLst/>
                      </a:endParaRPr>
                    </a:p>
                    <a:p>
                      <a:pPr algn="l" rtl="0">
                        <a:spcAft>
                          <a:spcPts val="0"/>
                        </a:spcAft>
                      </a:pPr>
                      <a:r>
                        <a:rPr lang="en-US" sz="1100" dirty="0">
                          <a:effectLst/>
                        </a:rPr>
                        <a:t>T</a:t>
                      </a:r>
                      <a:r>
                        <a:rPr lang="en-US" sz="1100" baseline="-25000" dirty="0">
                          <a:effectLst/>
                        </a:rPr>
                        <a:t>1</a:t>
                      </a:r>
                      <a:endParaRPr lang="en-US" sz="1000" dirty="0">
                        <a:effectLst/>
                      </a:endParaRPr>
                    </a:p>
                    <a:p>
                      <a:pPr algn="l" rtl="0">
                        <a:spcAft>
                          <a:spcPts val="0"/>
                        </a:spcAft>
                      </a:pPr>
                      <a:r>
                        <a:rPr lang="en-US" sz="1100" dirty="0">
                          <a:effectLst/>
                        </a:rPr>
                        <a:t>T</a:t>
                      </a:r>
                      <a:r>
                        <a:rPr lang="en-US" sz="1100" baseline="-25000" dirty="0">
                          <a:effectLst/>
                        </a:rPr>
                        <a:t>1</a:t>
                      </a:r>
                      <a:r>
                        <a:rPr lang="en-US" sz="1100" dirty="0">
                          <a:effectLst/>
                        </a:rPr>
                        <a:t> + T</a:t>
                      </a:r>
                      <a:r>
                        <a:rPr lang="en-US" sz="1100" baseline="-25000" dirty="0">
                          <a:effectLst/>
                        </a:rPr>
                        <a:t>2</a:t>
                      </a:r>
                      <a:endParaRPr lang="en-US" sz="1000" dirty="0">
                        <a:effectLst/>
                      </a:endParaRPr>
                    </a:p>
                    <a:p>
                      <a:pPr algn="l" rtl="0">
                        <a:spcAft>
                          <a:spcPts val="0"/>
                        </a:spcAft>
                      </a:pPr>
                      <a:r>
                        <a:rPr lang="en-US" sz="1100" dirty="0">
                          <a:effectLst/>
                        </a:rPr>
                        <a:t>T</a:t>
                      </a:r>
                      <a:r>
                        <a:rPr lang="en-US" sz="1100" baseline="-25000" dirty="0">
                          <a:effectLst/>
                        </a:rPr>
                        <a:t>1</a:t>
                      </a:r>
                      <a:r>
                        <a:rPr lang="en-US" sz="1100" dirty="0">
                          <a:effectLst/>
                        </a:rPr>
                        <a:t> + T</a:t>
                      </a:r>
                      <a:r>
                        <a:rPr lang="en-US" sz="1100" baseline="-25000" dirty="0">
                          <a:effectLst/>
                        </a:rPr>
                        <a:t>2</a:t>
                      </a:r>
                      <a:r>
                        <a:rPr lang="en-US" sz="1100" dirty="0">
                          <a:effectLst/>
                        </a:rPr>
                        <a:t> + T</a:t>
                      </a:r>
                      <a:r>
                        <a:rPr lang="en-US" sz="1100" baseline="-25000" dirty="0">
                          <a:effectLst/>
                        </a:rPr>
                        <a:t>3</a:t>
                      </a:r>
                      <a:r>
                        <a:rPr lang="en-US" sz="1100" dirty="0">
                          <a:effectLst/>
                        </a:rPr>
                        <a:t> </a:t>
                      </a:r>
                      <a:endParaRPr lang="en-US" sz="1000" dirty="0">
                        <a:effectLst/>
                      </a:endParaRPr>
                    </a:p>
                    <a:p>
                      <a:pPr algn="l" rtl="0">
                        <a:spcAft>
                          <a:spcPts val="0"/>
                        </a:spcAft>
                      </a:pPr>
                      <a:r>
                        <a:rPr lang="en-US" sz="1100" dirty="0">
                          <a:effectLst/>
                        </a:rPr>
                        <a:t>  .   .   .   .   .  </a:t>
                      </a:r>
                      <a:endParaRPr lang="en-US" sz="1000" dirty="0">
                        <a:effectLst/>
                      </a:endParaRPr>
                    </a:p>
                    <a:p>
                      <a:pPr algn="l" rtl="0">
                        <a:spcAft>
                          <a:spcPts val="0"/>
                        </a:spcAft>
                      </a:pPr>
                      <a:r>
                        <a:rPr lang="en-US" sz="1100" dirty="0">
                          <a:effectLst/>
                        </a:rPr>
                        <a:t>  .   .   .   .   .  </a:t>
                      </a:r>
                      <a:endParaRPr lang="en-US" sz="1000" dirty="0">
                        <a:effectLst/>
                      </a:endParaRPr>
                    </a:p>
                    <a:p>
                      <a:pPr algn="l" rtl="0">
                        <a:spcAft>
                          <a:spcPts val="0"/>
                        </a:spcAft>
                      </a:pPr>
                      <a:r>
                        <a:rPr lang="en-US" sz="1100" dirty="0">
                          <a:effectLst/>
                        </a:rPr>
                        <a:t>  .   .   .   .   .  </a:t>
                      </a:r>
                      <a:endParaRPr lang="en-US" sz="1000" dirty="0">
                        <a:effectLst/>
                      </a:endParaRPr>
                    </a:p>
                    <a:p>
                      <a:pPr algn="l" rtl="0">
                        <a:spcAft>
                          <a:spcPts val="0"/>
                        </a:spcAft>
                      </a:pPr>
                      <a:r>
                        <a:rPr lang="en-US" sz="1100" dirty="0">
                          <a:effectLst/>
                        </a:rPr>
                        <a:t>T</a:t>
                      </a:r>
                      <a:r>
                        <a:rPr lang="en-US" sz="1100" baseline="-25000" dirty="0">
                          <a:effectLst/>
                        </a:rPr>
                        <a:t>1</a:t>
                      </a:r>
                      <a:r>
                        <a:rPr lang="en-US" sz="1100" dirty="0">
                          <a:effectLst/>
                        </a:rPr>
                        <a:t> + … + T</a:t>
                      </a:r>
                      <a:r>
                        <a:rPr lang="en-US" sz="1100" baseline="-25000" dirty="0">
                          <a:effectLst/>
                        </a:rPr>
                        <a:t>J</a:t>
                      </a:r>
                      <a:r>
                        <a:rPr lang="en-US" sz="1100" dirty="0">
                          <a:effectLst/>
                        </a:rPr>
                        <a:t> </a:t>
                      </a:r>
                      <a:endParaRPr lang="en-US" sz="1000" dirty="0">
                        <a:effectLst/>
                        <a:latin typeface="Times New Roman"/>
                        <a:ea typeface="Times New Roman"/>
                        <a:cs typeface="Traditional Arabic"/>
                      </a:endParaRPr>
                    </a:p>
                  </a:txBody>
                  <a:tcPr marL="68576" marR="68576" marT="0" marB="0"/>
                </a:tc>
              </a:tr>
            </a:tbl>
          </a:graphicData>
        </a:graphic>
      </p:graphicFrame>
      <p:pic>
        <p:nvPicPr>
          <p:cNvPr id="18470" name="Picture 4"/>
          <p:cNvPicPr>
            <a:picLocks noChangeAspect="1" noChangeArrowheads="1"/>
          </p:cNvPicPr>
          <p:nvPr/>
        </p:nvPicPr>
        <p:blipFill>
          <a:blip r:embed="rId3">
            <a:extLst>
              <a:ext uri="{28A0092B-C50C-407E-A947-70E740481C1C}">
                <a14:useLocalDpi xmlns:a14="http://schemas.microsoft.com/office/drawing/2010/main" val="0"/>
              </a:ext>
            </a:extLst>
          </a:blip>
          <a:srcRect t="7581"/>
          <a:stretch>
            <a:fillRect/>
          </a:stretch>
        </p:blipFill>
        <p:spPr bwMode="auto">
          <a:xfrm>
            <a:off x="3302000" y="3452813"/>
            <a:ext cx="5183188" cy="2155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471" name="Rectangle 26"/>
          <p:cNvSpPr>
            <a:spLocks noChangeArrowheads="1"/>
          </p:cNvSpPr>
          <p:nvPr/>
        </p:nvSpPr>
        <p:spPr bwMode="auto">
          <a:xfrm>
            <a:off x="88900" y="3073400"/>
            <a:ext cx="32083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b="1">
                <a:solidFill>
                  <a:schemeClr val="bg1"/>
                </a:solidFill>
                <a:latin typeface="Times New Roman" pitchFamily="18" charset="0"/>
                <a:ea typeface="Calibri" pitchFamily="34" charset="0"/>
                <a:cs typeface="Traditional Arabic" pitchFamily="18" charset="-78"/>
              </a:rPr>
              <a:t>Integrated production process </a:t>
            </a:r>
            <a:endParaRPr lang="en-US" altLang="en-US">
              <a:solidFill>
                <a:schemeClr val="bg1"/>
              </a:solidFill>
              <a:ea typeface="Calibri" pitchFamily="34" charset="0"/>
              <a:cs typeface="Traditional Arabic" pitchFamily="18" charset="-78"/>
            </a:endParaRPr>
          </a:p>
        </p:txBody>
      </p:sp>
    </p:spTree>
  </p:cSld>
  <p:clrMapOvr>
    <a:masterClrMapping/>
  </p:clrMapOvr>
  <p:transition spd="slow" advClick="0" advTm="3300">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rot="16561240">
            <a:off x="246671" y="-835178"/>
            <a:ext cx="260394" cy="3602646"/>
          </a:xfrm>
          <a:prstGeom prst="rect">
            <a:avLst/>
          </a:prstGeom>
          <a:solidFill>
            <a:srgbClr val="CEB966"/>
          </a:solidFill>
          <a:ln w="25400" cap="flat" cmpd="sng" algn="ctr">
            <a:solidFill>
              <a:schemeClr val="bg1"/>
            </a:solidFill>
            <a:prstDash val="solid"/>
          </a:ln>
          <a:effectLst/>
          <a:scene3d>
            <a:camera prst="isometricOffAxis1Right"/>
            <a:lightRig rig="twoPt" dir="t"/>
          </a:scene3d>
          <a:sp3d extrusionH="603250" contourW="19050" prstMaterial="legacyWireframe">
            <a:bevelT prst="slope"/>
            <a:contourClr>
              <a:srgbClr val="B2B2B2"/>
            </a:contourClr>
          </a:sp3d>
        </p:spPr>
        <p:txBody>
          <a:bodyPr anchor="ctr"/>
          <a:lstStyle/>
          <a:p>
            <a:pPr algn="ctr" fontAlgn="auto">
              <a:spcBef>
                <a:spcPts val="0"/>
              </a:spcBef>
              <a:spcAft>
                <a:spcPts val="0"/>
              </a:spcAft>
              <a:defRPr/>
            </a:pPr>
            <a:endParaRPr lang="en-US" kern="0">
              <a:solidFill>
                <a:sysClr val="window" lastClr="FFFFFF"/>
              </a:solidFill>
              <a:latin typeface="Book Antiqua"/>
              <a:cs typeface="+mn-cs"/>
            </a:endParaRPr>
          </a:p>
        </p:txBody>
      </p:sp>
      <p:sp>
        <p:nvSpPr>
          <p:cNvPr id="31" name="Rectangle 30"/>
          <p:cNvSpPr/>
          <p:nvPr/>
        </p:nvSpPr>
        <p:spPr>
          <a:xfrm rot="4224646" flipH="1">
            <a:off x="262056" y="4797958"/>
            <a:ext cx="307815" cy="3555043"/>
          </a:xfrm>
          <a:prstGeom prst="rect">
            <a:avLst/>
          </a:prstGeom>
          <a:solidFill>
            <a:srgbClr val="CEB966"/>
          </a:solidFill>
          <a:ln w="25400" cap="flat" cmpd="sng" algn="ctr">
            <a:solidFill>
              <a:schemeClr val="bg1"/>
            </a:solidFill>
            <a:prstDash val="solid"/>
          </a:ln>
          <a:effectLst/>
          <a:scene3d>
            <a:camera prst="isometricOffAxis1Right"/>
            <a:lightRig rig="twoPt" dir="t"/>
          </a:scene3d>
          <a:sp3d extrusionH="603250" contourW="19050" prstMaterial="legacyWireframe">
            <a:bevelT prst="slope"/>
            <a:contourClr>
              <a:srgbClr val="B2B2B2"/>
            </a:contourClr>
          </a:sp3d>
        </p:spPr>
        <p:txBody>
          <a:bodyPr anchor="ctr"/>
          <a:lstStyle/>
          <a:p>
            <a:pPr algn="ctr" fontAlgn="auto">
              <a:spcBef>
                <a:spcPts val="0"/>
              </a:spcBef>
              <a:spcAft>
                <a:spcPts val="0"/>
              </a:spcAft>
              <a:defRPr/>
            </a:pPr>
            <a:endParaRPr lang="en-US" kern="0">
              <a:solidFill>
                <a:sysClr val="window" lastClr="FFFFFF"/>
              </a:solidFill>
              <a:latin typeface="Book Antiqua"/>
              <a:cs typeface="+mn-cs"/>
            </a:endParaRPr>
          </a:p>
        </p:txBody>
      </p:sp>
      <p:sp>
        <p:nvSpPr>
          <p:cNvPr id="12" name="Oval 11"/>
          <p:cNvSpPr/>
          <p:nvPr/>
        </p:nvSpPr>
        <p:spPr>
          <a:xfrm rot="370564">
            <a:off x="-2282825" y="611188"/>
            <a:ext cx="1879600" cy="314325"/>
          </a:xfrm>
          <a:prstGeom prst="ellipse">
            <a:avLst/>
          </a:prstGeom>
          <a:gradFill flip="none" rotWithShape="1">
            <a:gsLst>
              <a:gs pos="0">
                <a:schemeClr val="tx1">
                  <a:lumMod val="90000"/>
                  <a:alpha val="62000"/>
                </a:schemeClr>
              </a:gs>
              <a:gs pos="100000">
                <a:schemeClr val="accent1">
                  <a:tint val="23500"/>
                  <a:satMod val="160000"/>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 name="Oval 22"/>
          <p:cNvSpPr/>
          <p:nvPr/>
        </p:nvSpPr>
        <p:spPr>
          <a:xfrm rot="20339319" flipH="1">
            <a:off x="854075" y="5549900"/>
            <a:ext cx="1879600" cy="314325"/>
          </a:xfrm>
          <a:prstGeom prst="ellipse">
            <a:avLst/>
          </a:prstGeom>
          <a:gradFill flip="none" rotWithShape="1">
            <a:gsLst>
              <a:gs pos="0">
                <a:schemeClr val="tx1">
                  <a:lumMod val="90000"/>
                  <a:alpha val="62000"/>
                </a:schemeClr>
              </a:gs>
              <a:gs pos="100000">
                <a:schemeClr val="accent1">
                  <a:tint val="23500"/>
                  <a:satMod val="160000"/>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Oval 10"/>
          <p:cNvSpPr/>
          <p:nvPr/>
        </p:nvSpPr>
        <p:spPr>
          <a:xfrm>
            <a:off x="-2193711" y="-977899"/>
            <a:ext cx="1752600" cy="1752600"/>
          </a:xfrm>
          <a:prstGeom prst="ellipse">
            <a:avLst/>
          </a:prstGeom>
          <a:solidFill>
            <a:sysClr val="windowText" lastClr="000000"/>
          </a:solidFill>
          <a:ln w="25400" cap="flat" cmpd="sng" algn="ctr">
            <a:noFill/>
            <a:prstDash val="solid"/>
          </a:ln>
          <a:effectLst>
            <a:softEdge rad="685800"/>
          </a:effectLst>
          <a:scene3d>
            <a:camera prst="orthographicFront"/>
            <a:lightRig rig="threePt" dir="t"/>
          </a:scene3d>
          <a:sp3d extrusionH="19050" prstMaterial="plastic">
            <a:bevelT w="95250" h="95250"/>
            <a:extrusionClr>
              <a:sysClr val="window" lastClr="FFFFFF"/>
            </a:extrusionClr>
          </a:sp3d>
        </p:spPr>
        <p:txBody>
          <a:bodyPr anchor="ctr"/>
          <a:lstStyle/>
          <a:p>
            <a:pPr algn="ctr" fontAlgn="auto">
              <a:spcBef>
                <a:spcPts val="0"/>
              </a:spcBef>
              <a:spcAft>
                <a:spcPts val="0"/>
              </a:spcAft>
              <a:defRPr/>
            </a:pPr>
            <a:endParaRPr lang="en-US" sz="7200" kern="0">
              <a:solidFill>
                <a:sysClr val="window" lastClr="FFFFFF"/>
              </a:solidFill>
              <a:latin typeface="Arial Black" pitchFamily="34" charset="0"/>
              <a:cs typeface="+mn-cs"/>
            </a:endParaRPr>
          </a:p>
        </p:txBody>
      </p:sp>
      <p:grpSp>
        <p:nvGrpSpPr>
          <p:cNvPr id="19465" name="Group 18"/>
          <p:cNvGrpSpPr>
            <a:grpSpLocks/>
          </p:cNvGrpSpPr>
          <p:nvPr/>
        </p:nvGrpSpPr>
        <p:grpSpPr bwMode="auto">
          <a:xfrm>
            <a:off x="-2171700" y="-985838"/>
            <a:ext cx="1725612" cy="1776413"/>
            <a:chOff x="438942" y="2517775"/>
            <a:chExt cx="1774033" cy="1825625"/>
          </a:xfrm>
        </p:grpSpPr>
        <p:sp>
          <p:nvSpPr>
            <p:cNvPr id="19493" name="AutoShape 6"/>
            <p:cNvSpPr>
              <a:spLocks noChangeAspect="1" noChangeArrowheads="1" noTextEdit="1"/>
            </p:cNvSpPr>
            <p:nvPr/>
          </p:nvSpPr>
          <p:spPr bwMode="auto">
            <a:xfrm>
              <a:off x="457200" y="2517775"/>
              <a:ext cx="1755775" cy="182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9494" name="Oval 8"/>
            <p:cNvSpPr>
              <a:spLocks noChangeArrowheads="1"/>
            </p:cNvSpPr>
            <p:nvPr/>
          </p:nvSpPr>
          <p:spPr bwMode="auto">
            <a:xfrm>
              <a:off x="438942" y="2517775"/>
              <a:ext cx="1755775" cy="1825625"/>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a:p>
          </p:txBody>
        </p:sp>
        <p:sp>
          <p:nvSpPr>
            <p:cNvPr id="19495" name="Freeform 9"/>
            <p:cNvSpPr>
              <a:spLocks noEditPoints="1"/>
            </p:cNvSpPr>
            <p:nvPr/>
          </p:nvSpPr>
          <p:spPr bwMode="auto">
            <a:xfrm>
              <a:off x="1068388" y="3057525"/>
              <a:ext cx="660400" cy="750888"/>
            </a:xfrm>
            <a:custGeom>
              <a:avLst/>
              <a:gdLst>
                <a:gd name="T0" fmla="*/ 50 w 176"/>
                <a:gd name="T1" fmla="*/ 45 h 200"/>
                <a:gd name="T2" fmla="*/ 74 w 176"/>
                <a:gd name="T3" fmla="*/ 45 h 200"/>
                <a:gd name="T4" fmla="*/ 127 w 176"/>
                <a:gd name="T5" fmla="*/ 99 h 200"/>
                <a:gd name="T6" fmla="*/ 74 w 176"/>
                <a:gd name="T7" fmla="*/ 155 h 200"/>
                <a:gd name="T8" fmla="*/ 50 w 176"/>
                <a:gd name="T9" fmla="*/ 155 h 200"/>
                <a:gd name="T10" fmla="*/ 50 w 176"/>
                <a:gd name="T11" fmla="*/ 45 h 200"/>
                <a:gd name="T12" fmla="*/ 0 w 176"/>
                <a:gd name="T13" fmla="*/ 200 h 200"/>
                <a:gd name="T14" fmla="*/ 82 w 176"/>
                <a:gd name="T15" fmla="*/ 200 h 200"/>
                <a:gd name="T16" fmla="*/ 176 w 176"/>
                <a:gd name="T17" fmla="*/ 99 h 200"/>
                <a:gd name="T18" fmla="*/ 82 w 176"/>
                <a:gd name="T19" fmla="*/ 0 h 200"/>
                <a:gd name="T20" fmla="*/ 0 w 176"/>
                <a:gd name="T21" fmla="*/ 0 h 200"/>
                <a:gd name="T22" fmla="*/ 0 w 176"/>
                <a:gd name="T23" fmla="*/ 200 h 2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 h="200">
                  <a:moveTo>
                    <a:pt x="50" y="45"/>
                  </a:moveTo>
                  <a:cubicBezTo>
                    <a:pt x="74" y="45"/>
                    <a:pt x="74" y="45"/>
                    <a:pt x="74" y="45"/>
                  </a:cubicBezTo>
                  <a:cubicBezTo>
                    <a:pt x="108" y="45"/>
                    <a:pt x="127" y="63"/>
                    <a:pt x="127" y="99"/>
                  </a:cubicBezTo>
                  <a:cubicBezTo>
                    <a:pt x="127" y="139"/>
                    <a:pt x="111" y="154"/>
                    <a:pt x="74" y="155"/>
                  </a:cubicBezTo>
                  <a:cubicBezTo>
                    <a:pt x="50" y="155"/>
                    <a:pt x="50" y="155"/>
                    <a:pt x="50" y="155"/>
                  </a:cubicBezTo>
                  <a:lnTo>
                    <a:pt x="50" y="45"/>
                  </a:lnTo>
                  <a:close/>
                  <a:moveTo>
                    <a:pt x="0" y="200"/>
                  </a:moveTo>
                  <a:cubicBezTo>
                    <a:pt x="82" y="200"/>
                    <a:pt x="82" y="200"/>
                    <a:pt x="82" y="200"/>
                  </a:cubicBezTo>
                  <a:cubicBezTo>
                    <a:pt x="141" y="200"/>
                    <a:pt x="176" y="165"/>
                    <a:pt x="176" y="99"/>
                  </a:cubicBezTo>
                  <a:cubicBezTo>
                    <a:pt x="176" y="38"/>
                    <a:pt x="141" y="0"/>
                    <a:pt x="82" y="0"/>
                  </a:cubicBezTo>
                  <a:cubicBezTo>
                    <a:pt x="0" y="0"/>
                    <a:pt x="0" y="0"/>
                    <a:pt x="0" y="0"/>
                  </a:cubicBezTo>
                  <a:lnTo>
                    <a:pt x="0" y="20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pic>
        <p:nvPicPr>
          <p:cNvPr id="1946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4088" y="3730625"/>
            <a:ext cx="4316412" cy="29924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3" name="Table 2"/>
          <p:cNvGraphicFramePr>
            <a:graphicFrameLocks noGrp="1"/>
          </p:cNvGraphicFramePr>
          <p:nvPr/>
        </p:nvGraphicFramePr>
        <p:xfrm>
          <a:off x="2301875" y="319088"/>
          <a:ext cx="6689723" cy="2260600"/>
        </p:xfrm>
        <a:graphic>
          <a:graphicData uri="http://schemas.openxmlformats.org/drawingml/2006/table">
            <a:tbl>
              <a:tblPr>
                <a:tableStyleId>{5C22544A-7EE6-4342-B048-85BDC9FD1C3A}</a:tableStyleId>
              </a:tblPr>
              <a:tblGrid>
                <a:gridCol w="455736"/>
                <a:gridCol w="455736"/>
                <a:gridCol w="455736"/>
                <a:gridCol w="1473546"/>
                <a:gridCol w="1355215"/>
                <a:gridCol w="1246477"/>
                <a:gridCol w="1247277"/>
              </a:tblGrid>
              <a:tr h="251178">
                <a:tc>
                  <a:txBody>
                    <a:bodyPr/>
                    <a:lstStyle/>
                    <a:p>
                      <a:pPr algn="ctr">
                        <a:spcAft>
                          <a:spcPts val="0"/>
                        </a:spcAft>
                      </a:pPr>
                      <a:r>
                        <a:rPr lang="en-US" sz="1100">
                          <a:effectLst/>
                        </a:rPr>
                        <a:t>j</a:t>
                      </a:r>
                      <a:endParaRPr lang="en-US" sz="1000" b="1">
                        <a:effectLst/>
                        <a:latin typeface="Times New Roman"/>
                        <a:cs typeface="Traditional Arabic"/>
                      </a:endParaRPr>
                    </a:p>
                  </a:txBody>
                  <a:tcPr marL="68584" marR="68584" marT="0" marB="0"/>
                </a:tc>
                <a:tc>
                  <a:txBody>
                    <a:bodyPr/>
                    <a:lstStyle/>
                    <a:p>
                      <a:pPr algn="ctr" rtl="0">
                        <a:spcAft>
                          <a:spcPts val="0"/>
                        </a:spcAft>
                      </a:pPr>
                      <a:r>
                        <a:rPr lang="en-US" sz="1100">
                          <a:effectLst/>
                        </a:rPr>
                        <a:t>C</a:t>
                      </a:r>
                      <a:r>
                        <a:rPr lang="en-US" sz="1100" baseline="-25000">
                          <a:effectLst/>
                        </a:rPr>
                        <a:t>j</a:t>
                      </a:r>
                      <a:endParaRPr lang="en-US" sz="1000">
                        <a:effectLst/>
                        <a:latin typeface="Times New Roman"/>
                        <a:ea typeface="Times New Roman"/>
                        <a:cs typeface="Traditional Arabic"/>
                      </a:endParaRPr>
                    </a:p>
                  </a:txBody>
                  <a:tcPr marL="68584" marR="68584" marT="0" marB="0"/>
                </a:tc>
                <a:tc>
                  <a:txBody>
                    <a:bodyPr/>
                    <a:lstStyle/>
                    <a:p>
                      <a:pPr algn="ctr" rtl="0">
                        <a:spcAft>
                          <a:spcPts val="0"/>
                        </a:spcAft>
                      </a:pPr>
                      <a:r>
                        <a:rPr lang="en-US" sz="1100">
                          <a:effectLst/>
                        </a:rPr>
                        <a:t>Y</a:t>
                      </a:r>
                      <a:r>
                        <a:rPr lang="en-US" sz="1100" baseline="-25000">
                          <a:effectLst/>
                        </a:rPr>
                        <a:t>j</a:t>
                      </a:r>
                      <a:endParaRPr lang="en-US" sz="1000">
                        <a:effectLst/>
                        <a:latin typeface="Times New Roman"/>
                        <a:ea typeface="Times New Roman"/>
                        <a:cs typeface="Traditional Arabic"/>
                      </a:endParaRPr>
                    </a:p>
                  </a:txBody>
                  <a:tcPr marL="68584" marR="68584" marT="0" marB="0"/>
                </a:tc>
                <a:tc>
                  <a:txBody>
                    <a:bodyPr/>
                    <a:lstStyle/>
                    <a:p>
                      <a:pPr algn="ctr" rtl="0">
                        <a:spcAft>
                          <a:spcPts val="0"/>
                        </a:spcAft>
                      </a:pPr>
                      <a:r>
                        <a:rPr lang="en-US" sz="1100">
                          <a:effectLst/>
                        </a:rPr>
                        <a:t>Y</a:t>
                      </a:r>
                      <a:endParaRPr lang="en-US" sz="1000">
                        <a:effectLst/>
                        <a:latin typeface="Times New Roman"/>
                        <a:ea typeface="Times New Roman"/>
                        <a:cs typeface="Traditional Arabic"/>
                      </a:endParaRPr>
                    </a:p>
                  </a:txBody>
                  <a:tcPr marL="68584" marR="68584" marT="0" marB="0"/>
                </a:tc>
                <a:tc>
                  <a:txBody>
                    <a:bodyPr/>
                    <a:lstStyle/>
                    <a:p>
                      <a:pPr algn="ctr" rtl="0">
                        <a:spcAft>
                          <a:spcPts val="0"/>
                        </a:spcAft>
                      </a:pPr>
                      <a:r>
                        <a:rPr lang="en-US" sz="1100">
                          <a:effectLst/>
                        </a:rPr>
                        <a:t>P</a:t>
                      </a:r>
                      <a:r>
                        <a:rPr lang="en-US" sz="1100" baseline="-25000">
                          <a:effectLst/>
                        </a:rPr>
                        <a:t>j</a:t>
                      </a:r>
                      <a:endParaRPr lang="en-US" sz="1000">
                        <a:effectLst/>
                        <a:latin typeface="Times New Roman"/>
                        <a:ea typeface="Times New Roman"/>
                        <a:cs typeface="Traditional Arabic"/>
                      </a:endParaRPr>
                    </a:p>
                  </a:txBody>
                  <a:tcPr marL="68584" marR="68584" marT="0" marB="0"/>
                </a:tc>
                <a:tc>
                  <a:txBody>
                    <a:bodyPr/>
                    <a:lstStyle/>
                    <a:p>
                      <a:pPr algn="ctr" rtl="0">
                        <a:spcAft>
                          <a:spcPts val="0"/>
                        </a:spcAft>
                      </a:pPr>
                      <a:r>
                        <a:rPr lang="en-US" sz="1100">
                          <a:effectLst/>
                        </a:rPr>
                        <a:t>T</a:t>
                      </a:r>
                      <a:r>
                        <a:rPr lang="en-US" sz="1100" baseline="-25000">
                          <a:effectLst/>
                        </a:rPr>
                        <a:t>j</a:t>
                      </a:r>
                      <a:endParaRPr lang="en-US" sz="1000">
                        <a:effectLst/>
                        <a:latin typeface="Times New Roman"/>
                        <a:ea typeface="Times New Roman"/>
                        <a:cs typeface="Traditional Arabic"/>
                      </a:endParaRPr>
                    </a:p>
                  </a:txBody>
                  <a:tcPr marL="68584" marR="68584" marT="0" marB="0"/>
                </a:tc>
                <a:tc>
                  <a:txBody>
                    <a:bodyPr/>
                    <a:lstStyle/>
                    <a:p>
                      <a:pPr algn="ctr">
                        <a:spcAft>
                          <a:spcPts val="0"/>
                        </a:spcAft>
                      </a:pPr>
                      <a:r>
                        <a:rPr lang="en-US" sz="1100">
                          <a:effectLst/>
                        </a:rPr>
                        <a:t>T</a:t>
                      </a:r>
                      <a:endParaRPr lang="en-US" sz="1000" b="1">
                        <a:effectLst/>
                        <a:latin typeface="Times New Roman"/>
                        <a:cs typeface="Traditional Arabic"/>
                      </a:endParaRPr>
                    </a:p>
                  </a:txBody>
                  <a:tcPr marL="68584" marR="68584" marT="0" marB="0"/>
                </a:tc>
              </a:tr>
              <a:tr h="2009422">
                <a:tc>
                  <a:txBody>
                    <a:bodyPr/>
                    <a:lstStyle/>
                    <a:p>
                      <a:pPr algn="l">
                        <a:spcAft>
                          <a:spcPts val="0"/>
                        </a:spcAft>
                      </a:pPr>
                      <a:r>
                        <a:rPr lang="en-US" sz="1100">
                          <a:effectLst/>
                        </a:rPr>
                        <a:t>0</a:t>
                      </a:r>
                      <a:endParaRPr lang="en-US" sz="1000">
                        <a:effectLst/>
                      </a:endParaRPr>
                    </a:p>
                    <a:p>
                      <a:pPr algn="l" rtl="0">
                        <a:spcAft>
                          <a:spcPts val="0"/>
                        </a:spcAft>
                      </a:pPr>
                      <a:r>
                        <a:rPr lang="en-US" sz="1100">
                          <a:effectLst/>
                        </a:rPr>
                        <a:t>1</a:t>
                      </a:r>
                      <a:endParaRPr lang="en-US" sz="1000">
                        <a:effectLst/>
                      </a:endParaRPr>
                    </a:p>
                    <a:p>
                      <a:pPr algn="l" rtl="0">
                        <a:spcAft>
                          <a:spcPts val="0"/>
                        </a:spcAft>
                      </a:pPr>
                      <a:r>
                        <a:rPr lang="en-US" sz="1100">
                          <a:effectLst/>
                        </a:rPr>
                        <a:t>2</a:t>
                      </a:r>
                      <a:endParaRPr lang="en-US" sz="1000">
                        <a:effectLst/>
                      </a:endParaRPr>
                    </a:p>
                    <a:p>
                      <a:pPr algn="l" rtl="0">
                        <a:spcAft>
                          <a:spcPts val="0"/>
                        </a:spcAft>
                      </a:pPr>
                      <a:r>
                        <a:rPr lang="en-US" sz="1100">
                          <a:effectLst/>
                        </a:rPr>
                        <a:t>3</a:t>
                      </a:r>
                      <a:endParaRPr lang="en-US" sz="1000">
                        <a:effectLst/>
                      </a:endParaRPr>
                    </a:p>
                    <a:p>
                      <a:pPr algn="l" rtl="0">
                        <a:spcAft>
                          <a:spcPts val="0"/>
                        </a:spcAft>
                      </a:pPr>
                      <a:r>
                        <a:rPr lang="ar-SA" sz="1100">
                          <a:effectLst/>
                        </a:rPr>
                        <a:t>.</a:t>
                      </a:r>
                      <a:endParaRPr lang="en-US" sz="1000">
                        <a:effectLst/>
                      </a:endParaRPr>
                    </a:p>
                    <a:p>
                      <a:pPr algn="l" rtl="0">
                        <a:spcAft>
                          <a:spcPts val="0"/>
                        </a:spcAft>
                      </a:pPr>
                      <a:r>
                        <a:rPr lang="ar-SA" sz="1100">
                          <a:effectLst/>
                        </a:rPr>
                        <a:t>.</a:t>
                      </a:r>
                      <a:endParaRPr lang="en-US" sz="1000">
                        <a:effectLst/>
                      </a:endParaRPr>
                    </a:p>
                    <a:p>
                      <a:pPr algn="l" rtl="0">
                        <a:spcAft>
                          <a:spcPts val="0"/>
                        </a:spcAft>
                      </a:pPr>
                      <a:r>
                        <a:rPr lang="ar-SA" sz="1100">
                          <a:effectLst/>
                        </a:rPr>
                        <a:t>.</a:t>
                      </a:r>
                      <a:endParaRPr lang="en-US" sz="1000">
                        <a:effectLst/>
                      </a:endParaRPr>
                    </a:p>
                    <a:p>
                      <a:pPr algn="l" rtl="0">
                        <a:spcAft>
                          <a:spcPts val="0"/>
                        </a:spcAft>
                      </a:pPr>
                      <a:r>
                        <a:rPr lang="en-US" sz="1100">
                          <a:effectLst/>
                        </a:rPr>
                        <a:t>J</a:t>
                      </a:r>
                      <a:endParaRPr lang="en-US" sz="1000" b="1">
                        <a:effectLst/>
                        <a:latin typeface="Times New Roman"/>
                        <a:cs typeface="Traditional Arabic"/>
                      </a:endParaRPr>
                    </a:p>
                  </a:txBody>
                  <a:tcPr marL="68584" marR="68584" marT="0" marB="0"/>
                </a:tc>
                <a:tc>
                  <a:txBody>
                    <a:bodyPr/>
                    <a:lstStyle/>
                    <a:p>
                      <a:pPr algn="l">
                        <a:spcAft>
                          <a:spcPts val="0"/>
                        </a:spcAft>
                      </a:pPr>
                      <a:r>
                        <a:rPr lang="en-US" sz="1100">
                          <a:effectLst/>
                        </a:rPr>
                        <a:t>C</a:t>
                      </a:r>
                      <a:r>
                        <a:rPr lang="en-US" sz="1100" baseline="-25000">
                          <a:effectLst/>
                        </a:rPr>
                        <a:t>0</a:t>
                      </a:r>
                      <a:endParaRPr lang="en-US" sz="1000">
                        <a:effectLst/>
                      </a:endParaRPr>
                    </a:p>
                    <a:p>
                      <a:pPr algn="l" rtl="0">
                        <a:spcAft>
                          <a:spcPts val="0"/>
                        </a:spcAft>
                      </a:pPr>
                      <a:r>
                        <a:rPr lang="en-US" sz="1100">
                          <a:effectLst/>
                        </a:rPr>
                        <a:t>C</a:t>
                      </a:r>
                      <a:r>
                        <a:rPr lang="en-US" sz="1100" baseline="-25000">
                          <a:effectLst/>
                        </a:rPr>
                        <a:t>1</a:t>
                      </a:r>
                      <a:endParaRPr lang="en-US" sz="1000">
                        <a:effectLst/>
                      </a:endParaRPr>
                    </a:p>
                    <a:p>
                      <a:pPr algn="l" rtl="0">
                        <a:spcAft>
                          <a:spcPts val="0"/>
                        </a:spcAft>
                      </a:pPr>
                      <a:r>
                        <a:rPr lang="en-US" sz="1100">
                          <a:effectLst/>
                        </a:rPr>
                        <a:t>C</a:t>
                      </a:r>
                      <a:r>
                        <a:rPr lang="en-US" sz="1100" baseline="-25000">
                          <a:effectLst/>
                        </a:rPr>
                        <a:t>2</a:t>
                      </a:r>
                      <a:endParaRPr lang="en-US" sz="1000">
                        <a:effectLst/>
                      </a:endParaRPr>
                    </a:p>
                    <a:p>
                      <a:pPr algn="l" rtl="0">
                        <a:spcAft>
                          <a:spcPts val="0"/>
                        </a:spcAft>
                      </a:pPr>
                      <a:r>
                        <a:rPr lang="en-US" sz="1100">
                          <a:effectLst/>
                        </a:rPr>
                        <a:t>C</a:t>
                      </a:r>
                      <a:r>
                        <a:rPr lang="en-US" sz="1100" baseline="-25000">
                          <a:effectLst/>
                        </a:rPr>
                        <a:t>3</a:t>
                      </a:r>
                      <a:endParaRPr lang="en-US" sz="1000">
                        <a:effectLst/>
                      </a:endParaRPr>
                    </a:p>
                    <a:p>
                      <a:pPr algn="l" rtl="0">
                        <a:spcAft>
                          <a:spcPts val="0"/>
                        </a:spcAft>
                      </a:pPr>
                      <a:r>
                        <a:rPr lang="ar-SA" sz="1100">
                          <a:effectLst/>
                        </a:rPr>
                        <a:t>.</a:t>
                      </a:r>
                      <a:endParaRPr lang="en-US" sz="1000">
                        <a:effectLst/>
                      </a:endParaRPr>
                    </a:p>
                    <a:p>
                      <a:pPr algn="l" rtl="0">
                        <a:spcAft>
                          <a:spcPts val="0"/>
                        </a:spcAft>
                      </a:pPr>
                      <a:r>
                        <a:rPr lang="ar-SA" sz="1100">
                          <a:effectLst/>
                        </a:rPr>
                        <a:t>.</a:t>
                      </a:r>
                      <a:endParaRPr lang="en-US" sz="1000">
                        <a:effectLst/>
                      </a:endParaRPr>
                    </a:p>
                    <a:p>
                      <a:pPr algn="l" rtl="0">
                        <a:spcAft>
                          <a:spcPts val="0"/>
                        </a:spcAft>
                      </a:pPr>
                      <a:r>
                        <a:rPr lang="ar-SA" sz="1100">
                          <a:effectLst/>
                        </a:rPr>
                        <a:t>.</a:t>
                      </a:r>
                      <a:endParaRPr lang="en-US" sz="1000">
                        <a:effectLst/>
                      </a:endParaRPr>
                    </a:p>
                    <a:p>
                      <a:pPr algn="l" rtl="0">
                        <a:spcAft>
                          <a:spcPts val="0"/>
                        </a:spcAft>
                      </a:pPr>
                      <a:r>
                        <a:rPr lang="en-US" sz="1100">
                          <a:effectLst/>
                        </a:rPr>
                        <a:t>C</a:t>
                      </a:r>
                      <a:r>
                        <a:rPr lang="en-US" sz="1100" baseline="-25000">
                          <a:effectLst/>
                        </a:rPr>
                        <a:t>J</a:t>
                      </a:r>
                      <a:endParaRPr lang="en-US" sz="1000" b="1">
                        <a:effectLst/>
                        <a:latin typeface="Times New Roman"/>
                        <a:cs typeface="Traditional Arabic"/>
                      </a:endParaRPr>
                    </a:p>
                  </a:txBody>
                  <a:tcPr marL="68584" marR="68584" marT="0" marB="0"/>
                </a:tc>
                <a:tc>
                  <a:txBody>
                    <a:bodyPr/>
                    <a:lstStyle/>
                    <a:p>
                      <a:pPr algn="l">
                        <a:spcAft>
                          <a:spcPts val="0"/>
                        </a:spcAft>
                      </a:pPr>
                      <a:r>
                        <a:rPr lang="en-US" sz="1100">
                          <a:effectLst/>
                        </a:rPr>
                        <a:t>0</a:t>
                      </a:r>
                      <a:endParaRPr lang="en-US" sz="1000">
                        <a:effectLst/>
                      </a:endParaRPr>
                    </a:p>
                    <a:p>
                      <a:pPr algn="l" rtl="0">
                        <a:spcAft>
                          <a:spcPts val="0"/>
                        </a:spcAft>
                      </a:pPr>
                      <a:r>
                        <a:rPr lang="en-US" sz="1100">
                          <a:effectLst/>
                        </a:rPr>
                        <a:t>Y</a:t>
                      </a:r>
                      <a:r>
                        <a:rPr lang="en-US" sz="1100" baseline="-25000">
                          <a:effectLst/>
                        </a:rPr>
                        <a:t>1</a:t>
                      </a:r>
                      <a:endParaRPr lang="en-US" sz="1000">
                        <a:effectLst/>
                      </a:endParaRPr>
                    </a:p>
                    <a:p>
                      <a:pPr algn="l" rtl="0">
                        <a:spcAft>
                          <a:spcPts val="0"/>
                        </a:spcAft>
                      </a:pPr>
                      <a:r>
                        <a:rPr lang="en-US" sz="1100">
                          <a:effectLst/>
                        </a:rPr>
                        <a:t>Y</a:t>
                      </a:r>
                      <a:r>
                        <a:rPr lang="en-US" sz="1100" baseline="-25000">
                          <a:effectLst/>
                        </a:rPr>
                        <a:t>2</a:t>
                      </a:r>
                      <a:endParaRPr lang="en-US" sz="1000">
                        <a:effectLst/>
                      </a:endParaRPr>
                    </a:p>
                    <a:p>
                      <a:pPr algn="l" rtl="0">
                        <a:spcAft>
                          <a:spcPts val="0"/>
                        </a:spcAft>
                      </a:pPr>
                      <a:r>
                        <a:rPr lang="en-US" sz="1100">
                          <a:effectLst/>
                        </a:rPr>
                        <a:t>Y</a:t>
                      </a:r>
                      <a:r>
                        <a:rPr lang="en-US" sz="1100" baseline="-25000">
                          <a:effectLst/>
                        </a:rPr>
                        <a:t>3</a:t>
                      </a:r>
                      <a:endParaRPr lang="en-US" sz="1000">
                        <a:effectLst/>
                      </a:endParaRPr>
                    </a:p>
                    <a:p>
                      <a:pPr algn="l" rtl="0">
                        <a:spcAft>
                          <a:spcPts val="0"/>
                        </a:spcAft>
                      </a:pPr>
                      <a:r>
                        <a:rPr lang="ar-SA" sz="1100">
                          <a:effectLst/>
                        </a:rPr>
                        <a:t>.</a:t>
                      </a:r>
                      <a:endParaRPr lang="en-US" sz="1000">
                        <a:effectLst/>
                      </a:endParaRPr>
                    </a:p>
                    <a:p>
                      <a:pPr algn="l" rtl="0">
                        <a:spcAft>
                          <a:spcPts val="0"/>
                        </a:spcAft>
                      </a:pPr>
                      <a:r>
                        <a:rPr lang="ar-SA" sz="1100">
                          <a:effectLst/>
                        </a:rPr>
                        <a:t>.</a:t>
                      </a:r>
                      <a:endParaRPr lang="en-US" sz="1000">
                        <a:effectLst/>
                      </a:endParaRPr>
                    </a:p>
                    <a:p>
                      <a:pPr algn="l" rtl="0">
                        <a:spcAft>
                          <a:spcPts val="0"/>
                        </a:spcAft>
                      </a:pPr>
                      <a:r>
                        <a:rPr lang="ar-SA" sz="1100">
                          <a:effectLst/>
                        </a:rPr>
                        <a:t>.</a:t>
                      </a:r>
                      <a:endParaRPr lang="en-US" sz="1000">
                        <a:effectLst/>
                      </a:endParaRPr>
                    </a:p>
                    <a:p>
                      <a:pPr algn="l" rtl="0">
                        <a:spcAft>
                          <a:spcPts val="0"/>
                        </a:spcAft>
                      </a:pPr>
                      <a:r>
                        <a:rPr lang="en-US" sz="1100">
                          <a:effectLst/>
                        </a:rPr>
                        <a:t>Y</a:t>
                      </a:r>
                      <a:r>
                        <a:rPr lang="en-US" sz="1100" baseline="-25000">
                          <a:effectLst/>
                        </a:rPr>
                        <a:t>J</a:t>
                      </a:r>
                      <a:endParaRPr lang="en-US" sz="1000">
                        <a:effectLst/>
                        <a:latin typeface="Times New Roman"/>
                        <a:ea typeface="Times New Roman"/>
                        <a:cs typeface="Traditional Arabic"/>
                      </a:endParaRPr>
                    </a:p>
                  </a:txBody>
                  <a:tcPr marL="68584" marR="68584" marT="0" marB="0"/>
                </a:tc>
                <a:tc>
                  <a:txBody>
                    <a:bodyPr/>
                    <a:lstStyle/>
                    <a:p>
                      <a:pPr algn="l">
                        <a:spcAft>
                          <a:spcPts val="0"/>
                        </a:spcAft>
                      </a:pPr>
                      <a:r>
                        <a:rPr lang="en-US" sz="1100">
                          <a:effectLst/>
                        </a:rPr>
                        <a:t>0</a:t>
                      </a:r>
                      <a:endParaRPr lang="en-US" sz="1000">
                        <a:effectLst/>
                      </a:endParaRPr>
                    </a:p>
                    <a:p>
                      <a:pPr algn="l" rtl="0">
                        <a:spcAft>
                          <a:spcPts val="0"/>
                        </a:spcAft>
                      </a:pPr>
                      <a:r>
                        <a:rPr lang="en-US" sz="1100">
                          <a:effectLst/>
                        </a:rPr>
                        <a:t>Y</a:t>
                      </a:r>
                      <a:r>
                        <a:rPr lang="en-US" sz="1100" baseline="-25000">
                          <a:effectLst/>
                        </a:rPr>
                        <a:t>1</a:t>
                      </a:r>
                      <a:endParaRPr lang="en-US" sz="1000">
                        <a:effectLst/>
                      </a:endParaRPr>
                    </a:p>
                    <a:p>
                      <a:pPr algn="l" rtl="0">
                        <a:spcAft>
                          <a:spcPts val="0"/>
                        </a:spcAft>
                      </a:pPr>
                      <a:r>
                        <a:rPr lang="en-US" sz="1100">
                          <a:effectLst/>
                        </a:rPr>
                        <a:t>Y</a:t>
                      </a:r>
                      <a:r>
                        <a:rPr lang="en-US" sz="1100" baseline="-25000">
                          <a:effectLst/>
                        </a:rPr>
                        <a:t>1</a:t>
                      </a:r>
                      <a:r>
                        <a:rPr lang="en-US" sz="1100">
                          <a:effectLst/>
                        </a:rPr>
                        <a:t>+ Y</a:t>
                      </a:r>
                      <a:r>
                        <a:rPr lang="en-US" sz="1100" baseline="-25000">
                          <a:effectLst/>
                        </a:rPr>
                        <a:t>2</a:t>
                      </a:r>
                      <a:endParaRPr lang="en-US" sz="1000">
                        <a:effectLst/>
                      </a:endParaRPr>
                    </a:p>
                    <a:p>
                      <a:pPr algn="l" rtl="0">
                        <a:spcAft>
                          <a:spcPts val="0"/>
                        </a:spcAft>
                      </a:pPr>
                      <a:r>
                        <a:rPr lang="en-US" sz="1100">
                          <a:effectLst/>
                        </a:rPr>
                        <a:t>Y</a:t>
                      </a:r>
                      <a:r>
                        <a:rPr lang="en-US" sz="1100" baseline="-25000">
                          <a:effectLst/>
                        </a:rPr>
                        <a:t>1</a:t>
                      </a:r>
                      <a:r>
                        <a:rPr lang="en-US" sz="1100">
                          <a:effectLst/>
                        </a:rPr>
                        <a:t>+ Y</a:t>
                      </a:r>
                      <a:r>
                        <a:rPr lang="en-US" sz="1100" baseline="-25000">
                          <a:effectLst/>
                        </a:rPr>
                        <a:t>2</a:t>
                      </a:r>
                      <a:r>
                        <a:rPr lang="en-US" sz="1100">
                          <a:effectLst/>
                        </a:rPr>
                        <a:t> + Y</a:t>
                      </a:r>
                      <a:r>
                        <a:rPr lang="en-US" sz="1100" baseline="-25000">
                          <a:effectLst/>
                        </a:rPr>
                        <a:t>3</a:t>
                      </a:r>
                      <a:r>
                        <a:rPr lang="en-US" sz="1100">
                          <a:effectLst/>
                        </a:rPr>
                        <a:t> </a:t>
                      </a:r>
                      <a:endParaRPr lang="en-US" sz="1000">
                        <a:effectLst/>
                      </a:endParaRPr>
                    </a:p>
                    <a:p>
                      <a:pPr algn="l" rtl="0">
                        <a:spcAft>
                          <a:spcPts val="0"/>
                        </a:spcAft>
                      </a:pPr>
                      <a:r>
                        <a:rPr lang="ar-SA" sz="1100">
                          <a:effectLst/>
                        </a:rPr>
                        <a:t>.</a:t>
                      </a:r>
                      <a:r>
                        <a:rPr lang="fa-IR" sz="1100">
                          <a:effectLst/>
                        </a:rPr>
                        <a:t>        </a:t>
                      </a:r>
                      <a:r>
                        <a:rPr lang="ar-SA" sz="1100">
                          <a:effectLst/>
                        </a:rPr>
                        <a:t>.</a:t>
                      </a:r>
                      <a:r>
                        <a:rPr lang="fa-IR" sz="1100">
                          <a:effectLst/>
                        </a:rPr>
                        <a:t>       </a:t>
                      </a:r>
                      <a:r>
                        <a:rPr lang="ar-SA" sz="1100">
                          <a:effectLst/>
                        </a:rPr>
                        <a:t>.</a:t>
                      </a:r>
                      <a:r>
                        <a:rPr lang="fa-IR" sz="1100">
                          <a:effectLst/>
                        </a:rPr>
                        <a:t>  </a:t>
                      </a:r>
                      <a:endParaRPr lang="en-US" sz="1000">
                        <a:effectLst/>
                      </a:endParaRPr>
                    </a:p>
                    <a:p>
                      <a:pPr algn="l" rtl="0">
                        <a:spcAft>
                          <a:spcPts val="0"/>
                        </a:spcAft>
                      </a:pPr>
                      <a:r>
                        <a:rPr lang="ar-SA" sz="1100">
                          <a:effectLst/>
                        </a:rPr>
                        <a:t>.</a:t>
                      </a:r>
                      <a:r>
                        <a:rPr lang="fa-IR" sz="1100">
                          <a:effectLst/>
                        </a:rPr>
                        <a:t>        </a:t>
                      </a:r>
                      <a:r>
                        <a:rPr lang="ar-SA" sz="1100">
                          <a:effectLst/>
                        </a:rPr>
                        <a:t>.</a:t>
                      </a:r>
                      <a:r>
                        <a:rPr lang="fa-IR" sz="1100">
                          <a:effectLst/>
                        </a:rPr>
                        <a:t>       </a:t>
                      </a:r>
                      <a:r>
                        <a:rPr lang="ar-SA" sz="1100">
                          <a:effectLst/>
                        </a:rPr>
                        <a:t>.</a:t>
                      </a:r>
                      <a:r>
                        <a:rPr lang="fa-IR" sz="1100">
                          <a:effectLst/>
                        </a:rPr>
                        <a:t>  </a:t>
                      </a:r>
                      <a:endParaRPr lang="en-US" sz="1000">
                        <a:effectLst/>
                      </a:endParaRPr>
                    </a:p>
                    <a:p>
                      <a:pPr algn="l" rtl="0">
                        <a:spcAft>
                          <a:spcPts val="0"/>
                        </a:spcAft>
                      </a:pPr>
                      <a:r>
                        <a:rPr lang="ar-SA" sz="1100">
                          <a:effectLst/>
                        </a:rPr>
                        <a:t>.</a:t>
                      </a:r>
                      <a:r>
                        <a:rPr lang="fa-IR" sz="1100">
                          <a:effectLst/>
                        </a:rPr>
                        <a:t>        </a:t>
                      </a:r>
                      <a:r>
                        <a:rPr lang="ar-SA" sz="1100">
                          <a:effectLst/>
                        </a:rPr>
                        <a:t>.</a:t>
                      </a:r>
                      <a:r>
                        <a:rPr lang="fa-IR" sz="1100">
                          <a:effectLst/>
                        </a:rPr>
                        <a:t>       </a:t>
                      </a:r>
                      <a:r>
                        <a:rPr lang="ar-SA" sz="1100">
                          <a:effectLst/>
                        </a:rPr>
                        <a:t>.</a:t>
                      </a:r>
                      <a:r>
                        <a:rPr lang="fa-IR" sz="1100">
                          <a:effectLst/>
                        </a:rPr>
                        <a:t>  </a:t>
                      </a:r>
                      <a:endParaRPr lang="en-US" sz="1000">
                        <a:effectLst/>
                      </a:endParaRPr>
                    </a:p>
                    <a:p>
                      <a:pPr algn="l" rtl="0">
                        <a:spcAft>
                          <a:spcPts val="0"/>
                        </a:spcAft>
                      </a:pPr>
                      <a:r>
                        <a:rPr lang="en-US" sz="1100">
                          <a:effectLst/>
                        </a:rPr>
                        <a:t> Y</a:t>
                      </a:r>
                      <a:r>
                        <a:rPr lang="en-US" sz="1100" baseline="-25000">
                          <a:effectLst/>
                        </a:rPr>
                        <a:t>1</a:t>
                      </a:r>
                      <a:r>
                        <a:rPr lang="en-US" sz="1100">
                          <a:effectLst/>
                        </a:rPr>
                        <a:t> + … + Y</a:t>
                      </a:r>
                      <a:r>
                        <a:rPr lang="en-US" sz="1100" baseline="-25000">
                          <a:effectLst/>
                        </a:rPr>
                        <a:t>J</a:t>
                      </a:r>
                      <a:r>
                        <a:rPr lang="en-US" sz="1100">
                          <a:effectLst/>
                        </a:rPr>
                        <a:t> </a:t>
                      </a:r>
                      <a:endParaRPr lang="en-US" sz="1000">
                        <a:effectLst/>
                        <a:latin typeface="Times New Roman"/>
                        <a:ea typeface="Times New Roman"/>
                        <a:cs typeface="Traditional Arabic"/>
                      </a:endParaRPr>
                    </a:p>
                  </a:txBody>
                  <a:tcPr marL="68584" marR="68584" marT="0" marB="0"/>
                </a:tc>
                <a:tc>
                  <a:txBody>
                    <a:bodyPr/>
                    <a:lstStyle/>
                    <a:p>
                      <a:pPr algn="justLow">
                        <a:spcAft>
                          <a:spcPts val="0"/>
                        </a:spcAft>
                      </a:pPr>
                      <a:r>
                        <a:rPr lang="en-US" sz="1100">
                          <a:effectLst/>
                        </a:rPr>
                        <a:t>P</a:t>
                      </a:r>
                      <a:r>
                        <a:rPr lang="en-US" sz="1100" baseline="-25000">
                          <a:effectLst/>
                        </a:rPr>
                        <a:t>0</a:t>
                      </a:r>
                      <a:endParaRPr lang="en-US" sz="1000">
                        <a:effectLst/>
                      </a:endParaRPr>
                    </a:p>
                    <a:p>
                      <a:pPr algn="justLow" rtl="0">
                        <a:spcAft>
                          <a:spcPts val="0"/>
                        </a:spcAft>
                      </a:pPr>
                      <a:r>
                        <a:rPr lang="en-US" sz="1100">
                          <a:effectLst/>
                        </a:rPr>
                        <a:t>P</a:t>
                      </a:r>
                      <a:r>
                        <a:rPr lang="en-US" sz="1100" baseline="-25000">
                          <a:effectLst/>
                        </a:rPr>
                        <a:t>0</a:t>
                      </a:r>
                      <a:r>
                        <a:rPr lang="en-US" sz="1100">
                          <a:effectLst/>
                        </a:rPr>
                        <a:t> + Y</a:t>
                      </a:r>
                      <a:r>
                        <a:rPr lang="en-US" sz="1100" baseline="-25000">
                          <a:effectLst/>
                        </a:rPr>
                        <a:t>1</a:t>
                      </a:r>
                      <a:endParaRPr lang="en-US" sz="1000">
                        <a:effectLst/>
                      </a:endParaRPr>
                    </a:p>
                    <a:p>
                      <a:pPr algn="justLow" rtl="0">
                        <a:spcAft>
                          <a:spcPts val="0"/>
                        </a:spcAft>
                      </a:pPr>
                      <a:r>
                        <a:rPr lang="en-US" sz="1100">
                          <a:effectLst/>
                        </a:rPr>
                        <a:t>P</a:t>
                      </a:r>
                      <a:r>
                        <a:rPr lang="en-US" sz="1100" baseline="-25000">
                          <a:effectLst/>
                        </a:rPr>
                        <a:t>0</a:t>
                      </a:r>
                      <a:r>
                        <a:rPr lang="en-US" sz="1100">
                          <a:effectLst/>
                        </a:rPr>
                        <a:t> +Y</a:t>
                      </a:r>
                      <a:r>
                        <a:rPr lang="en-US" sz="1100" baseline="-25000">
                          <a:effectLst/>
                        </a:rPr>
                        <a:t>2</a:t>
                      </a:r>
                      <a:endParaRPr lang="en-US" sz="1000">
                        <a:effectLst/>
                      </a:endParaRPr>
                    </a:p>
                    <a:p>
                      <a:pPr algn="justLow" rtl="0">
                        <a:spcAft>
                          <a:spcPts val="0"/>
                        </a:spcAft>
                      </a:pPr>
                      <a:r>
                        <a:rPr lang="en-US" sz="1100">
                          <a:effectLst/>
                        </a:rPr>
                        <a:t>P</a:t>
                      </a:r>
                      <a:r>
                        <a:rPr lang="en-US" sz="1100" baseline="-25000">
                          <a:effectLst/>
                        </a:rPr>
                        <a:t>0</a:t>
                      </a:r>
                      <a:r>
                        <a:rPr lang="en-US" sz="1100">
                          <a:effectLst/>
                        </a:rPr>
                        <a:t> + Y</a:t>
                      </a:r>
                      <a:r>
                        <a:rPr lang="en-US" sz="1100" baseline="-25000">
                          <a:effectLst/>
                        </a:rPr>
                        <a:t>3</a:t>
                      </a:r>
                      <a:endParaRPr lang="en-US" sz="1000">
                        <a:effectLst/>
                      </a:endParaRPr>
                    </a:p>
                    <a:p>
                      <a:pPr algn="l" rtl="0">
                        <a:spcAft>
                          <a:spcPts val="0"/>
                        </a:spcAft>
                      </a:pPr>
                      <a:r>
                        <a:rPr lang="fa-IR" sz="1100">
                          <a:effectLst/>
                        </a:rPr>
                        <a:t>     </a:t>
                      </a:r>
                      <a:r>
                        <a:rPr lang="ar-SA" sz="1100">
                          <a:effectLst/>
                        </a:rPr>
                        <a:t>.</a:t>
                      </a:r>
                      <a:r>
                        <a:rPr lang="fa-IR" sz="1100">
                          <a:effectLst/>
                        </a:rPr>
                        <a:t>       </a:t>
                      </a:r>
                      <a:r>
                        <a:rPr lang="ar-SA" sz="1100">
                          <a:effectLst/>
                        </a:rPr>
                        <a:t>.</a:t>
                      </a:r>
                      <a:r>
                        <a:rPr lang="fa-IR" sz="1100">
                          <a:effectLst/>
                        </a:rPr>
                        <a:t>  </a:t>
                      </a:r>
                      <a:endParaRPr lang="en-US" sz="1000">
                        <a:effectLst/>
                      </a:endParaRPr>
                    </a:p>
                    <a:p>
                      <a:pPr algn="l" rtl="0">
                        <a:spcAft>
                          <a:spcPts val="0"/>
                        </a:spcAft>
                      </a:pPr>
                      <a:r>
                        <a:rPr lang="fa-IR" sz="1100">
                          <a:effectLst/>
                        </a:rPr>
                        <a:t>     </a:t>
                      </a:r>
                      <a:r>
                        <a:rPr lang="ar-SA" sz="1100">
                          <a:effectLst/>
                        </a:rPr>
                        <a:t>.</a:t>
                      </a:r>
                      <a:r>
                        <a:rPr lang="fa-IR" sz="1100">
                          <a:effectLst/>
                        </a:rPr>
                        <a:t>       </a:t>
                      </a:r>
                      <a:r>
                        <a:rPr lang="ar-SA" sz="1100">
                          <a:effectLst/>
                        </a:rPr>
                        <a:t>.</a:t>
                      </a:r>
                      <a:r>
                        <a:rPr lang="fa-IR" sz="1100">
                          <a:effectLst/>
                        </a:rPr>
                        <a:t>  </a:t>
                      </a:r>
                      <a:endParaRPr lang="en-US" sz="1000">
                        <a:effectLst/>
                      </a:endParaRPr>
                    </a:p>
                    <a:p>
                      <a:pPr algn="l" rtl="0">
                        <a:spcAft>
                          <a:spcPts val="0"/>
                        </a:spcAft>
                      </a:pPr>
                      <a:r>
                        <a:rPr lang="fa-IR" sz="1100">
                          <a:effectLst/>
                        </a:rPr>
                        <a:t>     </a:t>
                      </a:r>
                      <a:r>
                        <a:rPr lang="ar-SA" sz="1100">
                          <a:effectLst/>
                        </a:rPr>
                        <a:t>.</a:t>
                      </a:r>
                      <a:r>
                        <a:rPr lang="fa-IR" sz="1100">
                          <a:effectLst/>
                        </a:rPr>
                        <a:t>       </a:t>
                      </a:r>
                      <a:r>
                        <a:rPr lang="ar-SA" sz="1100">
                          <a:effectLst/>
                        </a:rPr>
                        <a:t>.</a:t>
                      </a:r>
                      <a:r>
                        <a:rPr lang="fa-IR" sz="1100">
                          <a:effectLst/>
                        </a:rPr>
                        <a:t>  </a:t>
                      </a:r>
                      <a:endParaRPr lang="en-US" sz="1000">
                        <a:effectLst/>
                      </a:endParaRPr>
                    </a:p>
                    <a:p>
                      <a:pPr algn="justLow" rtl="0">
                        <a:spcAft>
                          <a:spcPts val="0"/>
                        </a:spcAft>
                      </a:pPr>
                      <a:r>
                        <a:rPr lang="en-US" sz="1100">
                          <a:effectLst/>
                        </a:rPr>
                        <a:t>P</a:t>
                      </a:r>
                      <a:r>
                        <a:rPr lang="en-US" sz="1100" baseline="-25000">
                          <a:effectLst/>
                        </a:rPr>
                        <a:t>0</a:t>
                      </a:r>
                      <a:r>
                        <a:rPr lang="en-US" sz="1100">
                          <a:effectLst/>
                        </a:rPr>
                        <a:t> + Y</a:t>
                      </a:r>
                      <a:r>
                        <a:rPr lang="en-US" sz="1100" baseline="-25000">
                          <a:effectLst/>
                        </a:rPr>
                        <a:t>J</a:t>
                      </a:r>
                      <a:endParaRPr lang="en-US" sz="1000">
                        <a:effectLst/>
                        <a:latin typeface="Times New Roman"/>
                        <a:ea typeface="Times New Roman"/>
                        <a:cs typeface="Traditional Arabic"/>
                      </a:endParaRPr>
                    </a:p>
                  </a:txBody>
                  <a:tcPr marL="68584" marR="68584" marT="0" marB="0"/>
                </a:tc>
                <a:tc>
                  <a:txBody>
                    <a:bodyPr/>
                    <a:lstStyle/>
                    <a:p>
                      <a:pPr algn="l">
                        <a:spcAft>
                          <a:spcPts val="0"/>
                        </a:spcAft>
                      </a:pPr>
                      <a:r>
                        <a:rPr lang="en-US" sz="1100">
                          <a:effectLst/>
                        </a:rPr>
                        <a:t>0</a:t>
                      </a:r>
                      <a:endParaRPr lang="en-US" sz="1000">
                        <a:effectLst/>
                      </a:endParaRPr>
                    </a:p>
                    <a:p>
                      <a:pPr algn="l" rtl="0">
                        <a:spcAft>
                          <a:spcPts val="0"/>
                        </a:spcAft>
                      </a:pPr>
                      <a:r>
                        <a:rPr lang="en-US" sz="1100">
                          <a:effectLst/>
                        </a:rPr>
                        <a:t>P</a:t>
                      </a:r>
                      <a:r>
                        <a:rPr lang="en-US" sz="1100" baseline="-25000">
                          <a:effectLst/>
                        </a:rPr>
                        <a:t>0</a:t>
                      </a:r>
                      <a:r>
                        <a:rPr lang="en-US" sz="1100">
                          <a:effectLst/>
                        </a:rPr>
                        <a:t> + Y</a:t>
                      </a:r>
                      <a:r>
                        <a:rPr lang="en-US" sz="1100" baseline="-25000">
                          <a:effectLst/>
                        </a:rPr>
                        <a:t>1</a:t>
                      </a:r>
                      <a:endParaRPr lang="en-US" sz="1000">
                        <a:effectLst/>
                      </a:endParaRPr>
                    </a:p>
                    <a:p>
                      <a:pPr algn="l" rtl="0">
                        <a:spcAft>
                          <a:spcPts val="0"/>
                        </a:spcAft>
                      </a:pPr>
                      <a:r>
                        <a:rPr lang="en-US" sz="1100">
                          <a:effectLst/>
                        </a:rPr>
                        <a:t>P</a:t>
                      </a:r>
                      <a:r>
                        <a:rPr lang="en-US" sz="1100" baseline="-25000">
                          <a:effectLst/>
                        </a:rPr>
                        <a:t>0</a:t>
                      </a:r>
                      <a:r>
                        <a:rPr lang="en-US" sz="1100">
                          <a:effectLst/>
                        </a:rPr>
                        <a:t> + Y</a:t>
                      </a:r>
                      <a:r>
                        <a:rPr lang="en-US" sz="1100" baseline="-25000">
                          <a:effectLst/>
                        </a:rPr>
                        <a:t>2</a:t>
                      </a:r>
                      <a:endParaRPr lang="en-US" sz="1000">
                        <a:effectLst/>
                      </a:endParaRPr>
                    </a:p>
                    <a:p>
                      <a:pPr algn="l" rtl="0">
                        <a:spcAft>
                          <a:spcPts val="0"/>
                        </a:spcAft>
                      </a:pPr>
                      <a:r>
                        <a:rPr lang="en-US" sz="1100">
                          <a:effectLst/>
                        </a:rPr>
                        <a:t>P</a:t>
                      </a:r>
                      <a:r>
                        <a:rPr lang="en-US" sz="1100" baseline="-25000">
                          <a:effectLst/>
                        </a:rPr>
                        <a:t>0</a:t>
                      </a:r>
                      <a:r>
                        <a:rPr lang="en-US" sz="1100">
                          <a:effectLst/>
                        </a:rPr>
                        <a:t> + Y</a:t>
                      </a:r>
                      <a:r>
                        <a:rPr lang="en-US" sz="1100" baseline="-25000">
                          <a:effectLst/>
                        </a:rPr>
                        <a:t>3</a:t>
                      </a:r>
                      <a:r>
                        <a:rPr lang="en-US" sz="1100">
                          <a:effectLst/>
                        </a:rPr>
                        <a:t> </a:t>
                      </a:r>
                      <a:endParaRPr lang="en-US" sz="1000">
                        <a:effectLst/>
                      </a:endParaRPr>
                    </a:p>
                    <a:p>
                      <a:pPr algn="l" rtl="0">
                        <a:spcAft>
                          <a:spcPts val="0"/>
                        </a:spcAft>
                      </a:pPr>
                      <a:r>
                        <a:rPr lang="fa-IR" sz="1100">
                          <a:effectLst/>
                        </a:rPr>
                        <a:t>    </a:t>
                      </a:r>
                      <a:r>
                        <a:rPr lang="ar-SA" sz="1100">
                          <a:effectLst/>
                        </a:rPr>
                        <a:t>.</a:t>
                      </a:r>
                      <a:r>
                        <a:rPr lang="fa-IR" sz="1100">
                          <a:effectLst/>
                        </a:rPr>
                        <a:t>       </a:t>
                      </a:r>
                      <a:r>
                        <a:rPr lang="ar-SA" sz="1100">
                          <a:effectLst/>
                        </a:rPr>
                        <a:t>.</a:t>
                      </a:r>
                      <a:r>
                        <a:rPr lang="fa-IR" sz="1100">
                          <a:effectLst/>
                        </a:rPr>
                        <a:t>  </a:t>
                      </a:r>
                      <a:endParaRPr lang="en-US" sz="1000">
                        <a:effectLst/>
                      </a:endParaRPr>
                    </a:p>
                    <a:p>
                      <a:pPr algn="l" rtl="0">
                        <a:spcAft>
                          <a:spcPts val="0"/>
                        </a:spcAft>
                      </a:pPr>
                      <a:r>
                        <a:rPr lang="fa-IR" sz="1100">
                          <a:effectLst/>
                        </a:rPr>
                        <a:t>     </a:t>
                      </a:r>
                      <a:r>
                        <a:rPr lang="ar-SA" sz="1100">
                          <a:effectLst/>
                        </a:rPr>
                        <a:t>.</a:t>
                      </a:r>
                      <a:r>
                        <a:rPr lang="fa-IR" sz="1100">
                          <a:effectLst/>
                        </a:rPr>
                        <a:t>       </a:t>
                      </a:r>
                      <a:r>
                        <a:rPr lang="ar-SA" sz="1100">
                          <a:effectLst/>
                        </a:rPr>
                        <a:t>.</a:t>
                      </a:r>
                      <a:r>
                        <a:rPr lang="fa-IR" sz="1100">
                          <a:effectLst/>
                        </a:rPr>
                        <a:t>  </a:t>
                      </a:r>
                      <a:endParaRPr lang="en-US" sz="1000">
                        <a:effectLst/>
                      </a:endParaRPr>
                    </a:p>
                    <a:p>
                      <a:pPr algn="l" rtl="0">
                        <a:spcAft>
                          <a:spcPts val="0"/>
                        </a:spcAft>
                      </a:pPr>
                      <a:r>
                        <a:rPr lang="fa-IR" sz="1100">
                          <a:effectLst/>
                        </a:rPr>
                        <a:t>     </a:t>
                      </a:r>
                      <a:r>
                        <a:rPr lang="ar-SA" sz="1100">
                          <a:effectLst/>
                        </a:rPr>
                        <a:t>.</a:t>
                      </a:r>
                      <a:r>
                        <a:rPr lang="fa-IR" sz="1100">
                          <a:effectLst/>
                        </a:rPr>
                        <a:t>       </a:t>
                      </a:r>
                      <a:r>
                        <a:rPr lang="ar-SA" sz="1100">
                          <a:effectLst/>
                        </a:rPr>
                        <a:t>.</a:t>
                      </a:r>
                      <a:r>
                        <a:rPr lang="fa-IR" sz="1100">
                          <a:effectLst/>
                        </a:rPr>
                        <a:t>  </a:t>
                      </a:r>
                      <a:endParaRPr lang="en-US" sz="1000">
                        <a:effectLst/>
                      </a:endParaRPr>
                    </a:p>
                    <a:p>
                      <a:pPr algn="l" rtl="0">
                        <a:spcAft>
                          <a:spcPts val="0"/>
                        </a:spcAft>
                      </a:pPr>
                      <a:r>
                        <a:rPr lang="en-US" sz="1100">
                          <a:effectLst/>
                        </a:rPr>
                        <a:t> P</a:t>
                      </a:r>
                      <a:r>
                        <a:rPr lang="en-US" sz="1100" baseline="-25000">
                          <a:effectLst/>
                        </a:rPr>
                        <a:t>0</a:t>
                      </a:r>
                      <a:r>
                        <a:rPr lang="en-US" sz="1100">
                          <a:effectLst/>
                        </a:rPr>
                        <a:t> + Y</a:t>
                      </a:r>
                      <a:r>
                        <a:rPr lang="en-US" sz="1100" baseline="-25000">
                          <a:effectLst/>
                        </a:rPr>
                        <a:t>J</a:t>
                      </a:r>
                      <a:r>
                        <a:rPr lang="en-US" sz="1100">
                          <a:effectLst/>
                        </a:rPr>
                        <a:t> </a:t>
                      </a:r>
                      <a:endParaRPr lang="en-US" sz="1000">
                        <a:effectLst/>
                        <a:latin typeface="Times New Roman"/>
                        <a:ea typeface="Times New Roman"/>
                        <a:cs typeface="Traditional Arabic"/>
                      </a:endParaRPr>
                    </a:p>
                  </a:txBody>
                  <a:tcPr marL="68584" marR="68584" marT="0" marB="0"/>
                </a:tc>
                <a:tc>
                  <a:txBody>
                    <a:bodyPr/>
                    <a:lstStyle/>
                    <a:p>
                      <a:pPr algn="l">
                        <a:spcAft>
                          <a:spcPts val="0"/>
                        </a:spcAft>
                      </a:pPr>
                      <a:r>
                        <a:rPr lang="en-US" sz="1100" dirty="0">
                          <a:effectLst/>
                        </a:rPr>
                        <a:t>0</a:t>
                      </a:r>
                      <a:endParaRPr lang="en-US" sz="1000" dirty="0">
                        <a:effectLst/>
                      </a:endParaRPr>
                    </a:p>
                    <a:p>
                      <a:pPr algn="l" rtl="0">
                        <a:spcAft>
                          <a:spcPts val="0"/>
                        </a:spcAft>
                      </a:pPr>
                      <a:r>
                        <a:rPr lang="en-US" sz="1100" dirty="0">
                          <a:effectLst/>
                        </a:rPr>
                        <a:t>T</a:t>
                      </a:r>
                      <a:r>
                        <a:rPr lang="en-US" sz="1100" baseline="-25000" dirty="0">
                          <a:effectLst/>
                        </a:rPr>
                        <a:t>1</a:t>
                      </a:r>
                      <a:endParaRPr lang="en-US" sz="1000" dirty="0">
                        <a:effectLst/>
                      </a:endParaRPr>
                    </a:p>
                    <a:p>
                      <a:pPr algn="l" rtl="0">
                        <a:spcAft>
                          <a:spcPts val="0"/>
                        </a:spcAft>
                      </a:pPr>
                      <a:r>
                        <a:rPr lang="en-US" sz="1100" dirty="0">
                          <a:effectLst/>
                        </a:rPr>
                        <a:t>T</a:t>
                      </a:r>
                      <a:r>
                        <a:rPr lang="en-US" sz="1100" baseline="-25000" dirty="0">
                          <a:effectLst/>
                        </a:rPr>
                        <a:t>1</a:t>
                      </a:r>
                      <a:r>
                        <a:rPr lang="en-US" sz="1100" dirty="0">
                          <a:effectLst/>
                        </a:rPr>
                        <a:t> + T</a:t>
                      </a:r>
                      <a:r>
                        <a:rPr lang="en-US" sz="1100" baseline="-25000" dirty="0">
                          <a:effectLst/>
                        </a:rPr>
                        <a:t>2</a:t>
                      </a:r>
                      <a:endParaRPr lang="en-US" sz="1000" dirty="0">
                        <a:effectLst/>
                      </a:endParaRPr>
                    </a:p>
                    <a:p>
                      <a:pPr algn="l" rtl="0">
                        <a:spcAft>
                          <a:spcPts val="0"/>
                        </a:spcAft>
                      </a:pPr>
                      <a:r>
                        <a:rPr lang="en-US" sz="1100" dirty="0">
                          <a:effectLst/>
                        </a:rPr>
                        <a:t>T</a:t>
                      </a:r>
                      <a:r>
                        <a:rPr lang="en-US" sz="1100" baseline="-25000" dirty="0">
                          <a:effectLst/>
                        </a:rPr>
                        <a:t>1</a:t>
                      </a:r>
                      <a:r>
                        <a:rPr lang="en-US" sz="1100" dirty="0">
                          <a:effectLst/>
                        </a:rPr>
                        <a:t> + T</a:t>
                      </a:r>
                      <a:r>
                        <a:rPr lang="en-US" sz="1100" baseline="-25000" dirty="0">
                          <a:effectLst/>
                        </a:rPr>
                        <a:t>2</a:t>
                      </a:r>
                      <a:r>
                        <a:rPr lang="en-US" sz="1100" dirty="0">
                          <a:effectLst/>
                        </a:rPr>
                        <a:t> + T</a:t>
                      </a:r>
                      <a:r>
                        <a:rPr lang="en-US" sz="1100" baseline="-25000" dirty="0">
                          <a:effectLst/>
                        </a:rPr>
                        <a:t>3</a:t>
                      </a:r>
                      <a:r>
                        <a:rPr lang="en-US" sz="1100" dirty="0">
                          <a:effectLst/>
                        </a:rPr>
                        <a:t> </a:t>
                      </a:r>
                      <a:endParaRPr lang="en-US" sz="1000" dirty="0">
                        <a:effectLst/>
                      </a:endParaRPr>
                    </a:p>
                    <a:p>
                      <a:pPr algn="l" rtl="0">
                        <a:spcAft>
                          <a:spcPts val="0"/>
                        </a:spcAft>
                      </a:pPr>
                      <a:r>
                        <a:rPr lang="ar-SA" sz="1100" dirty="0">
                          <a:effectLst/>
                        </a:rPr>
                        <a:t>.</a:t>
                      </a:r>
                      <a:r>
                        <a:rPr lang="fa-IR" sz="1100" dirty="0">
                          <a:effectLst/>
                        </a:rPr>
                        <a:t>        </a:t>
                      </a:r>
                      <a:r>
                        <a:rPr lang="ar-SA" sz="1100" dirty="0">
                          <a:effectLst/>
                        </a:rPr>
                        <a:t>.</a:t>
                      </a:r>
                      <a:r>
                        <a:rPr lang="fa-IR" sz="1100" dirty="0">
                          <a:effectLst/>
                        </a:rPr>
                        <a:t>       </a:t>
                      </a:r>
                      <a:r>
                        <a:rPr lang="ar-SA" sz="1100" dirty="0">
                          <a:effectLst/>
                        </a:rPr>
                        <a:t>.</a:t>
                      </a:r>
                      <a:r>
                        <a:rPr lang="fa-IR" sz="1100" dirty="0">
                          <a:effectLst/>
                        </a:rPr>
                        <a:t>  </a:t>
                      </a:r>
                      <a:endParaRPr lang="en-US" sz="1000" dirty="0">
                        <a:effectLst/>
                      </a:endParaRPr>
                    </a:p>
                    <a:p>
                      <a:pPr algn="l" rtl="0">
                        <a:spcAft>
                          <a:spcPts val="0"/>
                        </a:spcAft>
                      </a:pPr>
                      <a:r>
                        <a:rPr lang="ar-SA" sz="1100" dirty="0">
                          <a:effectLst/>
                        </a:rPr>
                        <a:t>.</a:t>
                      </a:r>
                      <a:r>
                        <a:rPr lang="fa-IR" sz="1100" dirty="0">
                          <a:effectLst/>
                        </a:rPr>
                        <a:t>        </a:t>
                      </a:r>
                      <a:r>
                        <a:rPr lang="ar-SA" sz="1100" dirty="0">
                          <a:effectLst/>
                        </a:rPr>
                        <a:t>.</a:t>
                      </a:r>
                      <a:r>
                        <a:rPr lang="fa-IR" sz="1100" dirty="0">
                          <a:effectLst/>
                        </a:rPr>
                        <a:t>       </a:t>
                      </a:r>
                      <a:r>
                        <a:rPr lang="ar-SA" sz="1100" dirty="0">
                          <a:effectLst/>
                        </a:rPr>
                        <a:t>.</a:t>
                      </a:r>
                      <a:r>
                        <a:rPr lang="fa-IR" sz="1100" dirty="0">
                          <a:effectLst/>
                        </a:rPr>
                        <a:t>  </a:t>
                      </a:r>
                      <a:endParaRPr lang="en-US" sz="1000" dirty="0">
                        <a:effectLst/>
                      </a:endParaRPr>
                    </a:p>
                    <a:p>
                      <a:pPr algn="l" rtl="0">
                        <a:spcAft>
                          <a:spcPts val="0"/>
                        </a:spcAft>
                      </a:pPr>
                      <a:r>
                        <a:rPr lang="ar-SA" sz="1100" dirty="0">
                          <a:effectLst/>
                        </a:rPr>
                        <a:t>.</a:t>
                      </a:r>
                      <a:r>
                        <a:rPr lang="fa-IR" sz="1100" dirty="0">
                          <a:effectLst/>
                        </a:rPr>
                        <a:t>        </a:t>
                      </a:r>
                      <a:r>
                        <a:rPr lang="ar-SA" sz="1100" dirty="0">
                          <a:effectLst/>
                        </a:rPr>
                        <a:t>.</a:t>
                      </a:r>
                      <a:r>
                        <a:rPr lang="fa-IR" sz="1100" dirty="0">
                          <a:effectLst/>
                        </a:rPr>
                        <a:t>       </a:t>
                      </a:r>
                      <a:r>
                        <a:rPr lang="ar-SA" sz="1100" dirty="0">
                          <a:effectLst/>
                        </a:rPr>
                        <a:t>. </a:t>
                      </a:r>
                      <a:r>
                        <a:rPr lang="en-US" sz="1100" dirty="0">
                          <a:effectLst/>
                        </a:rPr>
                        <a:t>T</a:t>
                      </a:r>
                      <a:r>
                        <a:rPr lang="en-US" sz="1100" baseline="-25000" dirty="0">
                          <a:effectLst/>
                        </a:rPr>
                        <a:t>1</a:t>
                      </a:r>
                      <a:r>
                        <a:rPr lang="en-US" sz="1100" dirty="0">
                          <a:effectLst/>
                        </a:rPr>
                        <a:t> + … + T</a:t>
                      </a:r>
                      <a:r>
                        <a:rPr lang="en-US" sz="1100" baseline="-25000" dirty="0">
                          <a:effectLst/>
                        </a:rPr>
                        <a:t>J</a:t>
                      </a:r>
                      <a:r>
                        <a:rPr lang="en-US" sz="1100" dirty="0">
                          <a:effectLst/>
                        </a:rPr>
                        <a:t> </a:t>
                      </a:r>
                      <a:endParaRPr lang="en-US" sz="1000" dirty="0">
                        <a:effectLst/>
                        <a:latin typeface="Times New Roman"/>
                        <a:ea typeface="Times New Roman"/>
                        <a:cs typeface="Traditional Arabic"/>
                      </a:endParaRPr>
                    </a:p>
                  </a:txBody>
                  <a:tcPr marL="68584" marR="68584" marT="0" marB="0"/>
                </a:tc>
              </a:tr>
            </a:tbl>
          </a:graphicData>
        </a:graphic>
      </p:graphicFrame>
    </p:spTree>
  </p:cSld>
  <p:clrMapOvr>
    <a:masterClrMapping/>
  </p:clrMapOvr>
  <p:transition advClick="0" advTm="1800">
    <p:cu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482" name="Group 24"/>
          <p:cNvGrpSpPr>
            <a:grpSpLocks/>
          </p:cNvGrpSpPr>
          <p:nvPr/>
        </p:nvGrpSpPr>
        <p:grpSpPr bwMode="auto">
          <a:xfrm>
            <a:off x="1968500" y="3692525"/>
            <a:ext cx="3475038" cy="3575050"/>
            <a:chOff x="1968140" y="3692433"/>
            <a:chExt cx="3474719" cy="3575141"/>
          </a:xfrm>
        </p:grpSpPr>
        <p:sp>
          <p:nvSpPr>
            <p:cNvPr id="11" name="Arc 10"/>
            <p:cNvSpPr/>
            <p:nvPr/>
          </p:nvSpPr>
          <p:spPr>
            <a:xfrm rot="16200000">
              <a:off x="1917929" y="3742644"/>
              <a:ext cx="3575141" cy="3474719"/>
            </a:xfrm>
            <a:prstGeom prst="arc">
              <a:avLst/>
            </a:prstGeom>
            <a:ln w="3810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cxnSp>
          <p:nvCxnSpPr>
            <p:cNvPr id="22" name="Straight Connector 21"/>
            <p:cNvCxnSpPr/>
            <p:nvPr/>
          </p:nvCxnSpPr>
          <p:spPr>
            <a:xfrm rot="5400000" flipH="1" flipV="1">
              <a:off x="1260891" y="6150740"/>
              <a:ext cx="1414498" cy="0"/>
            </a:xfrm>
            <a:prstGeom prst="line">
              <a:avLst/>
            </a:prstGeom>
            <a:ln w="3810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grpSp>
      <p:grpSp>
        <p:nvGrpSpPr>
          <p:cNvPr id="20483" name="Group 25"/>
          <p:cNvGrpSpPr>
            <a:grpSpLocks/>
          </p:cNvGrpSpPr>
          <p:nvPr/>
        </p:nvGrpSpPr>
        <p:grpSpPr bwMode="auto">
          <a:xfrm>
            <a:off x="2540000" y="3822700"/>
            <a:ext cx="2344738" cy="3309938"/>
            <a:chOff x="2539641" y="3823062"/>
            <a:chExt cx="2345867" cy="3309258"/>
          </a:xfrm>
        </p:grpSpPr>
        <p:sp>
          <p:nvSpPr>
            <p:cNvPr id="15" name="Arc 14"/>
            <p:cNvSpPr/>
            <p:nvPr/>
          </p:nvSpPr>
          <p:spPr>
            <a:xfrm rot="16200000">
              <a:off x="2059534" y="4306345"/>
              <a:ext cx="3309258" cy="2342690"/>
            </a:xfrm>
            <a:prstGeom prst="arc">
              <a:avLst/>
            </a:prstGeom>
            <a:ln w="3810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cxnSp>
          <p:nvCxnSpPr>
            <p:cNvPr id="23" name="Straight Connector 22"/>
            <p:cNvCxnSpPr/>
            <p:nvPr/>
          </p:nvCxnSpPr>
          <p:spPr>
            <a:xfrm rot="5400000" flipH="1" flipV="1">
              <a:off x="1832555" y="6150653"/>
              <a:ext cx="1414171" cy="0"/>
            </a:xfrm>
            <a:prstGeom prst="line">
              <a:avLst/>
            </a:prstGeom>
            <a:ln w="3810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18" name="Rectangle 17"/>
          <p:cNvSpPr/>
          <p:nvPr/>
        </p:nvSpPr>
        <p:spPr>
          <a:xfrm rot="15413962">
            <a:off x="9893024" y="-151073"/>
            <a:ext cx="260394" cy="3602646"/>
          </a:xfrm>
          <a:prstGeom prst="rect">
            <a:avLst/>
          </a:prstGeom>
          <a:solidFill>
            <a:srgbClr val="CEB966"/>
          </a:solidFill>
          <a:ln w="25400" cap="flat" cmpd="sng" algn="ctr">
            <a:solidFill>
              <a:schemeClr val="bg1"/>
            </a:solidFill>
            <a:prstDash val="solid"/>
          </a:ln>
          <a:effectLst/>
          <a:scene3d>
            <a:camera prst="isometricOffAxis1Right">
              <a:rot lat="20536902" lon="9870202" rev="21406240"/>
            </a:camera>
            <a:lightRig rig="twoPt" dir="t"/>
          </a:scene3d>
          <a:sp3d extrusionH="603250" contourW="19050" prstMaterial="legacyWireframe">
            <a:bevelT prst="slope"/>
            <a:contourClr>
              <a:srgbClr val="B2B2B2"/>
            </a:contourClr>
          </a:sp3d>
        </p:spPr>
        <p:txBody>
          <a:bodyPr anchor="ctr"/>
          <a:lstStyle/>
          <a:p>
            <a:pPr algn="ctr" fontAlgn="auto">
              <a:spcBef>
                <a:spcPts val="0"/>
              </a:spcBef>
              <a:spcAft>
                <a:spcPts val="0"/>
              </a:spcAft>
              <a:defRPr/>
            </a:pPr>
            <a:endParaRPr lang="en-US" kern="0">
              <a:solidFill>
                <a:sysClr val="window" lastClr="FFFFFF"/>
              </a:solidFill>
              <a:latin typeface="Book Antiqua"/>
              <a:cs typeface="+mn-cs"/>
            </a:endParaRPr>
          </a:p>
        </p:txBody>
      </p:sp>
      <p:sp>
        <p:nvSpPr>
          <p:cNvPr id="19" name="Oval 18"/>
          <p:cNvSpPr/>
          <p:nvPr/>
        </p:nvSpPr>
        <p:spPr>
          <a:xfrm rot="20957414">
            <a:off x="9048750" y="1274763"/>
            <a:ext cx="1879600" cy="314325"/>
          </a:xfrm>
          <a:prstGeom prst="ellipse">
            <a:avLst/>
          </a:prstGeom>
          <a:gradFill flip="none" rotWithShape="1">
            <a:gsLst>
              <a:gs pos="0">
                <a:schemeClr val="tx1">
                  <a:lumMod val="90000"/>
                  <a:alpha val="62000"/>
                </a:schemeClr>
              </a:gs>
              <a:gs pos="100000">
                <a:schemeClr val="accent1">
                  <a:tint val="23500"/>
                  <a:satMod val="160000"/>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20486" name="Group 27"/>
          <p:cNvGrpSpPr>
            <a:grpSpLocks/>
          </p:cNvGrpSpPr>
          <p:nvPr/>
        </p:nvGrpSpPr>
        <p:grpSpPr bwMode="auto">
          <a:xfrm rot="10800000">
            <a:off x="9055100" y="-319088"/>
            <a:ext cx="1725613" cy="1776413"/>
            <a:chOff x="438942" y="2517775"/>
            <a:chExt cx="1774033" cy="1825625"/>
          </a:xfrm>
        </p:grpSpPr>
        <p:sp>
          <p:nvSpPr>
            <p:cNvPr id="20492" name="AutoShape 6"/>
            <p:cNvSpPr>
              <a:spLocks noChangeAspect="1" noChangeArrowheads="1" noTextEdit="1"/>
            </p:cNvSpPr>
            <p:nvPr/>
          </p:nvSpPr>
          <p:spPr bwMode="auto">
            <a:xfrm>
              <a:off x="457200" y="2517775"/>
              <a:ext cx="1755775" cy="182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20493" name="Oval 8"/>
            <p:cNvSpPr>
              <a:spLocks noChangeArrowheads="1"/>
            </p:cNvSpPr>
            <p:nvPr/>
          </p:nvSpPr>
          <p:spPr bwMode="auto">
            <a:xfrm>
              <a:off x="438942" y="2517775"/>
              <a:ext cx="1755775" cy="1825625"/>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endParaRPr lang="en-US" altLang="en-US"/>
            </a:p>
          </p:txBody>
        </p:sp>
        <p:sp>
          <p:nvSpPr>
            <p:cNvPr id="20494" name="Freeform 9"/>
            <p:cNvSpPr>
              <a:spLocks noEditPoints="1"/>
            </p:cNvSpPr>
            <p:nvPr/>
          </p:nvSpPr>
          <p:spPr bwMode="auto">
            <a:xfrm>
              <a:off x="1068388" y="3057525"/>
              <a:ext cx="660400" cy="750888"/>
            </a:xfrm>
            <a:custGeom>
              <a:avLst/>
              <a:gdLst>
                <a:gd name="T0" fmla="*/ 50 w 176"/>
                <a:gd name="T1" fmla="*/ 45 h 200"/>
                <a:gd name="T2" fmla="*/ 74 w 176"/>
                <a:gd name="T3" fmla="*/ 45 h 200"/>
                <a:gd name="T4" fmla="*/ 127 w 176"/>
                <a:gd name="T5" fmla="*/ 99 h 200"/>
                <a:gd name="T6" fmla="*/ 74 w 176"/>
                <a:gd name="T7" fmla="*/ 155 h 200"/>
                <a:gd name="T8" fmla="*/ 50 w 176"/>
                <a:gd name="T9" fmla="*/ 155 h 200"/>
                <a:gd name="T10" fmla="*/ 50 w 176"/>
                <a:gd name="T11" fmla="*/ 45 h 200"/>
                <a:gd name="T12" fmla="*/ 0 w 176"/>
                <a:gd name="T13" fmla="*/ 200 h 200"/>
                <a:gd name="T14" fmla="*/ 82 w 176"/>
                <a:gd name="T15" fmla="*/ 200 h 200"/>
                <a:gd name="T16" fmla="*/ 176 w 176"/>
                <a:gd name="T17" fmla="*/ 99 h 200"/>
                <a:gd name="T18" fmla="*/ 82 w 176"/>
                <a:gd name="T19" fmla="*/ 0 h 200"/>
                <a:gd name="T20" fmla="*/ 0 w 176"/>
                <a:gd name="T21" fmla="*/ 0 h 200"/>
                <a:gd name="T22" fmla="*/ 0 w 176"/>
                <a:gd name="T23" fmla="*/ 200 h 2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76" h="200">
                  <a:moveTo>
                    <a:pt x="50" y="45"/>
                  </a:moveTo>
                  <a:cubicBezTo>
                    <a:pt x="74" y="45"/>
                    <a:pt x="74" y="45"/>
                    <a:pt x="74" y="45"/>
                  </a:cubicBezTo>
                  <a:cubicBezTo>
                    <a:pt x="108" y="45"/>
                    <a:pt x="127" y="63"/>
                    <a:pt x="127" y="99"/>
                  </a:cubicBezTo>
                  <a:cubicBezTo>
                    <a:pt x="127" y="139"/>
                    <a:pt x="111" y="154"/>
                    <a:pt x="74" y="155"/>
                  </a:cubicBezTo>
                  <a:cubicBezTo>
                    <a:pt x="50" y="155"/>
                    <a:pt x="50" y="155"/>
                    <a:pt x="50" y="155"/>
                  </a:cubicBezTo>
                  <a:lnTo>
                    <a:pt x="50" y="45"/>
                  </a:lnTo>
                  <a:close/>
                  <a:moveTo>
                    <a:pt x="0" y="200"/>
                  </a:moveTo>
                  <a:cubicBezTo>
                    <a:pt x="82" y="200"/>
                    <a:pt x="82" y="200"/>
                    <a:pt x="82" y="200"/>
                  </a:cubicBezTo>
                  <a:cubicBezTo>
                    <a:pt x="141" y="200"/>
                    <a:pt x="176" y="165"/>
                    <a:pt x="176" y="99"/>
                  </a:cubicBezTo>
                  <a:cubicBezTo>
                    <a:pt x="176" y="38"/>
                    <a:pt x="141" y="0"/>
                    <a:pt x="82" y="0"/>
                  </a:cubicBezTo>
                  <a:cubicBezTo>
                    <a:pt x="0" y="0"/>
                    <a:pt x="0" y="0"/>
                    <a:pt x="0" y="0"/>
                  </a:cubicBezTo>
                  <a:lnTo>
                    <a:pt x="0" y="20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20487" name="Group 23"/>
          <p:cNvGrpSpPr>
            <a:grpSpLocks/>
          </p:cNvGrpSpPr>
          <p:nvPr/>
        </p:nvGrpSpPr>
        <p:grpSpPr bwMode="auto">
          <a:xfrm>
            <a:off x="1463675" y="3535363"/>
            <a:ext cx="4275138" cy="3598862"/>
            <a:chOff x="1463036" y="3535681"/>
            <a:chExt cx="4275909" cy="3598544"/>
          </a:xfrm>
        </p:grpSpPr>
        <p:sp>
          <p:nvSpPr>
            <p:cNvPr id="13" name="Arc 12"/>
            <p:cNvSpPr/>
            <p:nvPr/>
          </p:nvSpPr>
          <p:spPr>
            <a:xfrm rot="16200000">
              <a:off x="1801719" y="3196998"/>
              <a:ext cx="3598544" cy="4275909"/>
            </a:xfrm>
            <a:prstGeom prst="arc">
              <a:avLst>
                <a:gd name="adj1" fmla="val 16200000"/>
                <a:gd name="adj2" fmla="val 375909"/>
              </a:avLst>
            </a:prstGeom>
            <a:ln w="3810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cxnSp>
          <p:nvCxnSpPr>
            <p:cNvPr id="21" name="Straight Connector 20"/>
            <p:cNvCxnSpPr/>
            <p:nvPr/>
          </p:nvCxnSpPr>
          <p:spPr>
            <a:xfrm rot="5400000" flipH="1" flipV="1">
              <a:off x="755074" y="6150062"/>
              <a:ext cx="1415925" cy="0"/>
            </a:xfrm>
            <a:prstGeom prst="line">
              <a:avLst/>
            </a:prstGeom>
            <a:ln w="3810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20488" name="Rectangle 2"/>
          <p:cNvSpPr>
            <a:spLocks noChangeArrowheads="1"/>
          </p:cNvSpPr>
          <p:nvPr/>
        </p:nvSpPr>
        <p:spPr bwMode="auto">
          <a:xfrm>
            <a:off x="4121150" y="3073400"/>
            <a:ext cx="46577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2400" b="1">
                <a:solidFill>
                  <a:schemeClr val="bg1"/>
                </a:solidFill>
                <a:latin typeface="Times New Roman" pitchFamily="18" charset="0"/>
                <a:ea typeface="Calibri" pitchFamily="34" charset="0"/>
                <a:cs typeface="Traditional Arabic" pitchFamily="18" charset="-78"/>
              </a:rPr>
              <a:t>Mixed production process </a:t>
            </a:r>
            <a:endParaRPr lang="en-US" altLang="en-US" sz="2400">
              <a:solidFill>
                <a:schemeClr val="bg1"/>
              </a:solidFill>
              <a:ea typeface="Calibri" pitchFamily="34" charset="0"/>
              <a:cs typeface="Traditional Arabic" pitchFamily="18" charset="-78"/>
            </a:endParaRPr>
          </a:p>
        </p:txBody>
      </p:sp>
      <p:pic>
        <p:nvPicPr>
          <p:cNvPr id="20489"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2225" y="390525"/>
            <a:ext cx="4151313" cy="261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advClick="0" advTm="800">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3544586">
            <a:off x="2702719" y="4040982"/>
            <a:ext cx="782637"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8"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24150" y="3482975"/>
            <a:ext cx="1066800" cy="101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91450" y="3536950"/>
            <a:ext cx="438150"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0"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791450" y="3783013"/>
            <a:ext cx="923925"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Freeform 21"/>
          <p:cNvSpPr/>
          <p:nvPr/>
        </p:nvSpPr>
        <p:spPr bwMode="auto">
          <a:xfrm>
            <a:off x="1296988" y="4859338"/>
            <a:ext cx="636587" cy="322262"/>
          </a:xfrm>
          <a:custGeom>
            <a:avLst/>
            <a:gdLst>
              <a:gd name="connsiteX0" fmla="*/ 513806 w 513806"/>
              <a:gd name="connsiteY0" fmla="*/ 243840 h 243840"/>
              <a:gd name="connsiteX1" fmla="*/ 383177 w 513806"/>
              <a:gd name="connsiteY1" fmla="*/ 235131 h 243840"/>
              <a:gd name="connsiteX2" fmla="*/ 339634 w 513806"/>
              <a:gd name="connsiteY2" fmla="*/ 226423 h 243840"/>
              <a:gd name="connsiteX3" fmla="*/ 174172 w 513806"/>
              <a:gd name="connsiteY3" fmla="*/ 209006 h 243840"/>
              <a:gd name="connsiteX4" fmla="*/ 191589 w 513806"/>
              <a:gd name="connsiteY4" fmla="*/ 156754 h 243840"/>
              <a:gd name="connsiteX5" fmla="*/ 165463 w 513806"/>
              <a:gd name="connsiteY5" fmla="*/ 139337 h 243840"/>
              <a:gd name="connsiteX6" fmla="*/ 0 w 513806"/>
              <a:gd name="connsiteY6" fmla="*/ 121920 h 243840"/>
              <a:gd name="connsiteX7" fmla="*/ 26126 w 513806"/>
              <a:gd name="connsiteY7" fmla="*/ 43543 h 243840"/>
              <a:gd name="connsiteX8" fmla="*/ 78377 w 513806"/>
              <a:gd name="connsiteY8" fmla="*/ 26126 h 243840"/>
              <a:gd name="connsiteX9" fmla="*/ 130629 w 513806"/>
              <a:gd name="connsiteY9" fmla="*/ 8708 h 243840"/>
              <a:gd name="connsiteX10" fmla="*/ 156754 w 513806"/>
              <a:gd name="connsiteY10" fmla="*/ 0 h 243840"/>
              <a:gd name="connsiteX11" fmla="*/ 130629 w 513806"/>
              <a:gd name="connsiteY11" fmla="*/ 17417 h 243840"/>
              <a:gd name="connsiteX12" fmla="*/ 113212 w 513806"/>
              <a:gd name="connsiteY12" fmla="*/ 26126 h 243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13806" h="243840">
                <a:moveTo>
                  <a:pt x="513806" y="243840"/>
                </a:moveTo>
                <a:cubicBezTo>
                  <a:pt x="470263" y="240937"/>
                  <a:pt x="426600" y="239473"/>
                  <a:pt x="383177" y="235131"/>
                </a:cubicBezTo>
                <a:cubicBezTo>
                  <a:pt x="368449" y="233658"/>
                  <a:pt x="354264" y="228674"/>
                  <a:pt x="339634" y="226423"/>
                </a:cubicBezTo>
                <a:cubicBezTo>
                  <a:pt x="284647" y="217964"/>
                  <a:pt x="229572" y="214042"/>
                  <a:pt x="174172" y="209006"/>
                </a:cubicBezTo>
                <a:cubicBezTo>
                  <a:pt x="179978" y="191589"/>
                  <a:pt x="206865" y="166938"/>
                  <a:pt x="191589" y="156754"/>
                </a:cubicBezTo>
                <a:cubicBezTo>
                  <a:pt x="182880" y="150948"/>
                  <a:pt x="175083" y="143460"/>
                  <a:pt x="165463" y="139337"/>
                </a:cubicBezTo>
                <a:cubicBezTo>
                  <a:pt x="126367" y="122581"/>
                  <a:pt x="3746" y="122170"/>
                  <a:pt x="0" y="121920"/>
                </a:cubicBezTo>
                <a:cubicBezTo>
                  <a:pt x="2956" y="104185"/>
                  <a:pt x="3344" y="57782"/>
                  <a:pt x="26126" y="43543"/>
                </a:cubicBezTo>
                <a:cubicBezTo>
                  <a:pt x="41695" y="33813"/>
                  <a:pt x="60960" y="31932"/>
                  <a:pt x="78377" y="26126"/>
                </a:cubicBezTo>
                <a:lnTo>
                  <a:pt x="130629" y="8708"/>
                </a:lnTo>
                <a:lnTo>
                  <a:pt x="156754" y="0"/>
                </a:lnTo>
                <a:cubicBezTo>
                  <a:pt x="156754" y="0"/>
                  <a:pt x="139604" y="12032"/>
                  <a:pt x="130629" y="17417"/>
                </a:cubicBezTo>
                <a:cubicBezTo>
                  <a:pt x="125063" y="20757"/>
                  <a:pt x="119018" y="23223"/>
                  <a:pt x="113212" y="26126"/>
                </a:cubicBezTo>
              </a:path>
            </a:pathLst>
          </a:custGeom>
          <a:noFill/>
          <a:ln w="25400" cap="flat" cmpd="sng" algn="ctr">
            <a:solidFill>
              <a:srgbClr val="0D0D0D">
                <a:alpha val="80000"/>
              </a:srgbClr>
            </a:solidFill>
            <a:prstDash val="solid"/>
            <a:round/>
            <a:headEnd type="none" w="med" len="med"/>
            <a:tailEnd type="none" w="med" len="med"/>
          </a:ln>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6" name="Freeform 25"/>
          <p:cNvSpPr/>
          <p:nvPr/>
        </p:nvSpPr>
        <p:spPr bwMode="auto">
          <a:xfrm rot="467444">
            <a:off x="5383213" y="4494213"/>
            <a:ext cx="198437" cy="200025"/>
          </a:xfrm>
          <a:custGeom>
            <a:avLst/>
            <a:gdLst>
              <a:gd name="connsiteX0" fmla="*/ 78487 w 261367"/>
              <a:gd name="connsiteY0" fmla="*/ 243888 h 243888"/>
              <a:gd name="connsiteX1" fmla="*/ 34944 w 261367"/>
              <a:gd name="connsiteY1" fmla="*/ 235180 h 243888"/>
              <a:gd name="connsiteX2" fmla="*/ 109 w 261367"/>
              <a:gd name="connsiteY2" fmla="*/ 226471 h 243888"/>
              <a:gd name="connsiteX3" fmla="*/ 69778 w 261367"/>
              <a:gd name="connsiteY3" fmla="*/ 174220 h 243888"/>
              <a:gd name="connsiteX4" fmla="*/ 174281 w 261367"/>
              <a:gd name="connsiteY4" fmla="*/ 156803 h 243888"/>
              <a:gd name="connsiteX5" fmla="*/ 191698 w 261367"/>
              <a:gd name="connsiteY5" fmla="*/ 139385 h 243888"/>
              <a:gd name="connsiteX6" fmla="*/ 217824 w 261367"/>
              <a:gd name="connsiteY6" fmla="*/ 121968 h 243888"/>
              <a:gd name="connsiteX7" fmla="*/ 182989 w 261367"/>
              <a:gd name="connsiteY7" fmla="*/ 104551 h 243888"/>
              <a:gd name="connsiteX8" fmla="*/ 148155 w 261367"/>
              <a:gd name="connsiteY8" fmla="*/ 95843 h 243888"/>
              <a:gd name="connsiteX9" fmla="*/ 122029 w 261367"/>
              <a:gd name="connsiteY9" fmla="*/ 87134 h 243888"/>
              <a:gd name="connsiteX10" fmla="*/ 130738 w 261367"/>
              <a:gd name="connsiteY10" fmla="*/ 43591 h 243888"/>
              <a:gd name="connsiteX11" fmla="*/ 174281 w 261367"/>
              <a:gd name="connsiteY11" fmla="*/ 8757 h 243888"/>
              <a:gd name="connsiteX12" fmla="*/ 261367 w 261367"/>
              <a:gd name="connsiteY12" fmla="*/ 48 h 243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1367" h="243888">
                <a:moveTo>
                  <a:pt x="78487" y="243888"/>
                </a:moveTo>
                <a:cubicBezTo>
                  <a:pt x="63973" y="240985"/>
                  <a:pt x="49393" y="238391"/>
                  <a:pt x="34944" y="235180"/>
                </a:cubicBezTo>
                <a:cubicBezTo>
                  <a:pt x="23260" y="232584"/>
                  <a:pt x="-1859" y="238277"/>
                  <a:pt x="109" y="226471"/>
                </a:cubicBezTo>
                <a:cubicBezTo>
                  <a:pt x="4666" y="199125"/>
                  <a:pt x="44517" y="179272"/>
                  <a:pt x="69778" y="174220"/>
                </a:cubicBezTo>
                <a:cubicBezTo>
                  <a:pt x="104407" y="167294"/>
                  <a:pt x="174281" y="156803"/>
                  <a:pt x="174281" y="156803"/>
                </a:cubicBezTo>
                <a:cubicBezTo>
                  <a:pt x="180087" y="150997"/>
                  <a:pt x="185287" y="144514"/>
                  <a:pt x="191698" y="139385"/>
                </a:cubicBezTo>
                <a:cubicBezTo>
                  <a:pt x="199871" y="132847"/>
                  <a:pt x="220363" y="132122"/>
                  <a:pt x="217824" y="121968"/>
                </a:cubicBezTo>
                <a:cubicBezTo>
                  <a:pt x="214675" y="109373"/>
                  <a:pt x="195145" y="109109"/>
                  <a:pt x="182989" y="104551"/>
                </a:cubicBezTo>
                <a:cubicBezTo>
                  <a:pt x="171782" y="100349"/>
                  <a:pt x="159663" y="99131"/>
                  <a:pt x="148155" y="95843"/>
                </a:cubicBezTo>
                <a:cubicBezTo>
                  <a:pt x="139328" y="93321"/>
                  <a:pt x="130738" y="90037"/>
                  <a:pt x="122029" y="87134"/>
                </a:cubicBezTo>
                <a:cubicBezTo>
                  <a:pt x="124932" y="72620"/>
                  <a:pt x="125541" y="57450"/>
                  <a:pt x="130738" y="43591"/>
                </a:cubicBezTo>
                <a:cubicBezTo>
                  <a:pt x="140379" y="17881"/>
                  <a:pt x="149511" y="13711"/>
                  <a:pt x="174281" y="8757"/>
                </a:cubicBezTo>
                <a:cubicBezTo>
                  <a:pt x="223985" y="-1184"/>
                  <a:pt x="223148" y="48"/>
                  <a:pt x="261367" y="48"/>
                </a:cubicBezTo>
              </a:path>
            </a:pathLst>
          </a:custGeom>
          <a:noFill/>
          <a:ln w="19050" cap="flat" cmpd="sng" algn="ctr">
            <a:solidFill>
              <a:srgbClr val="0D0D0D">
                <a:alpha val="80000"/>
              </a:srgbClr>
            </a:solidFill>
            <a:prstDash val="solid"/>
            <a:round/>
            <a:headEnd type="none" w="med" len="med"/>
            <a:tailEnd type="none" w="med" len="med"/>
          </a:ln>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 name="Freeform 18"/>
          <p:cNvSpPr/>
          <p:nvPr/>
        </p:nvSpPr>
        <p:spPr bwMode="auto">
          <a:xfrm>
            <a:off x="858838" y="4597400"/>
            <a:ext cx="4949825" cy="854075"/>
          </a:xfrm>
          <a:custGeom>
            <a:avLst/>
            <a:gdLst>
              <a:gd name="connsiteX0" fmla="*/ 914400 w 5172891"/>
              <a:gd name="connsiteY0" fmla="*/ 844732 h 844732"/>
              <a:gd name="connsiteX1" fmla="*/ 853440 w 5172891"/>
              <a:gd name="connsiteY1" fmla="*/ 836023 h 844732"/>
              <a:gd name="connsiteX2" fmla="*/ 809897 w 5172891"/>
              <a:gd name="connsiteY2" fmla="*/ 827314 h 844732"/>
              <a:gd name="connsiteX3" fmla="*/ 383177 w 5172891"/>
              <a:gd name="connsiteY3" fmla="*/ 809897 h 844732"/>
              <a:gd name="connsiteX4" fmla="*/ 130628 w 5172891"/>
              <a:gd name="connsiteY4" fmla="*/ 801189 h 844732"/>
              <a:gd name="connsiteX5" fmla="*/ 69668 w 5172891"/>
              <a:gd name="connsiteY5" fmla="*/ 783772 h 844732"/>
              <a:gd name="connsiteX6" fmla="*/ 52251 w 5172891"/>
              <a:gd name="connsiteY6" fmla="*/ 766354 h 844732"/>
              <a:gd name="connsiteX7" fmla="*/ 0 w 5172891"/>
              <a:gd name="connsiteY7" fmla="*/ 740229 h 844732"/>
              <a:gd name="connsiteX8" fmla="*/ 26125 w 5172891"/>
              <a:gd name="connsiteY8" fmla="*/ 722812 h 844732"/>
              <a:gd name="connsiteX9" fmla="*/ 60960 w 5172891"/>
              <a:gd name="connsiteY9" fmla="*/ 714103 h 844732"/>
              <a:gd name="connsiteX10" fmla="*/ 209005 w 5172891"/>
              <a:gd name="connsiteY10" fmla="*/ 696686 h 844732"/>
              <a:gd name="connsiteX11" fmla="*/ 269965 w 5172891"/>
              <a:gd name="connsiteY11" fmla="*/ 670560 h 844732"/>
              <a:gd name="connsiteX12" fmla="*/ 330925 w 5172891"/>
              <a:gd name="connsiteY12" fmla="*/ 644434 h 844732"/>
              <a:gd name="connsiteX13" fmla="*/ 418011 w 5172891"/>
              <a:gd name="connsiteY13" fmla="*/ 635726 h 844732"/>
              <a:gd name="connsiteX14" fmla="*/ 705394 w 5172891"/>
              <a:gd name="connsiteY14" fmla="*/ 618309 h 844732"/>
              <a:gd name="connsiteX15" fmla="*/ 731520 w 5172891"/>
              <a:gd name="connsiteY15" fmla="*/ 600892 h 844732"/>
              <a:gd name="connsiteX16" fmla="*/ 783771 w 5172891"/>
              <a:gd name="connsiteY16" fmla="*/ 583474 h 844732"/>
              <a:gd name="connsiteX17" fmla="*/ 1088571 w 5172891"/>
              <a:gd name="connsiteY17" fmla="*/ 574766 h 844732"/>
              <a:gd name="connsiteX18" fmla="*/ 1114697 w 5172891"/>
              <a:gd name="connsiteY18" fmla="*/ 566057 h 844732"/>
              <a:gd name="connsiteX19" fmla="*/ 1158240 w 5172891"/>
              <a:gd name="connsiteY19" fmla="*/ 531223 h 844732"/>
              <a:gd name="connsiteX20" fmla="*/ 1175657 w 5172891"/>
              <a:gd name="connsiteY20" fmla="*/ 496389 h 844732"/>
              <a:gd name="connsiteX21" fmla="*/ 1201782 w 5172891"/>
              <a:gd name="connsiteY21" fmla="*/ 487680 h 844732"/>
              <a:gd name="connsiteX22" fmla="*/ 1254034 w 5172891"/>
              <a:gd name="connsiteY22" fmla="*/ 452846 h 844732"/>
              <a:gd name="connsiteX23" fmla="*/ 1280160 w 5172891"/>
              <a:gd name="connsiteY23" fmla="*/ 444137 h 844732"/>
              <a:gd name="connsiteX24" fmla="*/ 1314994 w 5172891"/>
              <a:gd name="connsiteY24" fmla="*/ 426720 h 844732"/>
              <a:gd name="connsiteX25" fmla="*/ 1358537 w 5172891"/>
              <a:gd name="connsiteY25" fmla="*/ 418012 h 844732"/>
              <a:gd name="connsiteX26" fmla="*/ 1410788 w 5172891"/>
              <a:gd name="connsiteY26" fmla="*/ 409303 h 844732"/>
              <a:gd name="connsiteX27" fmla="*/ 1436914 w 5172891"/>
              <a:gd name="connsiteY27" fmla="*/ 400594 h 844732"/>
              <a:gd name="connsiteX28" fmla="*/ 1985554 w 5172891"/>
              <a:gd name="connsiteY28" fmla="*/ 391886 h 844732"/>
              <a:gd name="connsiteX29" fmla="*/ 2429691 w 5172891"/>
              <a:gd name="connsiteY29" fmla="*/ 383177 h 844732"/>
              <a:gd name="connsiteX30" fmla="*/ 2481942 w 5172891"/>
              <a:gd name="connsiteY30" fmla="*/ 374469 h 844732"/>
              <a:gd name="connsiteX31" fmla="*/ 2508068 w 5172891"/>
              <a:gd name="connsiteY31" fmla="*/ 365760 h 844732"/>
              <a:gd name="connsiteX32" fmla="*/ 2542902 w 5172891"/>
              <a:gd name="connsiteY32" fmla="*/ 357052 h 844732"/>
              <a:gd name="connsiteX33" fmla="*/ 2595154 w 5172891"/>
              <a:gd name="connsiteY33" fmla="*/ 339634 h 844732"/>
              <a:gd name="connsiteX34" fmla="*/ 2769325 w 5172891"/>
              <a:gd name="connsiteY34" fmla="*/ 322217 h 844732"/>
              <a:gd name="connsiteX35" fmla="*/ 2865120 w 5172891"/>
              <a:gd name="connsiteY35" fmla="*/ 304800 h 844732"/>
              <a:gd name="connsiteX36" fmla="*/ 2899954 w 5172891"/>
              <a:gd name="connsiteY36" fmla="*/ 296092 h 844732"/>
              <a:gd name="connsiteX37" fmla="*/ 3143794 w 5172891"/>
              <a:gd name="connsiteY37" fmla="*/ 287383 h 844732"/>
              <a:gd name="connsiteX38" fmla="*/ 3300548 w 5172891"/>
              <a:gd name="connsiteY38" fmla="*/ 252549 h 844732"/>
              <a:gd name="connsiteX39" fmla="*/ 3413760 w 5172891"/>
              <a:gd name="connsiteY39" fmla="*/ 235132 h 844732"/>
              <a:gd name="connsiteX40" fmla="*/ 3500845 w 5172891"/>
              <a:gd name="connsiteY40" fmla="*/ 209006 h 844732"/>
              <a:gd name="connsiteX41" fmla="*/ 3596640 w 5172891"/>
              <a:gd name="connsiteY41" fmla="*/ 174172 h 844732"/>
              <a:gd name="connsiteX42" fmla="*/ 3631474 w 5172891"/>
              <a:gd name="connsiteY42" fmla="*/ 165463 h 844732"/>
              <a:gd name="connsiteX43" fmla="*/ 3779520 w 5172891"/>
              <a:gd name="connsiteY43" fmla="*/ 148046 h 844732"/>
              <a:gd name="connsiteX44" fmla="*/ 4032068 w 5172891"/>
              <a:gd name="connsiteY44" fmla="*/ 139337 h 844732"/>
              <a:gd name="connsiteX45" fmla="*/ 4084320 w 5172891"/>
              <a:gd name="connsiteY45" fmla="*/ 113212 h 844732"/>
              <a:gd name="connsiteX46" fmla="*/ 4093028 w 5172891"/>
              <a:gd name="connsiteY46" fmla="*/ 87086 h 844732"/>
              <a:gd name="connsiteX47" fmla="*/ 4119154 w 5172891"/>
              <a:gd name="connsiteY47" fmla="*/ 69669 h 844732"/>
              <a:gd name="connsiteX48" fmla="*/ 4145280 w 5172891"/>
              <a:gd name="connsiteY48" fmla="*/ 43543 h 844732"/>
              <a:gd name="connsiteX49" fmla="*/ 4188822 w 5172891"/>
              <a:gd name="connsiteY49" fmla="*/ 34834 h 844732"/>
              <a:gd name="connsiteX50" fmla="*/ 4249782 w 5172891"/>
              <a:gd name="connsiteY50" fmla="*/ 8709 h 844732"/>
              <a:gd name="connsiteX51" fmla="*/ 4275908 w 5172891"/>
              <a:gd name="connsiteY51" fmla="*/ 0 h 844732"/>
              <a:gd name="connsiteX52" fmla="*/ 4537165 w 5172891"/>
              <a:gd name="connsiteY52" fmla="*/ 8709 h 844732"/>
              <a:gd name="connsiteX53" fmla="*/ 4720045 w 5172891"/>
              <a:gd name="connsiteY53" fmla="*/ 26126 h 844732"/>
              <a:gd name="connsiteX54" fmla="*/ 5111931 w 5172891"/>
              <a:gd name="connsiteY54" fmla="*/ 34834 h 844732"/>
              <a:gd name="connsiteX55" fmla="*/ 5129348 w 5172891"/>
              <a:gd name="connsiteY55" fmla="*/ 52252 h 844732"/>
              <a:gd name="connsiteX56" fmla="*/ 5146765 w 5172891"/>
              <a:gd name="connsiteY56" fmla="*/ 87086 h 844732"/>
              <a:gd name="connsiteX57" fmla="*/ 5172891 w 5172891"/>
              <a:gd name="connsiteY57" fmla="*/ 104503 h 844732"/>
              <a:gd name="connsiteX58" fmla="*/ 5111931 w 5172891"/>
              <a:gd name="connsiteY58" fmla="*/ 139337 h 844732"/>
              <a:gd name="connsiteX59" fmla="*/ 5059680 w 5172891"/>
              <a:gd name="connsiteY59" fmla="*/ 156754 h 844732"/>
              <a:gd name="connsiteX60" fmla="*/ 4894217 w 5172891"/>
              <a:gd name="connsiteY60" fmla="*/ 174172 h 844732"/>
              <a:gd name="connsiteX61" fmla="*/ 4728754 w 5172891"/>
              <a:gd name="connsiteY61" fmla="*/ 191589 h 844732"/>
              <a:gd name="connsiteX62" fmla="*/ 4319451 w 5172891"/>
              <a:gd name="connsiteY62" fmla="*/ 200297 h 844732"/>
              <a:gd name="connsiteX63" fmla="*/ 4136571 w 5172891"/>
              <a:gd name="connsiteY63" fmla="*/ 209006 h 844732"/>
              <a:gd name="connsiteX64" fmla="*/ 4075611 w 5172891"/>
              <a:gd name="connsiteY64" fmla="*/ 226423 h 844732"/>
              <a:gd name="connsiteX65" fmla="*/ 3988525 w 5172891"/>
              <a:gd name="connsiteY65" fmla="*/ 269966 h 844732"/>
              <a:gd name="connsiteX66" fmla="*/ 3918857 w 5172891"/>
              <a:gd name="connsiteY66" fmla="*/ 287383 h 844732"/>
              <a:gd name="connsiteX67" fmla="*/ 3831771 w 5172891"/>
              <a:gd name="connsiteY67" fmla="*/ 304800 h 844732"/>
              <a:gd name="connsiteX68" fmla="*/ 3744685 w 5172891"/>
              <a:gd name="connsiteY68" fmla="*/ 348343 h 844732"/>
              <a:gd name="connsiteX69" fmla="*/ 3709851 w 5172891"/>
              <a:gd name="connsiteY69" fmla="*/ 365760 h 844732"/>
              <a:gd name="connsiteX70" fmla="*/ 3657600 w 5172891"/>
              <a:gd name="connsiteY70" fmla="*/ 383177 h 844732"/>
              <a:gd name="connsiteX71" fmla="*/ 3553097 w 5172891"/>
              <a:gd name="connsiteY71" fmla="*/ 418012 h 844732"/>
              <a:gd name="connsiteX72" fmla="*/ 3474720 w 5172891"/>
              <a:gd name="connsiteY72" fmla="*/ 426720 h 844732"/>
              <a:gd name="connsiteX73" fmla="*/ 3108960 w 5172891"/>
              <a:gd name="connsiteY73" fmla="*/ 452846 h 844732"/>
              <a:gd name="connsiteX74" fmla="*/ 2978331 w 5172891"/>
              <a:gd name="connsiteY74" fmla="*/ 461554 h 844732"/>
              <a:gd name="connsiteX75" fmla="*/ 2847702 w 5172891"/>
              <a:gd name="connsiteY75" fmla="*/ 487680 h 844732"/>
              <a:gd name="connsiteX76" fmla="*/ 2804160 w 5172891"/>
              <a:gd name="connsiteY76" fmla="*/ 505097 h 844732"/>
              <a:gd name="connsiteX77" fmla="*/ 2673531 w 5172891"/>
              <a:gd name="connsiteY77" fmla="*/ 513806 h 844732"/>
              <a:gd name="connsiteX78" fmla="*/ 2621280 w 5172891"/>
              <a:gd name="connsiteY78" fmla="*/ 522514 h 844732"/>
              <a:gd name="connsiteX79" fmla="*/ 2473234 w 5172891"/>
              <a:gd name="connsiteY79" fmla="*/ 539932 h 844732"/>
              <a:gd name="connsiteX80" fmla="*/ 2386148 w 5172891"/>
              <a:gd name="connsiteY80" fmla="*/ 557349 h 844732"/>
              <a:gd name="connsiteX81" fmla="*/ 2333897 w 5172891"/>
              <a:gd name="connsiteY81" fmla="*/ 574766 h 844732"/>
              <a:gd name="connsiteX82" fmla="*/ 2264228 w 5172891"/>
              <a:gd name="connsiteY82" fmla="*/ 592183 h 844732"/>
              <a:gd name="connsiteX83" fmla="*/ 2211977 w 5172891"/>
              <a:gd name="connsiteY83" fmla="*/ 618309 h 844732"/>
              <a:gd name="connsiteX84" fmla="*/ 2177142 w 5172891"/>
              <a:gd name="connsiteY84" fmla="*/ 635726 h 844732"/>
              <a:gd name="connsiteX85" fmla="*/ 2116182 w 5172891"/>
              <a:gd name="connsiteY85" fmla="*/ 653143 h 844732"/>
              <a:gd name="connsiteX86" fmla="*/ 2081348 w 5172891"/>
              <a:gd name="connsiteY86" fmla="*/ 670560 h 844732"/>
              <a:gd name="connsiteX87" fmla="*/ 1933302 w 5172891"/>
              <a:gd name="connsiteY87" fmla="*/ 679269 h 844732"/>
              <a:gd name="connsiteX88" fmla="*/ 1863634 w 5172891"/>
              <a:gd name="connsiteY88" fmla="*/ 696686 h 844732"/>
              <a:gd name="connsiteX89" fmla="*/ 1828800 w 5172891"/>
              <a:gd name="connsiteY89" fmla="*/ 705394 h 844732"/>
              <a:gd name="connsiteX90" fmla="*/ 1750422 w 5172891"/>
              <a:gd name="connsiteY90" fmla="*/ 714103 h 844732"/>
              <a:gd name="connsiteX91" fmla="*/ 1689462 w 5172891"/>
              <a:gd name="connsiteY91" fmla="*/ 722812 h 844732"/>
              <a:gd name="connsiteX92" fmla="*/ 1271451 w 5172891"/>
              <a:gd name="connsiteY92" fmla="*/ 731520 h 844732"/>
              <a:gd name="connsiteX93" fmla="*/ 1166948 w 5172891"/>
              <a:gd name="connsiteY93" fmla="*/ 757646 h 844732"/>
              <a:gd name="connsiteX94" fmla="*/ 1097280 w 5172891"/>
              <a:gd name="connsiteY94" fmla="*/ 783772 h 844732"/>
              <a:gd name="connsiteX95" fmla="*/ 1071154 w 5172891"/>
              <a:gd name="connsiteY95" fmla="*/ 792480 h 844732"/>
              <a:gd name="connsiteX96" fmla="*/ 635725 w 5172891"/>
              <a:gd name="connsiteY96" fmla="*/ 801189 h 844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5172891" h="844732">
                <a:moveTo>
                  <a:pt x="914400" y="844732"/>
                </a:moveTo>
                <a:cubicBezTo>
                  <a:pt x="894080" y="841829"/>
                  <a:pt x="873687" y="839398"/>
                  <a:pt x="853440" y="836023"/>
                </a:cubicBezTo>
                <a:cubicBezTo>
                  <a:pt x="838840" y="833589"/>
                  <a:pt x="824597" y="829043"/>
                  <a:pt x="809897" y="827314"/>
                </a:cubicBezTo>
                <a:cubicBezTo>
                  <a:pt x="677095" y="811690"/>
                  <a:pt x="498198" y="813382"/>
                  <a:pt x="383177" y="809897"/>
                </a:cubicBezTo>
                <a:lnTo>
                  <a:pt x="130628" y="801189"/>
                </a:lnTo>
                <a:cubicBezTo>
                  <a:pt x="124127" y="799564"/>
                  <a:pt x="78588" y="789124"/>
                  <a:pt x="69668" y="783772"/>
                </a:cubicBezTo>
                <a:cubicBezTo>
                  <a:pt x="62627" y="779548"/>
                  <a:pt x="58662" y="771483"/>
                  <a:pt x="52251" y="766354"/>
                </a:cubicBezTo>
                <a:cubicBezTo>
                  <a:pt x="28135" y="747061"/>
                  <a:pt x="27593" y="749426"/>
                  <a:pt x="0" y="740229"/>
                </a:cubicBezTo>
                <a:cubicBezTo>
                  <a:pt x="8708" y="734423"/>
                  <a:pt x="16505" y="726935"/>
                  <a:pt x="26125" y="722812"/>
                </a:cubicBezTo>
                <a:cubicBezTo>
                  <a:pt x="37126" y="718097"/>
                  <a:pt x="49223" y="716450"/>
                  <a:pt x="60960" y="714103"/>
                </a:cubicBezTo>
                <a:cubicBezTo>
                  <a:pt x="119212" y="702452"/>
                  <a:pt x="142158" y="702763"/>
                  <a:pt x="209005" y="696686"/>
                </a:cubicBezTo>
                <a:cubicBezTo>
                  <a:pt x="324541" y="638920"/>
                  <a:pt x="180267" y="709002"/>
                  <a:pt x="269965" y="670560"/>
                </a:cubicBezTo>
                <a:cubicBezTo>
                  <a:pt x="288676" y="662541"/>
                  <a:pt x="309691" y="647701"/>
                  <a:pt x="330925" y="644434"/>
                </a:cubicBezTo>
                <a:cubicBezTo>
                  <a:pt x="359759" y="639998"/>
                  <a:pt x="388982" y="638629"/>
                  <a:pt x="418011" y="635726"/>
                </a:cubicBezTo>
                <a:cubicBezTo>
                  <a:pt x="533565" y="597206"/>
                  <a:pt x="370739" y="648731"/>
                  <a:pt x="705394" y="618309"/>
                </a:cubicBezTo>
                <a:cubicBezTo>
                  <a:pt x="715817" y="617361"/>
                  <a:pt x="721956" y="605143"/>
                  <a:pt x="731520" y="600892"/>
                </a:cubicBezTo>
                <a:cubicBezTo>
                  <a:pt x="748297" y="593435"/>
                  <a:pt x="765419" y="583998"/>
                  <a:pt x="783771" y="583474"/>
                </a:cubicBezTo>
                <a:lnTo>
                  <a:pt x="1088571" y="574766"/>
                </a:lnTo>
                <a:cubicBezTo>
                  <a:pt x="1097280" y="571863"/>
                  <a:pt x="1106486" y="570162"/>
                  <a:pt x="1114697" y="566057"/>
                </a:cubicBezTo>
                <a:cubicBezTo>
                  <a:pt x="1136666" y="555072"/>
                  <a:pt x="1142041" y="547422"/>
                  <a:pt x="1158240" y="531223"/>
                </a:cubicBezTo>
                <a:cubicBezTo>
                  <a:pt x="1164046" y="519612"/>
                  <a:pt x="1166478" y="505569"/>
                  <a:pt x="1175657" y="496389"/>
                </a:cubicBezTo>
                <a:cubicBezTo>
                  <a:pt x="1182148" y="489898"/>
                  <a:pt x="1193758" y="492138"/>
                  <a:pt x="1201782" y="487680"/>
                </a:cubicBezTo>
                <a:cubicBezTo>
                  <a:pt x="1220081" y="477514"/>
                  <a:pt x="1234175" y="459466"/>
                  <a:pt x="1254034" y="452846"/>
                </a:cubicBezTo>
                <a:cubicBezTo>
                  <a:pt x="1262743" y="449943"/>
                  <a:pt x="1271722" y="447753"/>
                  <a:pt x="1280160" y="444137"/>
                </a:cubicBezTo>
                <a:cubicBezTo>
                  <a:pt x="1292092" y="439023"/>
                  <a:pt x="1302678" y="430825"/>
                  <a:pt x="1314994" y="426720"/>
                </a:cubicBezTo>
                <a:cubicBezTo>
                  <a:pt x="1329036" y="422039"/>
                  <a:pt x="1343974" y="420660"/>
                  <a:pt x="1358537" y="418012"/>
                </a:cubicBezTo>
                <a:cubicBezTo>
                  <a:pt x="1375909" y="414853"/>
                  <a:pt x="1393551" y="413134"/>
                  <a:pt x="1410788" y="409303"/>
                </a:cubicBezTo>
                <a:cubicBezTo>
                  <a:pt x="1419749" y="407312"/>
                  <a:pt x="1427738" y="400872"/>
                  <a:pt x="1436914" y="400594"/>
                </a:cubicBezTo>
                <a:cubicBezTo>
                  <a:pt x="1619733" y="395054"/>
                  <a:pt x="1802679" y="395094"/>
                  <a:pt x="1985554" y="391886"/>
                </a:cubicBezTo>
                <a:lnTo>
                  <a:pt x="2429691" y="383177"/>
                </a:lnTo>
                <a:cubicBezTo>
                  <a:pt x="2447108" y="380274"/>
                  <a:pt x="2464705" y="378299"/>
                  <a:pt x="2481942" y="374469"/>
                </a:cubicBezTo>
                <a:cubicBezTo>
                  <a:pt x="2490903" y="372478"/>
                  <a:pt x="2499241" y="368282"/>
                  <a:pt x="2508068" y="365760"/>
                </a:cubicBezTo>
                <a:cubicBezTo>
                  <a:pt x="2519576" y="362472"/>
                  <a:pt x="2531438" y="360491"/>
                  <a:pt x="2542902" y="357052"/>
                </a:cubicBezTo>
                <a:cubicBezTo>
                  <a:pt x="2560487" y="351776"/>
                  <a:pt x="2577044" y="342652"/>
                  <a:pt x="2595154" y="339634"/>
                </a:cubicBezTo>
                <a:cubicBezTo>
                  <a:pt x="2687594" y="324228"/>
                  <a:pt x="2629793" y="332184"/>
                  <a:pt x="2769325" y="322217"/>
                </a:cubicBezTo>
                <a:cubicBezTo>
                  <a:pt x="2825378" y="303534"/>
                  <a:pt x="2766648" y="321212"/>
                  <a:pt x="2865120" y="304800"/>
                </a:cubicBezTo>
                <a:cubicBezTo>
                  <a:pt x="2876926" y="302832"/>
                  <a:pt x="2888009" y="296839"/>
                  <a:pt x="2899954" y="296092"/>
                </a:cubicBezTo>
                <a:cubicBezTo>
                  <a:pt x="2981127" y="291019"/>
                  <a:pt x="3062514" y="290286"/>
                  <a:pt x="3143794" y="287383"/>
                </a:cubicBezTo>
                <a:cubicBezTo>
                  <a:pt x="3247108" y="252944"/>
                  <a:pt x="3194801" y="264298"/>
                  <a:pt x="3300548" y="252549"/>
                </a:cubicBezTo>
                <a:cubicBezTo>
                  <a:pt x="3379151" y="232897"/>
                  <a:pt x="3283366" y="255192"/>
                  <a:pt x="3413760" y="235132"/>
                </a:cubicBezTo>
                <a:cubicBezTo>
                  <a:pt x="3438198" y="231372"/>
                  <a:pt x="3480507" y="215785"/>
                  <a:pt x="3500845" y="209006"/>
                </a:cubicBezTo>
                <a:cubicBezTo>
                  <a:pt x="3555754" y="167824"/>
                  <a:pt x="3516145" y="188807"/>
                  <a:pt x="3596640" y="174172"/>
                </a:cubicBezTo>
                <a:cubicBezTo>
                  <a:pt x="3608416" y="172031"/>
                  <a:pt x="3619698" y="167604"/>
                  <a:pt x="3631474" y="165463"/>
                </a:cubicBezTo>
                <a:cubicBezTo>
                  <a:pt x="3666274" y="159135"/>
                  <a:pt x="3750236" y="149548"/>
                  <a:pt x="3779520" y="148046"/>
                </a:cubicBezTo>
                <a:cubicBezTo>
                  <a:pt x="3863642" y="143732"/>
                  <a:pt x="3947885" y="142240"/>
                  <a:pt x="4032068" y="139337"/>
                </a:cubicBezTo>
                <a:cubicBezTo>
                  <a:pt x="4049279" y="133601"/>
                  <a:pt x="4072042" y="128559"/>
                  <a:pt x="4084320" y="113212"/>
                </a:cubicBezTo>
                <a:cubicBezTo>
                  <a:pt x="4090054" y="106044"/>
                  <a:pt x="4087294" y="94254"/>
                  <a:pt x="4093028" y="87086"/>
                </a:cubicBezTo>
                <a:cubicBezTo>
                  <a:pt x="4099566" y="78913"/>
                  <a:pt x="4111113" y="76369"/>
                  <a:pt x="4119154" y="69669"/>
                </a:cubicBezTo>
                <a:cubicBezTo>
                  <a:pt x="4128615" y="61785"/>
                  <a:pt x="4134264" y="49051"/>
                  <a:pt x="4145280" y="43543"/>
                </a:cubicBezTo>
                <a:cubicBezTo>
                  <a:pt x="4158519" y="36923"/>
                  <a:pt x="4174462" y="38424"/>
                  <a:pt x="4188822" y="34834"/>
                </a:cubicBezTo>
                <a:cubicBezTo>
                  <a:pt x="4221504" y="26663"/>
                  <a:pt x="4214883" y="23666"/>
                  <a:pt x="4249782" y="8709"/>
                </a:cubicBezTo>
                <a:cubicBezTo>
                  <a:pt x="4258220" y="5093"/>
                  <a:pt x="4267199" y="2903"/>
                  <a:pt x="4275908" y="0"/>
                </a:cubicBezTo>
                <a:lnTo>
                  <a:pt x="4537165" y="8709"/>
                </a:lnTo>
                <a:cubicBezTo>
                  <a:pt x="4874439" y="26460"/>
                  <a:pt x="4211464" y="8589"/>
                  <a:pt x="4720045" y="26126"/>
                </a:cubicBezTo>
                <a:cubicBezTo>
                  <a:pt x="4850628" y="30629"/>
                  <a:pt x="4981302" y="31931"/>
                  <a:pt x="5111931" y="34834"/>
                </a:cubicBezTo>
                <a:cubicBezTo>
                  <a:pt x="5117737" y="40640"/>
                  <a:pt x="5124794" y="45420"/>
                  <a:pt x="5129348" y="52252"/>
                </a:cubicBezTo>
                <a:cubicBezTo>
                  <a:pt x="5136549" y="63054"/>
                  <a:pt x="5138454" y="77113"/>
                  <a:pt x="5146765" y="87086"/>
                </a:cubicBezTo>
                <a:cubicBezTo>
                  <a:pt x="5153466" y="95127"/>
                  <a:pt x="5164182" y="98697"/>
                  <a:pt x="5172891" y="104503"/>
                </a:cubicBezTo>
                <a:cubicBezTo>
                  <a:pt x="5149326" y="120213"/>
                  <a:pt x="5139552" y="128288"/>
                  <a:pt x="5111931" y="139337"/>
                </a:cubicBezTo>
                <a:cubicBezTo>
                  <a:pt x="5094885" y="146155"/>
                  <a:pt x="5077897" y="154477"/>
                  <a:pt x="5059680" y="156754"/>
                </a:cubicBezTo>
                <a:cubicBezTo>
                  <a:pt x="4958196" y="169440"/>
                  <a:pt x="5013319" y="163344"/>
                  <a:pt x="4894217" y="174172"/>
                </a:cubicBezTo>
                <a:cubicBezTo>
                  <a:pt x="4822199" y="188575"/>
                  <a:pt x="4833846" y="188143"/>
                  <a:pt x="4728754" y="191589"/>
                </a:cubicBezTo>
                <a:cubicBezTo>
                  <a:pt x="4592362" y="196061"/>
                  <a:pt x="4455885" y="197394"/>
                  <a:pt x="4319451" y="200297"/>
                </a:cubicBezTo>
                <a:cubicBezTo>
                  <a:pt x="4258491" y="203200"/>
                  <a:pt x="4197406" y="204139"/>
                  <a:pt x="4136571" y="209006"/>
                </a:cubicBezTo>
                <a:cubicBezTo>
                  <a:pt x="4128737" y="209633"/>
                  <a:pt x="4085552" y="221835"/>
                  <a:pt x="4075611" y="226423"/>
                </a:cubicBezTo>
                <a:cubicBezTo>
                  <a:pt x="4046143" y="240024"/>
                  <a:pt x="4020011" y="262094"/>
                  <a:pt x="3988525" y="269966"/>
                </a:cubicBezTo>
                <a:cubicBezTo>
                  <a:pt x="3965302" y="275772"/>
                  <a:pt x="3942469" y="283448"/>
                  <a:pt x="3918857" y="287383"/>
                </a:cubicBezTo>
                <a:cubicBezTo>
                  <a:pt x="3854799" y="298060"/>
                  <a:pt x="3883735" y="291810"/>
                  <a:pt x="3831771" y="304800"/>
                </a:cubicBezTo>
                <a:lnTo>
                  <a:pt x="3744685" y="348343"/>
                </a:lnTo>
                <a:cubicBezTo>
                  <a:pt x="3733074" y="354149"/>
                  <a:pt x="3722167" y="361655"/>
                  <a:pt x="3709851" y="365760"/>
                </a:cubicBezTo>
                <a:cubicBezTo>
                  <a:pt x="3692434" y="371566"/>
                  <a:pt x="3674790" y="376731"/>
                  <a:pt x="3657600" y="383177"/>
                </a:cubicBezTo>
                <a:cubicBezTo>
                  <a:pt x="3629796" y="393604"/>
                  <a:pt x="3586382" y="412891"/>
                  <a:pt x="3553097" y="418012"/>
                </a:cubicBezTo>
                <a:cubicBezTo>
                  <a:pt x="3527116" y="422009"/>
                  <a:pt x="3500846" y="423817"/>
                  <a:pt x="3474720" y="426720"/>
                </a:cubicBezTo>
                <a:cubicBezTo>
                  <a:pt x="3321023" y="477951"/>
                  <a:pt x="3453724" y="439326"/>
                  <a:pt x="3108960" y="452846"/>
                </a:cubicBezTo>
                <a:cubicBezTo>
                  <a:pt x="3065354" y="454556"/>
                  <a:pt x="3021874" y="458651"/>
                  <a:pt x="2978331" y="461554"/>
                </a:cubicBezTo>
                <a:cubicBezTo>
                  <a:pt x="2934788" y="470263"/>
                  <a:pt x="2888931" y="471188"/>
                  <a:pt x="2847702" y="487680"/>
                </a:cubicBezTo>
                <a:cubicBezTo>
                  <a:pt x="2833188" y="493486"/>
                  <a:pt x="2819619" y="502778"/>
                  <a:pt x="2804160" y="505097"/>
                </a:cubicBezTo>
                <a:cubicBezTo>
                  <a:pt x="2761003" y="511571"/>
                  <a:pt x="2717074" y="510903"/>
                  <a:pt x="2673531" y="513806"/>
                </a:cubicBezTo>
                <a:cubicBezTo>
                  <a:pt x="2656114" y="516709"/>
                  <a:pt x="2638816" y="520451"/>
                  <a:pt x="2621280" y="522514"/>
                </a:cubicBezTo>
                <a:cubicBezTo>
                  <a:pt x="2509920" y="535615"/>
                  <a:pt x="2556000" y="524413"/>
                  <a:pt x="2473234" y="539932"/>
                </a:cubicBezTo>
                <a:cubicBezTo>
                  <a:pt x="2444138" y="545388"/>
                  <a:pt x="2414232" y="547988"/>
                  <a:pt x="2386148" y="557349"/>
                </a:cubicBezTo>
                <a:cubicBezTo>
                  <a:pt x="2368731" y="563155"/>
                  <a:pt x="2351708" y="570313"/>
                  <a:pt x="2333897" y="574766"/>
                </a:cubicBezTo>
                <a:lnTo>
                  <a:pt x="2264228" y="592183"/>
                </a:lnTo>
                <a:cubicBezTo>
                  <a:pt x="2214023" y="625652"/>
                  <a:pt x="2262451" y="596677"/>
                  <a:pt x="2211977" y="618309"/>
                </a:cubicBezTo>
                <a:cubicBezTo>
                  <a:pt x="2200045" y="623423"/>
                  <a:pt x="2189298" y="631168"/>
                  <a:pt x="2177142" y="635726"/>
                </a:cubicBezTo>
                <a:cubicBezTo>
                  <a:pt x="2118214" y="657823"/>
                  <a:pt x="2165312" y="632087"/>
                  <a:pt x="2116182" y="653143"/>
                </a:cubicBezTo>
                <a:cubicBezTo>
                  <a:pt x="2104250" y="658257"/>
                  <a:pt x="2094199" y="668724"/>
                  <a:pt x="2081348" y="670560"/>
                </a:cubicBezTo>
                <a:cubicBezTo>
                  <a:pt x="2032411" y="677551"/>
                  <a:pt x="1982651" y="676366"/>
                  <a:pt x="1933302" y="679269"/>
                </a:cubicBezTo>
                <a:cubicBezTo>
                  <a:pt x="1886620" y="694829"/>
                  <a:pt x="1926683" y="682675"/>
                  <a:pt x="1863634" y="696686"/>
                </a:cubicBezTo>
                <a:cubicBezTo>
                  <a:pt x="1851950" y="699282"/>
                  <a:pt x="1840629" y="703574"/>
                  <a:pt x="1828800" y="705394"/>
                </a:cubicBezTo>
                <a:cubicBezTo>
                  <a:pt x="1802819" y="709391"/>
                  <a:pt x="1776506" y="710842"/>
                  <a:pt x="1750422" y="714103"/>
                </a:cubicBezTo>
                <a:cubicBezTo>
                  <a:pt x="1730054" y="716649"/>
                  <a:pt x="1709975" y="722066"/>
                  <a:pt x="1689462" y="722812"/>
                </a:cubicBezTo>
                <a:cubicBezTo>
                  <a:pt x="1550187" y="727877"/>
                  <a:pt x="1410788" y="728617"/>
                  <a:pt x="1271451" y="731520"/>
                </a:cubicBezTo>
                <a:cubicBezTo>
                  <a:pt x="1202449" y="754521"/>
                  <a:pt x="1237309" y="745919"/>
                  <a:pt x="1166948" y="757646"/>
                </a:cubicBezTo>
                <a:cubicBezTo>
                  <a:pt x="1123942" y="786316"/>
                  <a:pt x="1157540" y="768707"/>
                  <a:pt x="1097280" y="783772"/>
                </a:cubicBezTo>
                <a:cubicBezTo>
                  <a:pt x="1088374" y="785998"/>
                  <a:pt x="1080115" y="790489"/>
                  <a:pt x="1071154" y="792480"/>
                </a:cubicBezTo>
                <a:cubicBezTo>
                  <a:pt x="937467" y="822188"/>
                  <a:pt x="714292" y="801189"/>
                  <a:pt x="635725" y="801189"/>
                </a:cubicBezTo>
              </a:path>
            </a:pathLst>
          </a:custGeom>
          <a:solidFill>
            <a:srgbClr val="0D0D0D">
              <a:alpha val="85098"/>
            </a:srgbClr>
          </a:solidFill>
          <a:ln w="25400" cap="flat" cmpd="sng" algn="ctr">
            <a:noFill/>
            <a:prstDash val="solid"/>
            <a:round/>
            <a:headEnd type="none" w="med" len="med"/>
            <a:tailEnd type="none" w="med" len="med"/>
          </a:ln>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3" name="Picture 4"/>
          <p:cNvPicPr>
            <a:picLocks noChangeAspect="1" noChangeArrowheads="1"/>
          </p:cNvPicPr>
          <p:nvPr/>
        </p:nvPicPr>
        <p:blipFill rotWithShape="1">
          <a:blip r:embed="rId8" cstate="email">
            <a:extLst>
              <a:ext uri="{28A0092B-C50C-407E-A947-70E740481C1C}">
                <a14:useLocalDpi xmlns:a14="http://schemas.microsoft.com/office/drawing/2010/main"/>
              </a:ext>
            </a:extLst>
          </a:blip>
          <a:srcRect/>
          <a:stretch/>
        </p:blipFill>
        <p:spPr bwMode="auto">
          <a:xfrm>
            <a:off x="-603250" y="4381500"/>
            <a:ext cx="10180638" cy="2476500"/>
          </a:xfrm>
          <a:prstGeom prst="rect">
            <a:avLst/>
          </a:prstGeom>
          <a:effectLst>
            <a:outerShdw dist="35921" dir="2700000" algn="ctr" rotWithShape="0">
              <a:schemeClr val="bg2"/>
            </a:outerShdw>
            <a:softEdge rad="25400"/>
          </a:effectLst>
        </p:spPr>
      </p:pic>
      <p:sp>
        <p:nvSpPr>
          <p:cNvPr id="20" name="Freeform 19"/>
          <p:cNvSpPr/>
          <p:nvPr/>
        </p:nvSpPr>
        <p:spPr bwMode="auto">
          <a:xfrm>
            <a:off x="279400" y="5189538"/>
            <a:ext cx="757238" cy="144462"/>
          </a:xfrm>
          <a:custGeom>
            <a:avLst/>
            <a:gdLst>
              <a:gd name="connsiteX0" fmla="*/ 757646 w 757646"/>
              <a:gd name="connsiteY0" fmla="*/ 122632 h 145121"/>
              <a:gd name="connsiteX1" fmla="*/ 592183 w 757646"/>
              <a:gd name="connsiteY1" fmla="*/ 131341 h 145121"/>
              <a:gd name="connsiteX2" fmla="*/ 557348 w 757646"/>
              <a:gd name="connsiteY2" fmla="*/ 113924 h 145121"/>
              <a:gd name="connsiteX3" fmla="*/ 531223 w 757646"/>
              <a:gd name="connsiteY3" fmla="*/ 105215 h 145121"/>
              <a:gd name="connsiteX4" fmla="*/ 505097 w 757646"/>
              <a:gd name="connsiteY4" fmla="*/ 70381 h 145121"/>
              <a:gd name="connsiteX5" fmla="*/ 470263 w 757646"/>
              <a:gd name="connsiteY5" fmla="*/ 52964 h 145121"/>
              <a:gd name="connsiteX6" fmla="*/ 139337 w 757646"/>
              <a:gd name="connsiteY6" fmla="*/ 26838 h 145121"/>
              <a:gd name="connsiteX7" fmla="*/ 104503 w 757646"/>
              <a:gd name="connsiteY7" fmla="*/ 18129 h 145121"/>
              <a:gd name="connsiteX8" fmla="*/ 43543 w 757646"/>
              <a:gd name="connsiteY8" fmla="*/ 712 h 145121"/>
              <a:gd name="connsiteX9" fmla="*/ 0 w 757646"/>
              <a:gd name="connsiteY9" fmla="*/ 712 h 145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57646" h="145121">
                <a:moveTo>
                  <a:pt x="757646" y="122632"/>
                </a:moveTo>
                <a:cubicBezTo>
                  <a:pt x="685141" y="151634"/>
                  <a:pt x="706584" y="150407"/>
                  <a:pt x="592183" y="131341"/>
                </a:cubicBezTo>
                <a:cubicBezTo>
                  <a:pt x="579377" y="129207"/>
                  <a:pt x="569280" y="119038"/>
                  <a:pt x="557348" y="113924"/>
                </a:cubicBezTo>
                <a:cubicBezTo>
                  <a:pt x="548911" y="110308"/>
                  <a:pt x="539931" y="108118"/>
                  <a:pt x="531223" y="105215"/>
                </a:cubicBezTo>
                <a:cubicBezTo>
                  <a:pt x="522514" y="93604"/>
                  <a:pt x="516117" y="79827"/>
                  <a:pt x="505097" y="70381"/>
                </a:cubicBezTo>
                <a:cubicBezTo>
                  <a:pt x="495240" y="61933"/>
                  <a:pt x="482316" y="57785"/>
                  <a:pt x="470263" y="52964"/>
                </a:cubicBezTo>
                <a:cubicBezTo>
                  <a:pt x="355228" y="6949"/>
                  <a:pt x="307869" y="32104"/>
                  <a:pt x="139337" y="26838"/>
                </a:cubicBezTo>
                <a:cubicBezTo>
                  <a:pt x="127726" y="23935"/>
                  <a:pt x="116011" y="21417"/>
                  <a:pt x="104503" y="18129"/>
                </a:cubicBezTo>
                <a:cubicBezTo>
                  <a:pt x="83493" y="12126"/>
                  <a:pt x="65808" y="3186"/>
                  <a:pt x="43543" y="712"/>
                </a:cubicBezTo>
                <a:cubicBezTo>
                  <a:pt x="29117" y="-891"/>
                  <a:pt x="14514" y="712"/>
                  <a:pt x="0" y="712"/>
                </a:cubicBezTo>
              </a:path>
            </a:pathLst>
          </a:custGeom>
          <a:noFill/>
          <a:ln w="25400" cap="flat" cmpd="sng" algn="ctr">
            <a:solidFill>
              <a:srgbClr val="0D0D0D">
                <a:alpha val="80000"/>
              </a:srgbClr>
            </a:solidFill>
            <a:prstDash val="solid"/>
            <a:round/>
            <a:headEnd type="none" w="med" len="med"/>
            <a:tailEnd type="none" w="med" len="med"/>
          </a:ln>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 name="Freeform 17"/>
          <p:cNvSpPr/>
          <p:nvPr/>
        </p:nvSpPr>
        <p:spPr bwMode="auto">
          <a:xfrm>
            <a:off x="2455863" y="5311775"/>
            <a:ext cx="1009650" cy="79375"/>
          </a:xfrm>
          <a:custGeom>
            <a:avLst/>
            <a:gdLst>
              <a:gd name="connsiteX0" fmla="*/ 0 w 1010194"/>
              <a:gd name="connsiteY0" fmla="*/ 0 h 78377"/>
              <a:gd name="connsiteX1" fmla="*/ 339634 w 1010194"/>
              <a:gd name="connsiteY1" fmla="*/ 8708 h 78377"/>
              <a:gd name="connsiteX2" fmla="*/ 287383 w 1010194"/>
              <a:gd name="connsiteY2" fmla="*/ 0 h 78377"/>
              <a:gd name="connsiteX3" fmla="*/ 226423 w 1010194"/>
              <a:gd name="connsiteY3" fmla="*/ 8708 h 78377"/>
              <a:gd name="connsiteX4" fmla="*/ 261257 w 1010194"/>
              <a:gd name="connsiteY4" fmla="*/ 17417 h 78377"/>
              <a:gd name="connsiteX5" fmla="*/ 339634 w 1010194"/>
              <a:gd name="connsiteY5" fmla="*/ 26125 h 78377"/>
              <a:gd name="connsiteX6" fmla="*/ 600891 w 1010194"/>
              <a:gd name="connsiteY6" fmla="*/ 34834 h 78377"/>
              <a:gd name="connsiteX7" fmla="*/ 809897 w 1010194"/>
              <a:gd name="connsiteY7" fmla="*/ 52251 h 78377"/>
              <a:gd name="connsiteX8" fmla="*/ 1010194 w 1010194"/>
              <a:gd name="connsiteY8" fmla="*/ 78377 h 78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10194" h="78377">
                <a:moveTo>
                  <a:pt x="0" y="0"/>
                </a:moveTo>
                <a:cubicBezTo>
                  <a:pt x="17760" y="1316"/>
                  <a:pt x="268995" y="32254"/>
                  <a:pt x="339634" y="8708"/>
                </a:cubicBezTo>
                <a:cubicBezTo>
                  <a:pt x="356385" y="3124"/>
                  <a:pt x="304800" y="2903"/>
                  <a:pt x="287383" y="0"/>
                </a:cubicBezTo>
                <a:cubicBezTo>
                  <a:pt x="267063" y="2903"/>
                  <a:pt x="243502" y="-2678"/>
                  <a:pt x="226423" y="8708"/>
                </a:cubicBezTo>
                <a:cubicBezTo>
                  <a:pt x="216464" y="15347"/>
                  <a:pt x="249427" y="15597"/>
                  <a:pt x="261257" y="17417"/>
                </a:cubicBezTo>
                <a:cubicBezTo>
                  <a:pt x="287238" y="21414"/>
                  <a:pt x="313382" y="24779"/>
                  <a:pt x="339634" y="26125"/>
                </a:cubicBezTo>
                <a:cubicBezTo>
                  <a:pt x="426654" y="30588"/>
                  <a:pt x="513805" y="31931"/>
                  <a:pt x="600891" y="34834"/>
                </a:cubicBezTo>
                <a:cubicBezTo>
                  <a:pt x="687541" y="63715"/>
                  <a:pt x="600388" y="37286"/>
                  <a:pt x="809897" y="52251"/>
                </a:cubicBezTo>
                <a:cubicBezTo>
                  <a:pt x="988721" y="65024"/>
                  <a:pt x="939122" y="42839"/>
                  <a:pt x="1010194" y="78377"/>
                </a:cubicBezTo>
              </a:path>
            </a:pathLst>
          </a:custGeom>
          <a:noFill/>
          <a:ln w="25400" cap="flat" cmpd="sng" algn="ctr">
            <a:solidFill>
              <a:srgbClr val="0D0D0D">
                <a:alpha val="80000"/>
              </a:srgbClr>
            </a:solidFill>
            <a:prstDash val="solid"/>
            <a:round/>
            <a:headEnd type="none" w="med" len="med"/>
            <a:tailEnd type="none" w="med" len="med"/>
          </a:ln>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 name="Freeform 20"/>
          <p:cNvSpPr/>
          <p:nvPr/>
        </p:nvSpPr>
        <p:spPr bwMode="auto">
          <a:xfrm>
            <a:off x="514350" y="5356225"/>
            <a:ext cx="817563" cy="382588"/>
          </a:xfrm>
          <a:custGeom>
            <a:avLst/>
            <a:gdLst>
              <a:gd name="connsiteX0" fmla="*/ 818605 w 818605"/>
              <a:gd name="connsiteY0" fmla="*/ 0 h 383178"/>
              <a:gd name="connsiteX1" fmla="*/ 644434 w 818605"/>
              <a:gd name="connsiteY1" fmla="*/ 17418 h 383178"/>
              <a:gd name="connsiteX2" fmla="*/ 600891 w 818605"/>
              <a:gd name="connsiteY2" fmla="*/ 34835 h 383178"/>
              <a:gd name="connsiteX3" fmla="*/ 566057 w 818605"/>
              <a:gd name="connsiteY3" fmla="*/ 43543 h 383178"/>
              <a:gd name="connsiteX4" fmla="*/ 557348 w 818605"/>
              <a:gd name="connsiteY4" fmla="*/ 69669 h 383178"/>
              <a:gd name="connsiteX5" fmla="*/ 566057 w 818605"/>
              <a:gd name="connsiteY5" fmla="*/ 104503 h 383178"/>
              <a:gd name="connsiteX6" fmla="*/ 627017 w 818605"/>
              <a:gd name="connsiteY6" fmla="*/ 139338 h 383178"/>
              <a:gd name="connsiteX7" fmla="*/ 644434 w 818605"/>
              <a:gd name="connsiteY7" fmla="*/ 165463 h 383178"/>
              <a:gd name="connsiteX8" fmla="*/ 714103 w 818605"/>
              <a:gd name="connsiteY8" fmla="*/ 191589 h 383178"/>
              <a:gd name="connsiteX9" fmla="*/ 705394 w 818605"/>
              <a:gd name="connsiteY9" fmla="*/ 217715 h 383178"/>
              <a:gd name="connsiteX10" fmla="*/ 653143 w 818605"/>
              <a:gd name="connsiteY10" fmla="*/ 252549 h 383178"/>
              <a:gd name="connsiteX11" fmla="*/ 618308 w 818605"/>
              <a:gd name="connsiteY11" fmla="*/ 278675 h 383178"/>
              <a:gd name="connsiteX12" fmla="*/ 583474 w 818605"/>
              <a:gd name="connsiteY12" fmla="*/ 287383 h 383178"/>
              <a:gd name="connsiteX13" fmla="*/ 357051 w 818605"/>
              <a:gd name="connsiteY13" fmla="*/ 296092 h 383178"/>
              <a:gd name="connsiteX14" fmla="*/ 322217 w 818605"/>
              <a:gd name="connsiteY14" fmla="*/ 304800 h 383178"/>
              <a:gd name="connsiteX15" fmla="*/ 243840 w 818605"/>
              <a:gd name="connsiteY15" fmla="*/ 313509 h 383178"/>
              <a:gd name="connsiteX16" fmla="*/ 191588 w 818605"/>
              <a:gd name="connsiteY16" fmla="*/ 330926 h 383178"/>
              <a:gd name="connsiteX17" fmla="*/ 156754 w 818605"/>
              <a:gd name="connsiteY17" fmla="*/ 339635 h 383178"/>
              <a:gd name="connsiteX18" fmla="*/ 104503 w 818605"/>
              <a:gd name="connsiteY18" fmla="*/ 357052 h 383178"/>
              <a:gd name="connsiteX19" fmla="*/ 78377 w 818605"/>
              <a:gd name="connsiteY19" fmla="*/ 365760 h 383178"/>
              <a:gd name="connsiteX20" fmla="*/ 26125 w 818605"/>
              <a:gd name="connsiteY20" fmla="*/ 374469 h 383178"/>
              <a:gd name="connsiteX21" fmla="*/ 0 w 818605"/>
              <a:gd name="connsiteY21" fmla="*/ 383178 h 383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18605" h="383178">
                <a:moveTo>
                  <a:pt x="818605" y="0"/>
                </a:moveTo>
                <a:cubicBezTo>
                  <a:pt x="760548" y="5806"/>
                  <a:pt x="702048" y="8200"/>
                  <a:pt x="644434" y="17418"/>
                </a:cubicBezTo>
                <a:cubicBezTo>
                  <a:pt x="628998" y="19888"/>
                  <a:pt x="615721" y="29892"/>
                  <a:pt x="600891" y="34835"/>
                </a:cubicBezTo>
                <a:cubicBezTo>
                  <a:pt x="589537" y="38620"/>
                  <a:pt x="577668" y="40640"/>
                  <a:pt x="566057" y="43543"/>
                </a:cubicBezTo>
                <a:cubicBezTo>
                  <a:pt x="563154" y="52252"/>
                  <a:pt x="557348" y="60489"/>
                  <a:pt x="557348" y="69669"/>
                </a:cubicBezTo>
                <a:cubicBezTo>
                  <a:pt x="557348" y="81638"/>
                  <a:pt x="559100" y="94764"/>
                  <a:pt x="566057" y="104503"/>
                </a:cubicBezTo>
                <a:cubicBezTo>
                  <a:pt x="582533" y="127569"/>
                  <a:pt x="603377" y="131458"/>
                  <a:pt x="627017" y="139338"/>
                </a:cubicBezTo>
                <a:cubicBezTo>
                  <a:pt x="632823" y="148046"/>
                  <a:pt x="635917" y="159380"/>
                  <a:pt x="644434" y="165463"/>
                </a:cubicBezTo>
                <a:cubicBezTo>
                  <a:pt x="653544" y="171970"/>
                  <a:pt x="698372" y="186345"/>
                  <a:pt x="714103" y="191589"/>
                </a:cubicBezTo>
                <a:cubicBezTo>
                  <a:pt x="711200" y="200298"/>
                  <a:pt x="710486" y="210077"/>
                  <a:pt x="705394" y="217715"/>
                </a:cubicBezTo>
                <a:cubicBezTo>
                  <a:pt x="686756" y="245671"/>
                  <a:pt x="680532" y="243419"/>
                  <a:pt x="653143" y="252549"/>
                </a:cubicBezTo>
                <a:cubicBezTo>
                  <a:pt x="641531" y="261258"/>
                  <a:pt x="631290" y="272184"/>
                  <a:pt x="618308" y="278675"/>
                </a:cubicBezTo>
                <a:cubicBezTo>
                  <a:pt x="607603" y="284027"/>
                  <a:pt x="595416" y="286587"/>
                  <a:pt x="583474" y="287383"/>
                </a:cubicBezTo>
                <a:cubicBezTo>
                  <a:pt x="508111" y="292407"/>
                  <a:pt x="432525" y="293189"/>
                  <a:pt x="357051" y="296092"/>
                </a:cubicBezTo>
                <a:cubicBezTo>
                  <a:pt x="345440" y="298995"/>
                  <a:pt x="334046" y="302980"/>
                  <a:pt x="322217" y="304800"/>
                </a:cubicBezTo>
                <a:cubicBezTo>
                  <a:pt x="296236" y="308797"/>
                  <a:pt x="269616" y="308354"/>
                  <a:pt x="243840" y="313509"/>
                </a:cubicBezTo>
                <a:cubicBezTo>
                  <a:pt x="225837" y="317110"/>
                  <a:pt x="209173" y="325650"/>
                  <a:pt x="191588" y="330926"/>
                </a:cubicBezTo>
                <a:cubicBezTo>
                  <a:pt x="180124" y="334365"/>
                  <a:pt x="168218" y="336196"/>
                  <a:pt x="156754" y="339635"/>
                </a:cubicBezTo>
                <a:cubicBezTo>
                  <a:pt x="139169" y="344911"/>
                  <a:pt x="121920" y="351246"/>
                  <a:pt x="104503" y="357052"/>
                </a:cubicBezTo>
                <a:cubicBezTo>
                  <a:pt x="95794" y="359955"/>
                  <a:pt x="87432" y="364251"/>
                  <a:pt x="78377" y="365760"/>
                </a:cubicBezTo>
                <a:lnTo>
                  <a:pt x="26125" y="374469"/>
                </a:lnTo>
                <a:lnTo>
                  <a:pt x="0" y="383178"/>
                </a:lnTo>
              </a:path>
            </a:pathLst>
          </a:custGeom>
          <a:noFill/>
          <a:ln w="25400" cap="flat" cmpd="sng" algn="ctr">
            <a:solidFill>
              <a:srgbClr val="0D0D0D">
                <a:alpha val="80000"/>
              </a:srgbClr>
            </a:solidFill>
            <a:prstDash val="solid"/>
            <a:round/>
            <a:headEnd type="none" w="med" len="med"/>
            <a:tailEnd type="none" w="med" len="med"/>
          </a:ln>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 name="Freeform 24"/>
          <p:cNvSpPr/>
          <p:nvPr/>
        </p:nvSpPr>
        <p:spPr bwMode="auto">
          <a:xfrm>
            <a:off x="1828800" y="5391150"/>
            <a:ext cx="871538" cy="312738"/>
          </a:xfrm>
          <a:custGeom>
            <a:avLst/>
            <a:gdLst>
              <a:gd name="connsiteX0" fmla="*/ 69669 w 870857"/>
              <a:gd name="connsiteY0" fmla="*/ 0 h 312986"/>
              <a:gd name="connsiteX1" fmla="*/ 78377 w 870857"/>
              <a:gd name="connsiteY1" fmla="*/ 43543 h 312986"/>
              <a:gd name="connsiteX2" fmla="*/ 69669 w 870857"/>
              <a:gd name="connsiteY2" fmla="*/ 87085 h 312986"/>
              <a:gd name="connsiteX3" fmla="*/ 0 w 870857"/>
              <a:gd name="connsiteY3" fmla="*/ 113211 h 312986"/>
              <a:gd name="connsiteX4" fmla="*/ 165463 w 870857"/>
              <a:gd name="connsiteY4" fmla="*/ 121920 h 312986"/>
              <a:gd name="connsiteX5" fmla="*/ 191589 w 870857"/>
              <a:gd name="connsiteY5" fmla="*/ 139337 h 312986"/>
              <a:gd name="connsiteX6" fmla="*/ 287383 w 870857"/>
              <a:gd name="connsiteY6" fmla="*/ 156754 h 312986"/>
              <a:gd name="connsiteX7" fmla="*/ 278674 w 870857"/>
              <a:gd name="connsiteY7" fmla="*/ 191588 h 312986"/>
              <a:gd name="connsiteX8" fmla="*/ 252549 w 870857"/>
              <a:gd name="connsiteY8" fmla="*/ 200297 h 312986"/>
              <a:gd name="connsiteX9" fmla="*/ 165463 w 870857"/>
              <a:gd name="connsiteY9" fmla="*/ 217714 h 312986"/>
              <a:gd name="connsiteX10" fmla="*/ 139337 w 870857"/>
              <a:gd name="connsiteY10" fmla="*/ 226423 h 312986"/>
              <a:gd name="connsiteX11" fmla="*/ 583474 w 870857"/>
              <a:gd name="connsiteY11" fmla="*/ 269965 h 312986"/>
              <a:gd name="connsiteX12" fmla="*/ 801189 w 870857"/>
              <a:gd name="connsiteY12" fmla="*/ 287383 h 312986"/>
              <a:gd name="connsiteX13" fmla="*/ 844731 w 870857"/>
              <a:gd name="connsiteY13" fmla="*/ 296091 h 312986"/>
              <a:gd name="connsiteX14" fmla="*/ 870857 w 870857"/>
              <a:gd name="connsiteY14" fmla="*/ 304800 h 312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70857" h="312986">
                <a:moveTo>
                  <a:pt x="69669" y="0"/>
                </a:moveTo>
                <a:cubicBezTo>
                  <a:pt x="72572" y="14514"/>
                  <a:pt x="78377" y="28741"/>
                  <a:pt x="78377" y="43543"/>
                </a:cubicBezTo>
                <a:cubicBezTo>
                  <a:pt x="78377" y="58344"/>
                  <a:pt x="77013" y="74234"/>
                  <a:pt x="69669" y="87085"/>
                </a:cubicBezTo>
                <a:cubicBezTo>
                  <a:pt x="58094" y="107341"/>
                  <a:pt x="15812" y="110049"/>
                  <a:pt x="0" y="113211"/>
                </a:cubicBezTo>
                <a:cubicBezTo>
                  <a:pt x="55154" y="116114"/>
                  <a:pt x="110739" y="114458"/>
                  <a:pt x="165463" y="121920"/>
                </a:cubicBezTo>
                <a:cubicBezTo>
                  <a:pt x="175833" y="123334"/>
                  <a:pt x="181789" y="135662"/>
                  <a:pt x="191589" y="139337"/>
                </a:cubicBezTo>
                <a:cubicBezTo>
                  <a:pt x="201322" y="142987"/>
                  <a:pt x="281520" y="155777"/>
                  <a:pt x="287383" y="156754"/>
                </a:cubicBezTo>
                <a:cubicBezTo>
                  <a:pt x="284480" y="168365"/>
                  <a:pt x="286151" y="182242"/>
                  <a:pt x="278674" y="191588"/>
                </a:cubicBezTo>
                <a:cubicBezTo>
                  <a:pt x="272940" y="198756"/>
                  <a:pt x="261375" y="197775"/>
                  <a:pt x="252549" y="200297"/>
                </a:cubicBezTo>
                <a:cubicBezTo>
                  <a:pt x="191833" y="217644"/>
                  <a:pt x="242429" y="200610"/>
                  <a:pt x="165463" y="217714"/>
                </a:cubicBezTo>
                <a:cubicBezTo>
                  <a:pt x="156502" y="219705"/>
                  <a:pt x="148046" y="223520"/>
                  <a:pt x="139337" y="226423"/>
                </a:cubicBezTo>
                <a:cubicBezTo>
                  <a:pt x="183444" y="402839"/>
                  <a:pt x="133820" y="251979"/>
                  <a:pt x="583474" y="269965"/>
                </a:cubicBezTo>
                <a:cubicBezTo>
                  <a:pt x="656219" y="272875"/>
                  <a:pt x="801189" y="287383"/>
                  <a:pt x="801189" y="287383"/>
                </a:cubicBezTo>
                <a:cubicBezTo>
                  <a:pt x="815703" y="290286"/>
                  <a:pt x="830372" y="292501"/>
                  <a:pt x="844731" y="296091"/>
                </a:cubicBezTo>
                <a:cubicBezTo>
                  <a:pt x="853637" y="298317"/>
                  <a:pt x="870857" y="304800"/>
                  <a:pt x="870857" y="304800"/>
                </a:cubicBezTo>
              </a:path>
            </a:pathLst>
          </a:custGeom>
          <a:noFill/>
          <a:ln w="25400" cap="flat" cmpd="sng" algn="ctr">
            <a:solidFill>
              <a:srgbClr val="0D0D0D">
                <a:alpha val="80000"/>
              </a:srgbClr>
            </a:solidFill>
            <a:prstDash val="solid"/>
            <a:round/>
            <a:headEnd type="none" w="med" len="med"/>
            <a:tailEnd type="none" w="med" len="med"/>
          </a:ln>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Freeform 15"/>
          <p:cNvSpPr/>
          <p:nvPr/>
        </p:nvSpPr>
        <p:spPr bwMode="auto">
          <a:xfrm rot="1487424">
            <a:off x="3092450" y="4914900"/>
            <a:ext cx="1749425" cy="673100"/>
          </a:xfrm>
          <a:custGeom>
            <a:avLst/>
            <a:gdLst>
              <a:gd name="connsiteX0" fmla="*/ 0 w 3901440"/>
              <a:gd name="connsiteY0" fmla="*/ 672710 h 672710"/>
              <a:gd name="connsiteX1" fmla="*/ 43543 w 3901440"/>
              <a:gd name="connsiteY1" fmla="*/ 664002 h 672710"/>
              <a:gd name="connsiteX2" fmla="*/ 113211 w 3901440"/>
              <a:gd name="connsiteY2" fmla="*/ 655293 h 672710"/>
              <a:gd name="connsiteX3" fmla="*/ 139337 w 3901440"/>
              <a:gd name="connsiteY3" fmla="*/ 637876 h 672710"/>
              <a:gd name="connsiteX4" fmla="*/ 200297 w 3901440"/>
              <a:gd name="connsiteY4" fmla="*/ 620459 h 672710"/>
              <a:gd name="connsiteX5" fmla="*/ 287383 w 3901440"/>
              <a:gd name="connsiteY5" fmla="*/ 603042 h 672710"/>
              <a:gd name="connsiteX6" fmla="*/ 426720 w 3901440"/>
              <a:gd name="connsiteY6" fmla="*/ 594333 h 672710"/>
              <a:gd name="connsiteX7" fmla="*/ 470263 w 3901440"/>
              <a:gd name="connsiteY7" fmla="*/ 585625 h 672710"/>
              <a:gd name="connsiteX8" fmla="*/ 592183 w 3901440"/>
              <a:gd name="connsiteY8" fmla="*/ 559499 h 672710"/>
              <a:gd name="connsiteX9" fmla="*/ 644434 w 3901440"/>
              <a:gd name="connsiteY9" fmla="*/ 542082 h 672710"/>
              <a:gd name="connsiteX10" fmla="*/ 670560 w 3901440"/>
              <a:gd name="connsiteY10" fmla="*/ 524665 h 672710"/>
              <a:gd name="connsiteX11" fmla="*/ 748937 w 3901440"/>
              <a:gd name="connsiteY11" fmla="*/ 507247 h 672710"/>
              <a:gd name="connsiteX12" fmla="*/ 844731 w 3901440"/>
              <a:gd name="connsiteY12" fmla="*/ 463705 h 672710"/>
              <a:gd name="connsiteX13" fmla="*/ 879566 w 3901440"/>
              <a:gd name="connsiteY13" fmla="*/ 454996 h 672710"/>
              <a:gd name="connsiteX14" fmla="*/ 905691 w 3901440"/>
              <a:gd name="connsiteY14" fmla="*/ 437579 h 672710"/>
              <a:gd name="connsiteX15" fmla="*/ 1045028 w 3901440"/>
              <a:gd name="connsiteY15" fmla="*/ 463705 h 672710"/>
              <a:gd name="connsiteX16" fmla="*/ 1166948 w 3901440"/>
              <a:gd name="connsiteY16" fmla="*/ 454996 h 672710"/>
              <a:gd name="connsiteX17" fmla="*/ 1227908 w 3901440"/>
              <a:gd name="connsiteY17" fmla="*/ 428870 h 672710"/>
              <a:gd name="connsiteX18" fmla="*/ 1262743 w 3901440"/>
              <a:gd name="connsiteY18" fmla="*/ 420162 h 672710"/>
              <a:gd name="connsiteX19" fmla="*/ 1314994 w 3901440"/>
              <a:gd name="connsiteY19" fmla="*/ 402745 h 672710"/>
              <a:gd name="connsiteX20" fmla="*/ 1341120 w 3901440"/>
              <a:gd name="connsiteY20" fmla="*/ 394036 h 672710"/>
              <a:gd name="connsiteX21" fmla="*/ 1375954 w 3901440"/>
              <a:gd name="connsiteY21" fmla="*/ 376619 h 672710"/>
              <a:gd name="connsiteX22" fmla="*/ 1463040 w 3901440"/>
              <a:gd name="connsiteY22" fmla="*/ 350493 h 672710"/>
              <a:gd name="connsiteX23" fmla="*/ 1489166 w 3901440"/>
              <a:gd name="connsiteY23" fmla="*/ 333076 h 672710"/>
              <a:gd name="connsiteX24" fmla="*/ 1672046 w 3901440"/>
              <a:gd name="connsiteY24" fmla="*/ 341785 h 672710"/>
              <a:gd name="connsiteX25" fmla="*/ 1724297 w 3901440"/>
              <a:gd name="connsiteY25" fmla="*/ 359202 h 672710"/>
              <a:gd name="connsiteX26" fmla="*/ 1837508 w 3901440"/>
              <a:gd name="connsiteY26" fmla="*/ 341785 h 672710"/>
              <a:gd name="connsiteX27" fmla="*/ 1854926 w 3901440"/>
              <a:gd name="connsiteY27" fmla="*/ 324367 h 672710"/>
              <a:gd name="connsiteX28" fmla="*/ 1933303 w 3901440"/>
              <a:gd name="connsiteY28" fmla="*/ 298242 h 672710"/>
              <a:gd name="connsiteX29" fmla="*/ 1959428 w 3901440"/>
              <a:gd name="connsiteY29" fmla="*/ 289533 h 672710"/>
              <a:gd name="connsiteX30" fmla="*/ 2290354 w 3901440"/>
              <a:gd name="connsiteY30" fmla="*/ 280825 h 672710"/>
              <a:gd name="connsiteX31" fmla="*/ 2351314 w 3901440"/>
              <a:gd name="connsiteY31" fmla="*/ 245990 h 672710"/>
              <a:gd name="connsiteX32" fmla="*/ 2377440 w 3901440"/>
              <a:gd name="connsiteY32" fmla="*/ 228573 h 672710"/>
              <a:gd name="connsiteX33" fmla="*/ 2429691 w 3901440"/>
              <a:gd name="connsiteY33" fmla="*/ 211156 h 672710"/>
              <a:gd name="connsiteX34" fmla="*/ 2481943 w 3901440"/>
              <a:gd name="connsiteY34" fmla="*/ 193739 h 672710"/>
              <a:gd name="connsiteX35" fmla="*/ 2595154 w 3901440"/>
              <a:gd name="connsiteY35" fmla="*/ 176322 h 672710"/>
              <a:gd name="connsiteX36" fmla="*/ 2778034 w 3901440"/>
              <a:gd name="connsiteY36" fmla="*/ 167613 h 672710"/>
              <a:gd name="connsiteX37" fmla="*/ 2821577 w 3901440"/>
              <a:gd name="connsiteY37" fmla="*/ 158905 h 672710"/>
              <a:gd name="connsiteX38" fmla="*/ 2873828 w 3901440"/>
              <a:gd name="connsiteY38" fmla="*/ 124070 h 672710"/>
              <a:gd name="connsiteX39" fmla="*/ 2978331 w 3901440"/>
              <a:gd name="connsiteY39" fmla="*/ 89236 h 672710"/>
              <a:gd name="connsiteX40" fmla="*/ 3030583 w 3901440"/>
              <a:gd name="connsiteY40" fmla="*/ 54402 h 672710"/>
              <a:gd name="connsiteX41" fmla="*/ 3056708 w 3901440"/>
              <a:gd name="connsiteY41" fmla="*/ 36985 h 672710"/>
              <a:gd name="connsiteX42" fmla="*/ 3178628 w 3901440"/>
              <a:gd name="connsiteY42" fmla="*/ 10859 h 672710"/>
              <a:gd name="connsiteX43" fmla="*/ 3213463 w 3901440"/>
              <a:gd name="connsiteY43" fmla="*/ 2150 h 672710"/>
              <a:gd name="connsiteX44" fmla="*/ 3439886 w 3901440"/>
              <a:gd name="connsiteY44" fmla="*/ 19567 h 672710"/>
              <a:gd name="connsiteX45" fmla="*/ 3692434 w 3901440"/>
              <a:gd name="connsiteY45" fmla="*/ 19567 h 672710"/>
              <a:gd name="connsiteX46" fmla="*/ 3753394 w 3901440"/>
              <a:gd name="connsiteY46" fmla="*/ 54402 h 672710"/>
              <a:gd name="connsiteX47" fmla="*/ 3779520 w 3901440"/>
              <a:gd name="connsiteY47" fmla="*/ 63110 h 672710"/>
              <a:gd name="connsiteX48" fmla="*/ 3901440 w 3901440"/>
              <a:gd name="connsiteY48" fmla="*/ 54402 h 6727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901440" h="672710">
                <a:moveTo>
                  <a:pt x="0" y="672710"/>
                </a:moveTo>
                <a:cubicBezTo>
                  <a:pt x="14514" y="669807"/>
                  <a:pt x="28913" y="666253"/>
                  <a:pt x="43543" y="664002"/>
                </a:cubicBezTo>
                <a:cubicBezTo>
                  <a:pt x="66674" y="660443"/>
                  <a:pt x="90632" y="661451"/>
                  <a:pt x="113211" y="655293"/>
                </a:cubicBezTo>
                <a:cubicBezTo>
                  <a:pt x="123309" y="652539"/>
                  <a:pt x="129976" y="642557"/>
                  <a:pt x="139337" y="637876"/>
                </a:cubicBezTo>
                <a:cubicBezTo>
                  <a:pt x="150764" y="632163"/>
                  <a:pt x="190526" y="622553"/>
                  <a:pt x="200297" y="620459"/>
                </a:cubicBezTo>
                <a:cubicBezTo>
                  <a:pt x="229243" y="614256"/>
                  <a:pt x="257837" y="604889"/>
                  <a:pt x="287383" y="603042"/>
                </a:cubicBezTo>
                <a:lnTo>
                  <a:pt x="426720" y="594333"/>
                </a:lnTo>
                <a:lnTo>
                  <a:pt x="470263" y="585625"/>
                </a:lnTo>
                <a:cubicBezTo>
                  <a:pt x="518491" y="576856"/>
                  <a:pt x="542848" y="575944"/>
                  <a:pt x="592183" y="559499"/>
                </a:cubicBezTo>
                <a:lnTo>
                  <a:pt x="644434" y="542082"/>
                </a:lnTo>
                <a:cubicBezTo>
                  <a:pt x="653143" y="536276"/>
                  <a:pt x="661199" y="529346"/>
                  <a:pt x="670560" y="524665"/>
                </a:cubicBezTo>
                <a:cubicBezTo>
                  <a:pt x="692000" y="513945"/>
                  <a:pt x="728866" y="510592"/>
                  <a:pt x="748937" y="507247"/>
                </a:cubicBezTo>
                <a:cubicBezTo>
                  <a:pt x="794919" y="484256"/>
                  <a:pt x="805251" y="474985"/>
                  <a:pt x="844731" y="463705"/>
                </a:cubicBezTo>
                <a:cubicBezTo>
                  <a:pt x="856240" y="460417"/>
                  <a:pt x="867954" y="457899"/>
                  <a:pt x="879566" y="454996"/>
                </a:cubicBezTo>
                <a:cubicBezTo>
                  <a:pt x="888274" y="449190"/>
                  <a:pt x="895245" y="438232"/>
                  <a:pt x="905691" y="437579"/>
                </a:cubicBezTo>
                <a:cubicBezTo>
                  <a:pt x="1005698" y="431328"/>
                  <a:pt x="993949" y="429650"/>
                  <a:pt x="1045028" y="463705"/>
                </a:cubicBezTo>
                <a:cubicBezTo>
                  <a:pt x="1085668" y="460802"/>
                  <a:pt x="1126454" y="459496"/>
                  <a:pt x="1166948" y="454996"/>
                </a:cubicBezTo>
                <a:cubicBezTo>
                  <a:pt x="1223206" y="448745"/>
                  <a:pt x="1181969" y="448557"/>
                  <a:pt x="1227908" y="428870"/>
                </a:cubicBezTo>
                <a:cubicBezTo>
                  <a:pt x="1238909" y="424155"/>
                  <a:pt x="1251279" y="423601"/>
                  <a:pt x="1262743" y="420162"/>
                </a:cubicBezTo>
                <a:cubicBezTo>
                  <a:pt x="1280328" y="414887"/>
                  <a:pt x="1297577" y="408551"/>
                  <a:pt x="1314994" y="402745"/>
                </a:cubicBezTo>
                <a:cubicBezTo>
                  <a:pt x="1323703" y="399842"/>
                  <a:pt x="1332909" y="398141"/>
                  <a:pt x="1341120" y="394036"/>
                </a:cubicBezTo>
                <a:cubicBezTo>
                  <a:pt x="1352731" y="388230"/>
                  <a:pt x="1363799" y="381177"/>
                  <a:pt x="1375954" y="376619"/>
                </a:cubicBezTo>
                <a:cubicBezTo>
                  <a:pt x="1403770" y="366188"/>
                  <a:pt x="1437520" y="367506"/>
                  <a:pt x="1463040" y="350493"/>
                </a:cubicBezTo>
                <a:lnTo>
                  <a:pt x="1489166" y="333076"/>
                </a:lnTo>
                <a:cubicBezTo>
                  <a:pt x="1550126" y="335979"/>
                  <a:pt x="1611390" y="335045"/>
                  <a:pt x="1672046" y="341785"/>
                </a:cubicBezTo>
                <a:cubicBezTo>
                  <a:pt x="1690293" y="343812"/>
                  <a:pt x="1724297" y="359202"/>
                  <a:pt x="1724297" y="359202"/>
                </a:cubicBezTo>
                <a:cubicBezTo>
                  <a:pt x="1729488" y="358553"/>
                  <a:pt x="1821084" y="348824"/>
                  <a:pt x="1837508" y="341785"/>
                </a:cubicBezTo>
                <a:cubicBezTo>
                  <a:pt x="1845055" y="338551"/>
                  <a:pt x="1847582" y="328039"/>
                  <a:pt x="1854926" y="324367"/>
                </a:cubicBezTo>
                <a:cubicBezTo>
                  <a:pt x="1854939" y="324360"/>
                  <a:pt x="1920233" y="302599"/>
                  <a:pt x="1933303" y="298242"/>
                </a:cubicBezTo>
                <a:cubicBezTo>
                  <a:pt x="1942011" y="295339"/>
                  <a:pt x="1950252" y="289774"/>
                  <a:pt x="1959428" y="289533"/>
                </a:cubicBezTo>
                <a:lnTo>
                  <a:pt x="2290354" y="280825"/>
                </a:lnTo>
                <a:cubicBezTo>
                  <a:pt x="2353996" y="238396"/>
                  <a:pt x="2273984" y="290178"/>
                  <a:pt x="2351314" y="245990"/>
                </a:cubicBezTo>
                <a:cubicBezTo>
                  <a:pt x="2360401" y="240797"/>
                  <a:pt x="2367876" y="232824"/>
                  <a:pt x="2377440" y="228573"/>
                </a:cubicBezTo>
                <a:cubicBezTo>
                  <a:pt x="2394217" y="221117"/>
                  <a:pt x="2412274" y="216962"/>
                  <a:pt x="2429691" y="211156"/>
                </a:cubicBezTo>
                <a:lnTo>
                  <a:pt x="2481943" y="193739"/>
                </a:lnTo>
                <a:cubicBezTo>
                  <a:pt x="2525624" y="185002"/>
                  <a:pt x="2546865" y="179652"/>
                  <a:pt x="2595154" y="176322"/>
                </a:cubicBezTo>
                <a:cubicBezTo>
                  <a:pt x="2656038" y="172123"/>
                  <a:pt x="2717074" y="170516"/>
                  <a:pt x="2778034" y="167613"/>
                </a:cubicBezTo>
                <a:cubicBezTo>
                  <a:pt x="2792548" y="164710"/>
                  <a:pt x="2808102" y="165030"/>
                  <a:pt x="2821577" y="158905"/>
                </a:cubicBezTo>
                <a:cubicBezTo>
                  <a:pt x="2840634" y="150243"/>
                  <a:pt x="2853520" y="129147"/>
                  <a:pt x="2873828" y="124070"/>
                </a:cubicBezTo>
                <a:cubicBezTo>
                  <a:pt x="2956091" y="103504"/>
                  <a:pt x="2922086" y="117358"/>
                  <a:pt x="2978331" y="89236"/>
                </a:cubicBezTo>
                <a:cubicBezTo>
                  <a:pt x="3008944" y="43315"/>
                  <a:pt x="2978096" y="76896"/>
                  <a:pt x="3030583" y="54402"/>
                </a:cubicBezTo>
                <a:cubicBezTo>
                  <a:pt x="3040203" y="50279"/>
                  <a:pt x="3047144" y="41236"/>
                  <a:pt x="3056708" y="36985"/>
                </a:cubicBezTo>
                <a:cubicBezTo>
                  <a:pt x="3105267" y="15403"/>
                  <a:pt x="3123751" y="17718"/>
                  <a:pt x="3178628" y="10859"/>
                </a:cubicBezTo>
                <a:cubicBezTo>
                  <a:pt x="3190240" y="7956"/>
                  <a:pt x="3201494" y="2150"/>
                  <a:pt x="3213463" y="2150"/>
                </a:cubicBezTo>
                <a:cubicBezTo>
                  <a:pt x="3395606" y="2150"/>
                  <a:pt x="3354114" y="-9022"/>
                  <a:pt x="3439886" y="19567"/>
                </a:cubicBezTo>
                <a:cubicBezTo>
                  <a:pt x="3494020" y="17107"/>
                  <a:pt x="3618906" y="-486"/>
                  <a:pt x="3692434" y="19567"/>
                </a:cubicBezTo>
                <a:cubicBezTo>
                  <a:pt x="3726018" y="28726"/>
                  <a:pt x="3725021" y="40216"/>
                  <a:pt x="3753394" y="54402"/>
                </a:cubicBezTo>
                <a:cubicBezTo>
                  <a:pt x="3761605" y="58507"/>
                  <a:pt x="3770811" y="60207"/>
                  <a:pt x="3779520" y="63110"/>
                </a:cubicBezTo>
                <a:lnTo>
                  <a:pt x="3901440" y="54402"/>
                </a:lnTo>
              </a:path>
            </a:pathLst>
          </a:custGeom>
          <a:noFill/>
          <a:ln w="25400" cap="flat" cmpd="sng" algn="ctr">
            <a:solidFill>
              <a:srgbClr val="0D0D0D">
                <a:alpha val="80000"/>
              </a:srgbClr>
            </a:solidFill>
            <a:prstDash val="solid"/>
            <a:round/>
            <a:headEnd type="none" w="med" len="med"/>
            <a:tailEnd type="none" w="med" len="med"/>
          </a:ln>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4" name="Freeform 23"/>
          <p:cNvSpPr/>
          <p:nvPr/>
        </p:nvSpPr>
        <p:spPr bwMode="auto">
          <a:xfrm rot="467444">
            <a:off x="5724525" y="4649788"/>
            <a:ext cx="206375" cy="28575"/>
          </a:xfrm>
          <a:custGeom>
            <a:avLst/>
            <a:gdLst>
              <a:gd name="connsiteX0" fmla="*/ 0 w 269966"/>
              <a:gd name="connsiteY0" fmla="*/ 8709 h 28070"/>
              <a:gd name="connsiteX1" fmla="*/ 182880 w 269966"/>
              <a:gd name="connsiteY1" fmla="*/ 17417 h 28070"/>
              <a:gd name="connsiteX2" fmla="*/ 261257 w 269966"/>
              <a:gd name="connsiteY2" fmla="*/ 17417 h 28070"/>
              <a:gd name="connsiteX3" fmla="*/ 269966 w 269966"/>
              <a:gd name="connsiteY3" fmla="*/ 0 h 28070"/>
            </a:gdLst>
            <a:ahLst/>
            <a:cxnLst>
              <a:cxn ang="0">
                <a:pos x="connsiteX0" y="connsiteY0"/>
              </a:cxn>
              <a:cxn ang="0">
                <a:pos x="connsiteX1" y="connsiteY1"/>
              </a:cxn>
              <a:cxn ang="0">
                <a:pos x="connsiteX2" y="connsiteY2"/>
              </a:cxn>
              <a:cxn ang="0">
                <a:pos x="connsiteX3" y="connsiteY3"/>
              </a:cxn>
            </a:cxnLst>
            <a:rect l="l" t="t" r="r" b="b"/>
            <a:pathLst>
              <a:path w="269966" h="28070">
                <a:moveTo>
                  <a:pt x="0" y="8709"/>
                </a:moveTo>
                <a:cubicBezTo>
                  <a:pt x="60960" y="11612"/>
                  <a:pt x="122045" y="12550"/>
                  <a:pt x="182880" y="17417"/>
                </a:cubicBezTo>
                <a:cubicBezTo>
                  <a:pt x="223374" y="20656"/>
                  <a:pt x="216738" y="39677"/>
                  <a:pt x="261257" y="17417"/>
                </a:cubicBezTo>
                <a:cubicBezTo>
                  <a:pt x="267063" y="14514"/>
                  <a:pt x="267063" y="5806"/>
                  <a:pt x="269966" y="0"/>
                </a:cubicBezTo>
              </a:path>
            </a:pathLst>
          </a:custGeom>
          <a:noFill/>
          <a:ln w="25400" cap="flat" cmpd="sng" algn="ctr">
            <a:solidFill>
              <a:srgbClr val="0D0D0D">
                <a:alpha val="80000"/>
              </a:srgbClr>
            </a:solidFill>
            <a:prstDash val="solid"/>
            <a:round/>
            <a:headEnd type="none" w="med" len="med"/>
            <a:tailEnd type="none" w="med" len="med"/>
          </a:ln>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21521" name="Group 35"/>
          <p:cNvGrpSpPr>
            <a:grpSpLocks/>
          </p:cNvGrpSpPr>
          <p:nvPr/>
        </p:nvGrpSpPr>
        <p:grpSpPr bwMode="auto">
          <a:xfrm>
            <a:off x="1463675" y="0"/>
            <a:ext cx="1076325" cy="5267325"/>
            <a:chOff x="1463043" y="-1"/>
            <a:chExt cx="1076599" cy="1415143"/>
          </a:xfrm>
        </p:grpSpPr>
        <p:cxnSp>
          <p:nvCxnSpPr>
            <p:cNvPr id="27" name="Straight Connector 26"/>
            <p:cNvCxnSpPr/>
            <p:nvPr/>
          </p:nvCxnSpPr>
          <p:spPr>
            <a:xfrm rot="5400000" flipH="1" flipV="1">
              <a:off x="755471" y="707571"/>
              <a:ext cx="1415143" cy="0"/>
            </a:xfrm>
            <a:prstGeom prst="line">
              <a:avLst/>
            </a:prstGeom>
            <a:ln w="3810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flipH="1" flipV="1">
              <a:off x="1260425" y="707571"/>
              <a:ext cx="1415143" cy="0"/>
            </a:xfrm>
            <a:prstGeom prst="line">
              <a:avLst/>
            </a:prstGeom>
            <a:ln w="3810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5400000" flipH="1" flipV="1">
              <a:off x="1832070" y="707571"/>
              <a:ext cx="1415143" cy="0"/>
            </a:xfrm>
            <a:prstGeom prst="line">
              <a:avLst/>
            </a:prstGeom>
            <a:ln w="38100">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grpSp>
      <p:grpSp>
        <p:nvGrpSpPr>
          <p:cNvPr id="21522" name="Group 33"/>
          <p:cNvGrpSpPr>
            <a:grpSpLocks/>
          </p:cNvGrpSpPr>
          <p:nvPr/>
        </p:nvGrpSpPr>
        <p:grpSpPr bwMode="auto">
          <a:xfrm>
            <a:off x="7548563" y="4879975"/>
            <a:ext cx="1022350" cy="1304925"/>
            <a:chOff x="7548702" y="4880544"/>
            <a:chExt cx="1022499" cy="1304925"/>
          </a:xfrm>
        </p:grpSpPr>
        <p:pic>
          <p:nvPicPr>
            <p:cNvPr id="21532"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548702" y="5082928"/>
              <a:ext cx="70485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33" name="Picture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755477" y="4880544"/>
              <a:ext cx="628650" cy="130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34" name="Picture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923501" y="5427636"/>
              <a:ext cx="647700"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1523" name="Picture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957513" y="5095875"/>
            <a:ext cx="600075"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4" name="Picture 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702300" y="5087938"/>
            <a:ext cx="647700"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5"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966200" y="0"/>
            <a:ext cx="177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6" name="Picture 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175" y="6286500"/>
            <a:ext cx="913765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7" name="Picture 5"/>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645275" y="5630863"/>
            <a:ext cx="62865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1528" name="Group 32"/>
          <p:cNvGrpSpPr>
            <a:grpSpLocks/>
          </p:cNvGrpSpPr>
          <p:nvPr/>
        </p:nvGrpSpPr>
        <p:grpSpPr bwMode="auto">
          <a:xfrm>
            <a:off x="4432300" y="4933950"/>
            <a:ext cx="828675" cy="1038225"/>
            <a:chOff x="4432869" y="4933996"/>
            <a:chExt cx="828675" cy="1038225"/>
          </a:xfrm>
        </p:grpSpPr>
        <p:pic>
          <p:nvPicPr>
            <p:cNvPr id="21530" name="Picture 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432869" y="4933996"/>
              <a:ext cx="828675" cy="103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31" name="Picture 3"/>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711499" y="5435630"/>
              <a:ext cx="466725"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1529" name="Rectangle 1"/>
          <p:cNvSpPr>
            <a:spLocks noChangeArrowheads="1"/>
          </p:cNvSpPr>
          <p:nvPr/>
        </p:nvSpPr>
        <p:spPr bwMode="auto">
          <a:xfrm>
            <a:off x="2755900" y="4497388"/>
            <a:ext cx="60515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altLang="en-US" sz="2800" b="1">
                <a:solidFill>
                  <a:schemeClr val="bg1"/>
                </a:solidFill>
                <a:latin typeface="Times New Roman" pitchFamily="18" charset="0"/>
                <a:ea typeface="Calibri" pitchFamily="34" charset="0"/>
                <a:cs typeface="Traditional Arabic" pitchFamily="18" charset="-78"/>
              </a:rPr>
              <a:t>Total Transactions and Foreign Trade </a:t>
            </a:r>
            <a:endParaRPr lang="en-US" altLang="en-US" sz="2800">
              <a:solidFill>
                <a:schemeClr val="bg1"/>
              </a:solidFill>
              <a:ea typeface="Calibri" pitchFamily="34" charset="0"/>
              <a:cs typeface="Traditional Arabic" pitchFamily="18" charset="-78"/>
            </a:endParaRPr>
          </a:p>
        </p:txBody>
      </p:sp>
    </p:spTree>
  </p:cSld>
  <p:clrMapOvr>
    <a:masterClrMapping/>
  </p:clrMapOvr>
  <p:transition advClick="0" advTm="1600">
    <p:push dir="u"/>
  </p:transition>
  <p:timing>
    <p:tnLst>
      <p:par>
        <p:cTn id="1" dur="indefinite" restart="never" nodeType="tmRoot"/>
      </p:par>
    </p:tnLst>
  </p:timing>
</p:sld>
</file>

<file path=ppt/theme/theme1.xml><?xml version="1.0" encoding="utf-8"?>
<a:theme xmlns:a="http://schemas.openxmlformats.org/drawingml/2006/main" name="Five Rules">
  <a:themeElements>
    <a:clrScheme name="Duarte's Five Rules">
      <a:dk1>
        <a:sysClr val="windowText" lastClr="000000"/>
      </a:dk1>
      <a:lt1>
        <a:sysClr val="window" lastClr="FFFFFF"/>
      </a:lt1>
      <a:dk2>
        <a:srgbClr val="000000"/>
      </a:dk2>
      <a:lt2>
        <a:srgbClr val="EEECE1"/>
      </a:lt2>
      <a:accent1>
        <a:srgbClr val="08CFEE"/>
      </a:accent1>
      <a:accent2>
        <a:srgbClr val="F0AA26"/>
      </a:accent2>
      <a:accent3>
        <a:srgbClr val="5DA01F"/>
      </a:accent3>
      <a:accent4>
        <a:srgbClr val="F3EACD"/>
      </a:accent4>
      <a:accent5>
        <a:srgbClr val="4BACC6"/>
      </a:accent5>
      <a:accent6>
        <a:srgbClr val="F79646"/>
      </a:accent6>
      <a:hlink>
        <a:srgbClr val="F0AA26"/>
      </a:hlink>
      <a:folHlink>
        <a:srgbClr val="08CFE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FiveRules</Template>
  <TotalTime>0</TotalTime>
  <Words>1268</Words>
  <Application>Microsoft Office PowerPoint</Application>
  <PresentationFormat>On-screen Show (4:3)</PresentationFormat>
  <Paragraphs>320</Paragraphs>
  <Slides>16</Slides>
  <Notes>16</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Five Rules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Money-Transaction-Income Process</dc:title>
  <dc:creator/>
  <cp:keywords>Money-Transaction-Income Process_x000d_
(Quatification of Quantity Theory of Money;Money;Quantity Theory of Money;Transaction;Income;Quantity theory</cp:keywords>
  <cp:lastModifiedBy/>
  <cp:revision>1</cp:revision>
  <dcterms:created xsi:type="dcterms:W3CDTF">2014-06-19T08:18:11Z</dcterms:created>
  <dcterms:modified xsi:type="dcterms:W3CDTF">2024-04-09T07:46:02Z</dcterms:modified>
</cp:coreProperties>
</file>