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bookmarkIdSeed="2">
  <p:sldMasterIdLst>
    <p:sldMasterId id="2147483696" r:id="rId1"/>
  </p:sldMasterIdLst>
  <p:notesMasterIdLst>
    <p:notesMasterId r:id="rId21"/>
  </p:notesMasterIdLst>
  <p:sldIdLst>
    <p:sldId id="256" r:id="rId2"/>
    <p:sldId id="267" r:id="rId3"/>
    <p:sldId id="257" r:id="rId4"/>
    <p:sldId id="259" r:id="rId5"/>
    <p:sldId id="268" r:id="rId6"/>
    <p:sldId id="260" r:id="rId7"/>
    <p:sldId id="269" r:id="rId8"/>
    <p:sldId id="258" r:id="rId9"/>
    <p:sldId id="270" r:id="rId10"/>
    <p:sldId id="271" r:id="rId11"/>
    <p:sldId id="261" r:id="rId12"/>
    <p:sldId id="272" r:id="rId13"/>
    <p:sldId id="273" r:id="rId14"/>
    <p:sldId id="266" r:id="rId15"/>
    <p:sldId id="265" r:id="rId16"/>
    <p:sldId id="262" r:id="rId17"/>
    <p:sldId id="263" r:id="rId18"/>
    <p:sldId id="264" r:id="rId19"/>
    <p:sldId id="274" r:id="rId20"/>
  </p:sldIdLst>
  <p:sldSz cx="9144000" cy="6858000" type="screen4x3"/>
  <p:notesSz cx="6858000" cy="9144000"/>
  <p:embeddedFontLst>
    <p:embeddedFont>
      <p:font typeface="Tahoma" panose="020B0604030504040204" pitchFamily="34" charset="0"/>
      <p:regular r:id="rId22"/>
      <p:bold r:id="rId23"/>
    </p:embeddedFont>
    <p:embeddedFont>
      <p:font typeface="Calibri" panose="020F050202020403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
      <p:font typeface="Wingdings 2" panose="05020102010507070707" pitchFamily="18" charset="2"/>
      <p:regular r:id="rId32"/>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9" d="100"/>
          <a:sy n="99" d="100"/>
        </p:scale>
        <p:origin x="-68" y="-9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A546A6-4013-4CE3-A22E-D4AFC24C27FD}" type="datetimeFigureOut">
              <a:rPr lang="fa-IR" smtClean="0"/>
              <a:pPr/>
              <a:t>20/08/1445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4EE168A-A17D-4E66-9720-5C1F5C408E61}" type="slidenum">
              <a:rPr lang="fa-IR" smtClean="0"/>
              <a:pPr/>
              <a:t>‹#›</a:t>
            </a:fld>
            <a:endParaRPr lang="fa-IR"/>
          </a:p>
        </p:txBody>
      </p:sp>
    </p:spTree>
    <p:extLst>
      <p:ext uri="{BB962C8B-B14F-4D97-AF65-F5344CB8AC3E}">
        <p14:creationId xmlns:p14="http://schemas.microsoft.com/office/powerpoint/2010/main" val="15813581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B4EE168A-A17D-4E66-9720-5C1F5C408E61}" type="slidenum">
              <a:rPr lang="fa-IR" smtClean="0"/>
              <a:pPr/>
              <a:t>16</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BFA9C40-13CD-4E5B-9CF3-156598AC57BF}" type="datetimeFigureOut">
              <a:rPr lang="fa-IR" smtClean="0"/>
              <a:pPr/>
              <a:t>20/08/1445</a:t>
            </a:fld>
            <a:endParaRPr lang="fa-IR" dirty="0"/>
          </a:p>
        </p:txBody>
      </p:sp>
      <p:sp>
        <p:nvSpPr>
          <p:cNvPr id="8" name="Footer Placeholder 7"/>
          <p:cNvSpPr>
            <a:spLocks noGrp="1"/>
          </p:cNvSpPr>
          <p:nvPr>
            <p:ph type="ftr" sz="quarter" idx="11"/>
          </p:nvPr>
        </p:nvSpPr>
        <p:spPr/>
        <p:txBody>
          <a:bodyPr/>
          <a:lstStyle>
            <a:extLst/>
          </a:lstStyle>
          <a:p>
            <a:endParaRPr lang="fa-IR" dirty="0"/>
          </a:p>
        </p:txBody>
      </p:sp>
      <p:sp>
        <p:nvSpPr>
          <p:cNvPr id="11" name="Slide Number Placeholder 10"/>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FA9C40-13CD-4E5B-9CF3-156598AC57BF}" type="datetimeFigureOut">
              <a:rPr lang="fa-IR" smtClean="0"/>
              <a:pPr/>
              <a:t>20/08/1445</a:t>
            </a:fld>
            <a:endParaRPr lang="fa-IR" dirty="0"/>
          </a:p>
        </p:txBody>
      </p:sp>
      <p:sp>
        <p:nvSpPr>
          <p:cNvPr id="5" name="Footer Placeholder 4"/>
          <p:cNvSpPr>
            <a:spLocks noGrp="1"/>
          </p:cNvSpPr>
          <p:nvPr>
            <p:ph type="ftr" sz="quarter" idx="11"/>
          </p:nvPr>
        </p:nvSpPr>
        <p:spPr/>
        <p:txBody>
          <a:bodyPr/>
          <a:lstStyle>
            <a:extLst/>
          </a:lstStyle>
          <a:p>
            <a:endParaRPr lang="fa-IR" dirty="0"/>
          </a:p>
        </p:txBody>
      </p:sp>
      <p:sp>
        <p:nvSpPr>
          <p:cNvPr id="6" name="Slide Number Placeholder 5"/>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FA9C40-13CD-4E5B-9CF3-156598AC57BF}" type="datetimeFigureOut">
              <a:rPr lang="fa-IR" smtClean="0"/>
              <a:pPr/>
              <a:t>20/08/1445</a:t>
            </a:fld>
            <a:endParaRPr lang="fa-IR" dirty="0"/>
          </a:p>
        </p:txBody>
      </p:sp>
      <p:sp>
        <p:nvSpPr>
          <p:cNvPr id="5" name="Footer Placeholder 4"/>
          <p:cNvSpPr>
            <a:spLocks noGrp="1"/>
          </p:cNvSpPr>
          <p:nvPr>
            <p:ph type="ftr" sz="quarter" idx="11"/>
          </p:nvPr>
        </p:nvSpPr>
        <p:spPr/>
        <p:txBody>
          <a:bodyPr/>
          <a:lstStyle>
            <a:extLst/>
          </a:lstStyle>
          <a:p>
            <a:endParaRPr lang="fa-IR" dirty="0"/>
          </a:p>
        </p:txBody>
      </p:sp>
      <p:sp>
        <p:nvSpPr>
          <p:cNvPr id="6" name="Slide Number Placeholder 5"/>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FA9C40-13CD-4E5B-9CF3-156598AC57BF}" type="datetimeFigureOut">
              <a:rPr lang="fa-IR" smtClean="0"/>
              <a:pPr/>
              <a:t>20/08/1445</a:t>
            </a:fld>
            <a:endParaRPr lang="fa-IR" dirty="0"/>
          </a:p>
        </p:txBody>
      </p:sp>
      <p:sp>
        <p:nvSpPr>
          <p:cNvPr id="5" name="Footer Placeholder 4"/>
          <p:cNvSpPr>
            <a:spLocks noGrp="1"/>
          </p:cNvSpPr>
          <p:nvPr>
            <p:ph type="ftr" sz="quarter" idx="11"/>
          </p:nvPr>
        </p:nvSpPr>
        <p:spPr/>
        <p:txBody>
          <a:bodyPr/>
          <a:lstStyle>
            <a:extLst/>
          </a:lstStyle>
          <a:p>
            <a:endParaRPr lang="fa-IR" dirty="0"/>
          </a:p>
        </p:txBody>
      </p:sp>
      <p:sp>
        <p:nvSpPr>
          <p:cNvPr id="6" name="Slide Number Placeholder 5"/>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BFA9C40-13CD-4E5B-9CF3-156598AC57BF}" type="datetimeFigureOut">
              <a:rPr lang="fa-IR" smtClean="0"/>
              <a:pPr/>
              <a:t>20/08/1445</a:t>
            </a:fld>
            <a:endParaRPr lang="fa-IR" dirty="0"/>
          </a:p>
        </p:txBody>
      </p:sp>
      <p:sp>
        <p:nvSpPr>
          <p:cNvPr id="5" name="Footer Placeholder 4"/>
          <p:cNvSpPr>
            <a:spLocks noGrp="1"/>
          </p:cNvSpPr>
          <p:nvPr>
            <p:ph type="ftr" sz="quarter" idx="11"/>
          </p:nvPr>
        </p:nvSpPr>
        <p:spPr/>
        <p:txBody>
          <a:bodyPr/>
          <a:lstStyle>
            <a:extLst/>
          </a:lstStyle>
          <a:p>
            <a:endParaRPr lang="fa-IR" dirty="0"/>
          </a:p>
        </p:txBody>
      </p:sp>
      <p:sp>
        <p:nvSpPr>
          <p:cNvPr id="6" name="Slide Number Placeholder 5"/>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FA9C40-13CD-4E5B-9CF3-156598AC57BF}" type="datetimeFigureOut">
              <a:rPr lang="fa-IR" smtClean="0"/>
              <a:pPr/>
              <a:t>20/08/1445</a:t>
            </a:fld>
            <a:endParaRPr lang="fa-IR" dirty="0"/>
          </a:p>
        </p:txBody>
      </p:sp>
      <p:sp>
        <p:nvSpPr>
          <p:cNvPr id="6" name="Footer Placeholder 5"/>
          <p:cNvSpPr>
            <a:spLocks noGrp="1"/>
          </p:cNvSpPr>
          <p:nvPr>
            <p:ph type="ftr" sz="quarter" idx="11"/>
          </p:nvPr>
        </p:nvSpPr>
        <p:spPr/>
        <p:txBody>
          <a:bodyPr/>
          <a:lstStyle>
            <a:extLst/>
          </a:lstStyle>
          <a:p>
            <a:endParaRPr lang="fa-IR" dirty="0"/>
          </a:p>
        </p:txBody>
      </p:sp>
      <p:sp>
        <p:nvSpPr>
          <p:cNvPr id="7" name="Slide Number Placeholder 6"/>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BFA9C40-13CD-4E5B-9CF3-156598AC57BF}" type="datetimeFigureOut">
              <a:rPr lang="fa-IR" smtClean="0"/>
              <a:pPr/>
              <a:t>20/08/1445</a:t>
            </a:fld>
            <a:endParaRPr lang="fa-IR" dirty="0"/>
          </a:p>
        </p:txBody>
      </p:sp>
      <p:sp>
        <p:nvSpPr>
          <p:cNvPr id="8" name="Footer Placeholder 7"/>
          <p:cNvSpPr>
            <a:spLocks noGrp="1"/>
          </p:cNvSpPr>
          <p:nvPr>
            <p:ph type="ftr" sz="quarter" idx="11"/>
          </p:nvPr>
        </p:nvSpPr>
        <p:spPr/>
        <p:txBody>
          <a:bodyPr/>
          <a:lstStyle>
            <a:extLst/>
          </a:lstStyle>
          <a:p>
            <a:endParaRPr lang="fa-IR" dirty="0"/>
          </a:p>
        </p:txBody>
      </p:sp>
      <p:sp>
        <p:nvSpPr>
          <p:cNvPr id="9" name="Slide Number Placeholder 8"/>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FA9C40-13CD-4E5B-9CF3-156598AC57BF}" type="datetimeFigureOut">
              <a:rPr lang="fa-IR" smtClean="0"/>
              <a:pPr/>
              <a:t>20/08/1445</a:t>
            </a:fld>
            <a:endParaRPr lang="fa-IR" dirty="0"/>
          </a:p>
        </p:txBody>
      </p:sp>
      <p:sp>
        <p:nvSpPr>
          <p:cNvPr id="4" name="Footer Placeholder 3"/>
          <p:cNvSpPr>
            <a:spLocks noGrp="1"/>
          </p:cNvSpPr>
          <p:nvPr>
            <p:ph type="ftr" sz="quarter" idx="11"/>
          </p:nvPr>
        </p:nvSpPr>
        <p:spPr/>
        <p:txBody>
          <a:bodyPr/>
          <a:lstStyle>
            <a:extLst/>
          </a:lstStyle>
          <a:p>
            <a:endParaRPr lang="fa-IR" dirty="0"/>
          </a:p>
        </p:txBody>
      </p:sp>
      <p:sp>
        <p:nvSpPr>
          <p:cNvPr id="5" name="Slide Number Placeholder 4"/>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4BFA9C40-13CD-4E5B-9CF3-156598AC57BF}" type="datetimeFigureOut">
              <a:rPr lang="fa-IR" smtClean="0"/>
              <a:pPr/>
              <a:t>20/08/1445</a:t>
            </a:fld>
            <a:endParaRPr lang="fa-IR" dirty="0"/>
          </a:p>
        </p:txBody>
      </p:sp>
      <p:sp>
        <p:nvSpPr>
          <p:cNvPr id="3" name="Footer Placeholder 2"/>
          <p:cNvSpPr>
            <a:spLocks noGrp="1"/>
          </p:cNvSpPr>
          <p:nvPr>
            <p:ph type="ftr" sz="quarter" idx="11"/>
          </p:nvPr>
        </p:nvSpPr>
        <p:spPr/>
        <p:txBody>
          <a:bodyPr/>
          <a:lstStyle>
            <a:extLst/>
          </a:lstStyle>
          <a:p>
            <a:endParaRPr lang="fa-IR" dirty="0"/>
          </a:p>
        </p:txBody>
      </p:sp>
      <p:sp>
        <p:nvSpPr>
          <p:cNvPr id="4" name="Slide Number Placeholder 3"/>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FA9C40-13CD-4E5B-9CF3-156598AC57BF}" type="datetimeFigureOut">
              <a:rPr lang="fa-IR" smtClean="0"/>
              <a:pPr/>
              <a:t>20/08/1445</a:t>
            </a:fld>
            <a:endParaRPr lang="fa-IR" dirty="0"/>
          </a:p>
        </p:txBody>
      </p:sp>
      <p:sp>
        <p:nvSpPr>
          <p:cNvPr id="6" name="Footer Placeholder 5"/>
          <p:cNvSpPr>
            <a:spLocks noGrp="1"/>
          </p:cNvSpPr>
          <p:nvPr>
            <p:ph type="ftr" sz="quarter" idx="11"/>
          </p:nvPr>
        </p:nvSpPr>
        <p:spPr/>
        <p:txBody>
          <a:bodyPr/>
          <a:lstStyle>
            <a:extLst/>
          </a:lstStyle>
          <a:p>
            <a:endParaRPr lang="fa-IR" dirty="0"/>
          </a:p>
        </p:txBody>
      </p:sp>
      <p:sp>
        <p:nvSpPr>
          <p:cNvPr id="7" name="Slide Number Placeholder 6"/>
          <p:cNvSpPr>
            <a:spLocks noGrp="1"/>
          </p:cNvSpPr>
          <p:nvPr>
            <p:ph type="sldNum" sz="quarter" idx="12"/>
          </p:nvPr>
        </p:nvSpPr>
        <p:spPr/>
        <p:txBody>
          <a:bodyPr/>
          <a:lstStyle>
            <a:extLst/>
          </a:lstStyle>
          <a:p>
            <a:fld id="{3E5C9D88-F404-4990-A8D8-92AF0309EBDC}" type="slidenum">
              <a:rPr lang="fa-IR" smtClean="0"/>
              <a:pPr/>
              <a:t>‹#›</a:t>
            </a:fld>
            <a:endParaRPr lang="fa-I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FA9C40-13CD-4E5B-9CF3-156598AC57BF}" type="datetimeFigureOut">
              <a:rPr lang="fa-IR" smtClean="0"/>
              <a:pPr/>
              <a:t>20/08/1445</a:t>
            </a:fld>
            <a:endParaRPr lang="fa-IR" dirty="0"/>
          </a:p>
        </p:txBody>
      </p:sp>
      <p:sp>
        <p:nvSpPr>
          <p:cNvPr id="6" name="Footer Placeholder 5"/>
          <p:cNvSpPr>
            <a:spLocks noGrp="1"/>
          </p:cNvSpPr>
          <p:nvPr>
            <p:ph type="ftr" sz="quarter" idx="11"/>
          </p:nvPr>
        </p:nvSpPr>
        <p:spPr/>
        <p:txBody>
          <a:bodyPr/>
          <a:lstStyle>
            <a:extLst/>
          </a:lstStyle>
          <a:p>
            <a:endParaRPr lang="fa-IR" dirty="0"/>
          </a:p>
        </p:txBody>
      </p:sp>
      <p:sp>
        <p:nvSpPr>
          <p:cNvPr id="7" name="Slide Number Placeholder 6"/>
          <p:cNvSpPr>
            <a:spLocks noGrp="1"/>
          </p:cNvSpPr>
          <p:nvPr>
            <p:ph type="sldNum" sz="quarter" idx="12"/>
          </p:nvPr>
        </p:nvSpPr>
        <p:spPr/>
        <p:txBody>
          <a:bodyPr/>
          <a:lstStyle>
            <a:extLst/>
          </a:lstStyle>
          <a:p>
            <a:fld id="{3E5C9D88-F404-4990-A8D8-92AF0309EBDC}" type="slidenum">
              <a:rPr lang="fa-IR" smtClean="0"/>
              <a:pPr/>
              <a:t>‹#›</a:t>
            </a:fld>
            <a:endParaRPr lang="fa-IR"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BFA9C40-13CD-4E5B-9CF3-156598AC57BF}" type="datetimeFigureOut">
              <a:rPr lang="fa-IR" smtClean="0"/>
              <a:pPr/>
              <a:t>20/08/1445</a:t>
            </a:fld>
            <a:endParaRPr lang="fa-IR"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a-IR"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E5C9D88-F404-4990-A8D8-92AF0309EBDC}" type="slidenum">
              <a:rPr lang="fa-IR" smtClean="0"/>
              <a:pPr/>
              <a:t>‹#›</a:t>
            </a:fld>
            <a:endParaRPr lang="fa-I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dabad.com/"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Allahyarifard@Gmail.IR" TargetMode="External"/><Relationship Id="rId5" Type="http://schemas.openxmlformats.org/officeDocument/2006/relationships/hyperlink" Target="mailto:M_Allahyarifard@BMI.IR" TargetMode="External"/><Relationship Id="rId4" Type="http://schemas.openxmlformats.org/officeDocument/2006/relationships/hyperlink" Target="mailto:Bijan@bidabad.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15.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1.wmf"/><Relationship Id="rId3" Type="http://schemas.openxmlformats.org/officeDocument/2006/relationships/oleObject" Target="../embeddings/oleObject10.bin"/><Relationship Id="rId7" Type="http://schemas.openxmlformats.org/officeDocument/2006/relationships/image" Target="../media/image23.png"/><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11" Type="http://schemas.openxmlformats.org/officeDocument/2006/relationships/image" Target="../media/image20.wmf"/><Relationship Id="rId5" Type="http://schemas.openxmlformats.org/officeDocument/2006/relationships/oleObject" Target="../embeddings/oleObject11.bin"/><Relationship Id="rId15" Type="http://schemas.openxmlformats.org/officeDocument/2006/relationships/image" Target="../media/image22.wmf"/><Relationship Id="rId10" Type="http://schemas.openxmlformats.org/officeDocument/2006/relationships/oleObject" Target="../embeddings/oleObject12.bin"/><Relationship Id="rId4" Type="http://schemas.openxmlformats.org/officeDocument/2006/relationships/image" Target="../media/image18.wmf"/><Relationship Id="rId9" Type="http://schemas.openxmlformats.org/officeDocument/2006/relationships/image" Target="../media/image25.png"/><Relationship Id="rId1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8.bin"/><Relationship Id="rId14" Type="http://schemas.openxmlformats.org/officeDocument/2006/relationships/image" Target="../media/image31.wmf"/></Relationships>
</file>

<file path=ppt/slides/_rels/slide1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3.wmf"/><Relationship Id="rId5" Type="http://schemas.openxmlformats.org/officeDocument/2006/relationships/oleObject" Target="../embeddings/oleObject22.bin"/><Relationship Id="rId4" Type="http://schemas.openxmlformats.org/officeDocument/2006/relationships/image" Target="../media/image3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5.wmf"/><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Bijan@bidabad.com" TargetMode="External"/><Relationship Id="rId2" Type="http://schemas.openxmlformats.org/officeDocument/2006/relationships/hyperlink" Target="http://www.bidabad.com/" TargetMode="External"/><Relationship Id="rId1" Type="http://schemas.openxmlformats.org/officeDocument/2006/relationships/slideLayout" Target="../slideLayouts/slideLayout2.xml"/><Relationship Id="rId4" Type="http://schemas.openxmlformats.org/officeDocument/2006/relationships/hyperlink" Target="mailto:M_Allahyarifard@BMI.I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0"/>
            <a:ext cx="9001156" cy="1571636"/>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Assets </a:t>
            </a:r>
            <a:r>
              <a:rPr lang="en-US" sz="36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&amp;Liabilities </a:t>
            </a:r>
            <a: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Management in Islamic Banking</a:t>
            </a:r>
            <a:endParaRPr lang="fa-IR"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pic>
        <p:nvPicPr>
          <p:cNvPr id="20482" name="Picture 2"/>
          <p:cNvPicPr>
            <a:picLocks noChangeAspect="1" noChangeArrowheads="1"/>
          </p:cNvPicPr>
          <p:nvPr/>
        </p:nvPicPr>
        <p:blipFill>
          <a:blip r:embed="rId2" cstate="print"/>
          <a:srcRect/>
          <a:stretch>
            <a:fillRect/>
          </a:stretch>
        </p:blipFill>
        <p:spPr bwMode="auto">
          <a:xfrm>
            <a:off x="357158" y="2428868"/>
            <a:ext cx="8491567" cy="1666875"/>
          </a:xfrm>
          <a:prstGeom prst="rect">
            <a:avLst/>
          </a:prstGeom>
          <a:noFill/>
          <a:ln w="9525">
            <a:noFill/>
            <a:miter lim="800000"/>
            <a:headEnd/>
            <a:tailEnd/>
          </a:ln>
          <a:effectLst/>
        </p:spPr>
      </p:pic>
      <p:sp>
        <p:nvSpPr>
          <p:cNvPr id="7" name="Rectangle 6"/>
          <p:cNvSpPr/>
          <p:nvPr/>
        </p:nvSpPr>
        <p:spPr>
          <a:xfrm>
            <a:off x="642910" y="4214818"/>
            <a:ext cx="3500462" cy="584775"/>
          </a:xfrm>
          <a:prstGeom prst="rect">
            <a:avLst/>
          </a:prstGeom>
        </p:spPr>
        <p:txBody>
          <a:bodyPr wrap="square">
            <a:spAutoFit/>
          </a:bodyPr>
          <a:lstStyle/>
          <a:p>
            <a:pPr algn="ctr" rtl="0"/>
            <a:r>
              <a:rPr lang="en-US" sz="3200" dirty="0" err="1" smtClean="0">
                <a:latin typeface="Times New Roman" pitchFamily="18" charset="0"/>
                <a:cs typeface="Times New Roman" pitchFamily="18" charset="0"/>
              </a:rPr>
              <a:t>Bijan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Bidabad</a:t>
            </a:r>
            <a:endParaRPr lang="fa-IR" sz="3200" dirty="0">
              <a:latin typeface="Times New Roman" pitchFamily="18" charset="0"/>
              <a:cs typeface="Times New Roman" pitchFamily="18" charset="0"/>
            </a:endParaRPr>
          </a:p>
        </p:txBody>
      </p:sp>
      <p:sp>
        <p:nvSpPr>
          <p:cNvPr id="8" name="Rectangle 7"/>
          <p:cNvSpPr/>
          <p:nvPr/>
        </p:nvSpPr>
        <p:spPr>
          <a:xfrm>
            <a:off x="4214810" y="4214818"/>
            <a:ext cx="4429156" cy="584775"/>
          </a:xfrm>
          <a:prstGeom prst="rect">
            <a:avLst/>
          </a:prstGeom>
        </p:spPr>
        <p:txBody>
          <a:bodyPr wrap="square">
            <a:spAutoFit/>
          </a:bodyPr>
          <a:lstStyle/>
          <a:p>
            <a:pPr algn="ctr" rtl="0"/>
            <a:r>
              <a:rPr lang="en-US" sz="3200" dirty="0" err="1" smtClean="0">
                <a:latin typeface="Times New Roman" pitchFamily="18" charset="0"/>
                <a:cs typeface="Times New Roman" pitchFamily="18" charset="0"/>
              </a:rPr>
              <a:t>Mahmoud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Allahyarifard</a:t>
            </a:r>
            <a:endParaRPr lang="fa-IR" sz="3200" dirty="0">
              <a:latin typeface="Times New Roman" pitchFamily="18" charset="0"/>
              <a:cs typeface="Times New Roman" pitchFamily="18" charset="0"/>
            </a:endParaRPr>
          </a:p>
        </p:txBody>
      </p:sp>
      <p:sp>
        <p:nvSpPr>
          <p:cNvPr id="9" name="Rectangle 8"/>
          <p:cNvSpPr/>
          <p:nvPr/>
        </p:nvSpPr>
        <p:spPr>
          <a:xfrm>
            <a:off x="285720" y="1643050"/>
            <a:ext cx="8501122" cy="1200329"/>
          </a:xfrm>
          <a:prstGeom prst="rect">
            <a:avLst/>
          </a:prstGeom>
        </p:spPr>
        <p:txBody>
          <a:bodyPr wrap="square">
            <a:spAutoFit/>
          </a:bodyPr>
          <a:lstStyle/>
          <a:p>
            <a:pPr algn="ctr" rtl="0"/>
            <a:r>
              <a:rPr lang="en-US" sz="2400" dirty="0" smtClean="0">
                <a:latin typeface="Times New Roman" pitchFamily="18" charset="0"/>
                <a:cs typeface="Times New Roman" pitchFamily="18" charset="0"/>
              </a:rPr>
              <a:t>the 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International Conference on Islamic Banking and Finance: Risk Management, Regulation and Supervision in Jakarta, Indonesia on 23-24 February, 2010 </a:t>
            </a:r>
            <a:endParaRPr lang="fa-IR" sz="2400" dirty="0">
              <a:latin typeface="Times New Roman" pitchFamily="18" charset="0"/>
              <a:cs typeface="Times New Roman" pitchFamily="18" charset="0"/>
            </a:endParaRPr>
          </a:p>
        </p:txBody>
      </p:sp>
      <p:sp>
        <p:nvSpPr>
          <p:cNvPr id="10" name="Rectangle 9"/>
          <p:cNvSpPr/>
          <p:nvPr/>
        </p:nvSpPr>
        <p:spPr>
          <a:xfrm>
            <a:off x="928662" y="4786322"/>
            <a:ext cx="3306546" cy="461665"/>
          </a:xfrm>
          <a:prstGeom prst="rect">
            <a:avLst/>
          </a:prstGeom>
        </p:spPr>
        <p:txBody>
          <a:bodyPr wrap="none">
            <a:spAutoFit/>
          </a:bodyPr>
          <a:lstStyle/>
          <a:p>
            <a:r>
              <a:rPr lang="en-US" sz="2400" u="sng" dirty="0" smtClean="0">
                <a:solidFill>
                  <a:srgbClr val="0070C0"/>
                </a:solidFill>
                <a:latin typeface="Times New Roman" pitchFamily="18" charset="0"/>
                <a:cs typeface="Times New Roman" pitchFamily="18" charset="0"/>
                <a:hlinkClick r:id="rId3"/>
              </a:rPr>
              <a:t>http://www.bidabad.com/</a:t>
            </a:r>
            <a:endParaRPr lang="fa-IR" sz="2400" dirty="0">
              <a:solidFill>
                <a:srgbClr val="0070C0"/>
              </a:solidFill>
              <a:latin typeface="Times New Roman" pitchFamily="18" charset="0"/>
              <a:cs typeface="Times New Roman" pitchFamily="18" charset="0"/>
            </a:endParaRPr>
          </a:p>
        </p:txBody>
      </p:sp>
      <p:sp>
        <p:nvSpPr>
          <p:cNvPr id="11" name="Rectangle 10"/>
          <p:cNvSpPr/>
          <p:nvPr/>
        </p:nvSpPr>
        <p:spPr>
          <a:xfrm>
            <a:off x="1142976" y="5357826"/>
            <a:ext cx="2712602" cy="461665"/>
          </a:xfrm>
          <a:prstGeom prst="rect">
            <a:avLst/>
          </a:prstGeom>
        </p:spPr>
        <p:txBody>
          <a:bodyPr wrap="none">
            <a:spAutoFit/>
          </a:bodyPr>
          <a:lstStyle/>
          <a:p>
            <a:r>
              <a:rPr lang="en-US" sz="2400" u="sng" dirty="0" smtClean="0">
                <a:latin typeface="Times New Roman" pitchFamily="18" charset="0"/>
                <a:cs typeface="Times New Roman" pitchFamily="18" charset="0"/>
                <a:hlinkClick r:id="rId4"/>
              </a:rPr>
              <a:t>Bijan@bidabad.com</a:t>
            </a:r>
            <a:endParaRPr lang="fa-IR" sz="2400" dirty="0">
              <a:latin typeface="Times New Roman" pitchFamily="18" charset="0"/>
              <a:cs typeface="Times New Roman" pitchFamily="18" charset="0"/>
            </a:endParaRPr>
          </a:p>
        </p:txBody>
      </p:sp>
      <p:sp>
        <p:nvSpPr>
          <p:cNvPr id="12" name="Rectangle 11"/>
          <p:cNvSpPr/>
          <p:nvPr/>
        </p:nvSpPr>
        <p:spPr>
          <a:xfrm>
            <a:off x="4643438" y="4786322"/>
            <a:ext cx="3518912" cy="461665"/>
          </a:xfrm>
          <a:prstGeom prst="rect">
            <a:avLst/>
          </a:prstGeom>
        </p:spPr>
        <p:txBody>
          <a:bodyPr wrap="none">
            <a:spAutoFit/>
          </a:bodyPr>
          <a:lstStyle/>
          <a:p>
            <a:r>
              <a:rPr lang="en-US" sz="2400" u="sng" dirty="0" smtClean="0">
                <a:latin typeface="Times New Roman" pitchFamily="18" charset="0"/>
                <a:cs typeface="Times New Roman" pitchFamily="18" charset="0"/>
                <a:hlinkClick r:id="rId5"/>
              </a:rPr>
              <a:t>M_Allahyarifard@BMI.IR</a:t>
            </a:r>
            <a:endParaRPr lang="fa-IR" sz="2400" dirty="0">
              <a:latin typeface="Times New Roman" pitchFamily="18" charset="0"/>
              <a:cs typeface="Times New Roman" pitchFamily="18" charset="0"/>
            </a:endParaRPr>
          </a:p>
        </p:txBody>
      </p:sp>
      <p:sp>
        <p:nvSpPr>
          <p:cNvPr id="13" name="Rectangle 12"/>
          <p:cNvSpPr/>
          <p:nvPr/>
        </p:nvSpPr>
        <p:spPr>
          <a:xfrm>
            <a:off x="4786314" y="5357826"/>
            <a:ext cx="3276859" cy="461665"/>
          </a:xfrm>
          <a:prstGeom prst="rect">
            <a:avLst/>
          </a:prstGeom>
        </p:spPr>
        <p:txBody>
          <a:bodyPr wrap="none">
            <a:spAutoFit/>
          </a:bodyPr>
          <a:lstStyle/>
          <a:p>
            <a:r>
              <a:rPr lang="en-US" sz="2400" u="sng" dirty="0" smtClean="0">
                <a:latin typeface="Times New Roman" pitchFamily="18" charset="0"/>
                <a:cs typeface="Times New Roman" pitchFamily="18" charset="0"/>
                <a:hlinkClick r:id="rId6"/>
              </a:rPr>
              <a:t>Allahyarifard@Gmail.IR</a:t>
            </a:r>
            <a:endParaRPr lang="fa-IR" sz="2400" dirty="0">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0" y="857232"/>
            <a:ext cx="9144000" cy="6000768"/>
          </a:xfrm>
          <a:prstGeom prst="rect">
            <a:avLst/>
          </a:prstGeom>
          <a:noFill/>
          <a:ln w="9525">
            <a:noFill/>
            <a:miter lim="800000"/>
            <a:headEnd/>
            <a:tailEnd/>
          </a:ln>
          <a:effectLst/>
        </p:spPr>
      </p:pic>
      <p:sp>
        <p:nvSpPr>
          <p:cNvPr id="5" name="Title 1"/>
          <p:cNvSpPr>
            <a:spLocks noGrp="1"/>
          </p:cNvSpPr>
          <p:nvPr>
            <p:ph type="title"/>
          </p:nvPr>
        </p:nvSpPr>
        <p:spPr>
          <a:xfrm>
            <a:off x="357158" y="0"/>
            <a:ext cx="8183880" cy="837270"/>
          </a:xfrm>
        </p:spPr>
        <p:style>
          <a:lnRef idx="1">
            <a:schemeClr val="accent5"/>
          </a:lnRef>
          <a:fillRef idx="2">
            <a:schemeClr val="accent5"/>
          </a:fillRef>
          <a:effectRef idx="1">
            <a:schemeClr val="accent5"/>
          </a:effectRef>
          <a:fontRef idx="minor">
            <a:schemeClr val="dk1"/>
          </a:fontRef>
        </p:style>
        <p:txBody>
          <a:bodyPr vert="horz" anchor="b">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Asset side Core Items In Iran</a:t>
            </a:r>
            <a:endParaRPr lang="fa-IR"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183880" cy="1051560"/>
          </a:xfrm>
        </p:spPr>
        <p:style>
          <a:lnRef idx="1">
            <a:schemeClr val="accent5"/>
          </a:lnRef>
          <a:fillRef idx="2">
            <a:schemeClr val="accent5"/>
          </a:fillRef>
          <a:effectRef idx="1">
            <a:schemeClr val="accent5"/>
          </a:effectRef>
          <a:fontRef idx="minor">
            <a:schemeClr val="dk1"/>
          </a:fontRef>
        </p:style>
        <p:txBody>
          <a:bodyPr vert="horz" anchor="b">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Credit Risk Characteristics In Islamic banking</a:t>
            </a:r>
            <a:endParaRPr lang="fa-IR"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
        <p:nvSpPr>
          <p:cNvPr id="4" name="Rectangle 3"/>
          <p:cNvSpPr/>
          <p:nvPr/>
        </p:nvSpPr>
        <p:spPr>
          <a:xfrm>
            <a:off x="0" y="1071546"/>
            <a:ext cx="9144000" cy="5262979"/>
          </a:xfrm>
          <a:prstGeom prst="rect">
            <a:avLst/>
          </a:prstGeom>
          <a:gradFill flip="none" rotWithShape="1">
            <a:gsLst>
              <a:gs pos="0">
                <a:srgbClr val="FFEFD1"/>
              </a:gs>
              <a:gs pos="64999">
                <a:srgbClr val="F0EBD5"/>
              </a:gs>
              <a:gs pos="100000">
                <a:srgbClr val="D1C39F"/>
              </a:gs>
            </a:gsLst>
            <a:lin ang="5400000" scaled="0"/>
            <a:tileRect/>
          </a:gradFill>
        </p:spPr>
        <p:txBody>
          <a:bodyPr wrap="square">
            <a:spAutoFit/>
          </a:bodyPr>
          <a:lstStyle/>
          <a:p>
            <a:pPr algn="l" rtl="0"/>
            <a:r>
              <a:rPr lang="en-US" sz="2400" dirty="0" smtClean="0">
                <a:latin typeface="Times New Roman" pitchFamily="18" charset="0"/>
                <a:cs typeface="Times New Roman" pitchFamily="18" charset="0"/>
              </a:rPr>
              <a:t>Total outstanding claims, allowance for bad and doubtful financing of government and non-government claims, debts of paid L/C on the base of Islamic contracts, irrecoverable receivable notes and others are classified in this group. </a:t>
            </a:r>
          </a:p>
          <a:p>
            <a:pPr algn="l" rtl="0"/>
            <a:endParaRPr lang="en-US" sz="2400" dirty="0" smtClean="0">
              <a:latin typeface="Times New Roman" pitchFamily="18" charset="0"/>
              <a:cs typeface="Times New Roman" pitchFamily="18" charset="0"/>
            </a:endParaRPr>
          </a:p>
          <a:p>
            <a:pPr algn="l" rtl="0"/>
            <a:r>
              <a:rPr lang="en-US" sz="2400" b="1" i="1" dirty="0" smtClean="0">
                <a:latin typeface="Times New Roman" pitchFamily="18" charset="0"/>
                <a:cs typeface="Times New Roman" pitchFamily="18" charset="0"/>
              </a:rPr>
              <a:t>Non- performing Financing Characteristics In Islamic Banking:</a:t>
            </a:r>
          </a:p>
          <a:p>
            <a:pPr algn="l" rtl="0">
              <a:buFont typeface="Arial" pitchFamily="34" charset="0"/>
              <a:buChar char="•"/>
            </a:pPr>
            <a:r>
              <a:rPr lang="en-US" sz="3200" dirty="0" smtClean="0">
                <a:latin typeface="Times New Roman" pitchFamily="18" charset="0"/>
                <a:cs typeface="Times New Roman" pitchFamily="18" charset="0"/>
              </a:rPr>
              <a:t>Decline allowances for bad </a:t>
            </a:r>
            <a:r>
              <a:rPr lang="en-US" sz="3200" dirty="0">
                <a:latin typeface="Times New Roman" pitchFamily="18" charset="0"/>
                <a:cs typeface="Times New Roman" pitchFamily="18" charset="0"/>
              </a:rPr>
              <a:t>and doubtful </a:t>
            </a:r>
            <a:r>
              <a:rPr lang="en-US" sz="3200" dirty="0" smtClean="0">
                <a:latin typeface="Times New Roman" pitchFamily="18" charset="0"/>
                <a:cs typeface="Times New Roman" pitchFamily="18" charset="0"/>
              </a:rPr>
              <a:t>financing because of transferring of a fraction of risk to depositors  </a:t>
            </a:r>
          </a:p>
          <a:p>
            <a:pPr algn="l" rtl="0">
              <a:buFont typeface="Arial" pitchFamily="34" charset="0"/>
              <a:buChar char="•"/>
            </a:pPr>
            <a:r>
              <a:rPr lang="en-US" sz="3200" dirty="0" smtClean="0">
                <a:latin typeface="Times New Roman" pitchFamily="18" charset="0"/>
                <a:cs typeface="Times New Roman" pitchFamily="18" charset="0"/>
              </a:rPr>
              <a:t>More transparency on </a:t>
            </a:r>
            <a:r>
              <a:rPr lang="en-US" sz="3200" dirty="0">
                <a:latin typeface="Times New Roman" pitchFamily="18" charset="0"/>
                <a:cs typeface="Times New Roman" pitchFamily="18" charset="0"/>
              </a:rPr>
              <a:t>the balance sheet </a:t>
            </a:r>
            <a:r>
              <a:rPr lang="en-US" sz="3200" dirty="0" smtClean="0">
                <a:latin typeface="Times New Roman" pitchFamily="18" charset="0"/>
                <a:cs typeface="Times New Roman" pitchFamily="18" charset="0"/>
              </a:rPr>
              <a:t>items</a:t>
            </a:r>
          </a:p>
          <a:p>
            <a:pPr algn="l" rtl="0">
              <a:buFont typeface="Arial" pitchFamily="34" charset="0"/>
              <a:buChar char="•"/>
            </a:pPr>
            <a:r>
              <a:rPr lang="en-US" sz="3200" dirty="0">
                <a:latin typeface="Times New Roman" pitchFamily="18" charset="0"/>
                <a:cs typeface="Times New Roman" pitchFamily="18" charset="0"/>
              </a:rPr>
              <a:t>In case of bankruptcy and investment loss, amounts of investment is directly booked in costs accounts</a:t>
            </a:r>
            <a:endParaRPr lang="fa-IR" sz="3200" dirty="0">
              <a:latin typeface="Times New Roman" pitchFamily="18" charset="0"/>
              <a:cs typeface="Times New Roman" pitchFamily="18" charset="0"/>
            </a:endParaRPr>
          </a:p>
        </p:txBody>
      </p:sp>
      <p:graphicFrame>
        <p:nvGraphicFramePr>
          <p:cNvPr id="34817" name="Object 1"/>
          <p:cNvGraphicFramePr>
            <a:graphicFrameLocks noChangeAspect="1"/>
          </p:cNvGraphicFramePr>
          <p:nvPr/>
        </p:nvGraphicFramePr>
        <p:xfrm>
          <a:off x="1928794" y="4214818"/>
          <a:ext cx="1643063" cy="714375"/>
        </p:xfrm>
        <a:graphic>
          <a:graphicData uri="http://schemas.openxmlformats.org/presentationml/2006/ole">
            <mc:AlternateContent xmlns:mc="http://schemas.openxmlformats.org/markup-compatibility/2006">
              <mc:Choice xmlns:v="urn:schemas-microsoft-com:vml" Requires="v">
                <p:oleObj spid="_x0000_s34818" name="Equation" r:id="rId3" imgW="672808" imgH="228501" progId="Equation.3">
                  <p:embed/>
                </p:oleObj>
              </mc:Choice>
              <mc:Fallback>
                <p:oleObj name="Equation" r:id="rId3" imgW="672808" imgH="228501"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4214818"/>
                        <a:ext cx="1643063"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0034" y="0"/>
            <a:ext cx="8183880" cy="500042"/>
          </a:xfrm>
        </p:spPr>
        <p:style>
          <a:lnRef idx="1">
            <a:schemeClr val="accent5"/>
          </a:lnRef>
          <a:fillRef idx="2">
            <a:schemeClr val="accent5"/>
          </a:fillRef>
          <a:effectRef idx="1">
            <a:schemeClr val="accent5"/>
          </a:effectRef>
          <a:fontRef idx="minor">
            <a:schemeClr val="dk1"/>
          </a:fontRef>
        </p:style>
        <p:txBody>
          <a:bodyPr vert="horz" anchor="b">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800"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Capital Adequacy In Islamic Banking </a:t>
            </a:r>
            <a:endParaRPr lang="fa-IR" sz="2800"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48131" name="Rectangle 3"/>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48132" name="Picture 4"/>
          <p:cNvPicPr>
            <a:picLocks noChangeAspect="1" noChangeArrowheads="1"/>
          </p:cNvPicPr>
          <p:nvPr/>
        </p:nvPicPr>
        <p:blipFill>
          <a:blip r:embed="rId3" cstate="print"/>
          <a:srcRect/>
          <a:stretch>
            <a:fillRect/>
          </a:stretch>
        </p:blipFill>
        <p:spPr bwMode="auto">
          <a:xfrm>
            <a:off x="0" y="571480"/>
            <a:ext cx="9144000" cy="6286520"/>
          </a:xfrm>
          <a:prstGeom prst="rect">
            <a:avLst/>
          </a:prstGeom>
          <a:noFill/>
          <a:ln w="9525">
            <a:noFill/>
            <a:miter lim="800000"/>
            <a:headEnd/>
            <a:tailEnd/>
          </a:ln>
          <a:effectLst/>
        </p:spPr>
      </p:pic>
      <p:graphicFrame>
        <p:nvGraphicFramePr>
          <p:cNvPr id="48133" name="Object 5"/>
          <p:cNvGraphicFramePr>
            <a:graphicFrameLocks noChangeAspect="1"/>
          </p:cNvGraphicFramePr>
          <p:nvPr/>
        </p:nvGraphicFramePr>
        <p:xfrm>
          <a:off x="3143240" y="1928802"/>
          <a:ext cx="3109913" cy="714380"/>
        </p:xfrm>
        <a:graphic>
          <a:graphicData uri="http://schemas.openxmlformats.org/presentationml/2006/ole">
            <mc:AlternateContent xmlns:mc="http://schemas.openxmlformats.org/markup-compatibility/2006">
              <mc:Choice xmlns:v="urn:schemas-microsoft-com:vml" Requires="v">
                <p:oleObj spid="_x0000_s48134" name="Equation" r:id="rId4" imgW="1320480" imgH="393480" progId="Equation.3">
                  <p:embed/>
                </p:oleObj>
              </mc:Choice>
              <mc:Fallback>
                <p:oleObj name="Equation" r:id="rId4" imgW="1320480" imgH="39348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40" y="1928802"/>
                        <a:ext cx="3109913"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8134" name="Picture 6"/>
          <p:cNvPicPr>
            <a:picLocks noChangeAspect="1" noChangeArrowheads="1"/>
          </p:cNvPicPr>
          <p:nvPr/>
        </p:nvPicPr>
        <p:blipFill>
          <a:blip r:embed="rId6" cstate="print"/>
          <a:srcRect/>
          <a:stretch>
            <a:fillRect/>
          </a:stretch>
        </p:blipFill>
        <p:spPr bwMode="auto">
          <a:xfrm>
            <a:off x="6429388" y="2143116"/>
            <a:ext cx="809627" cy="412174"/>
          </a:xfrm>
          <a:prstGeom prst="rect">
            <a:avLst/>
          </a:prstGeom>
          <a:noFill/>
          <a:ln w="9525">
            <a:noFill/>
            <a:miter lim="800000"/>
            <a:headEnd/>
            <a:tailEnd/>
          </a:ln>
          <a:effectLst/>
        </p:spPr>
      </p:pic>
      <p:sp>
        <p:nvSpPr>
          <p:cNvPr id="11" name="TextBox 10"/>
          <p:cNvSpPr txBox="1"/>
          <p:nvPr/>
        </p:nvSpPr>
        <p:spPr>
          <a:xfrm>
            <a:off x="7929586" y="2000240"/>
            <a:ext cx="857256" cy="369332"/>
          </a:xfrm>
          <a:prstGeom prst="rect">
            <a:avLst/>
          </a:prstGeom>
          <a:noFill/>
        </p:spPr>
        <p:txBody>
          <a:bodyPr wrap="square" rtlCol="1">
            <a:spAutoFit/>
          </a:bodyPr>
          <a:lstStyle/>
          <a:p>
            <a:pPr algn="ctr" rtl="0"/>
            <a:r>
              <a:rPr lang="en-US" dirty="0" smtClean="0"/>
              <a:t>(2)</a:t>
            </a:r>
            <a:endParaRPr lang="fa-I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500066"/>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000" dirty="0" smtClean="0">
                <a:effectLst/>
                <a:latin typeface="Times New Roman" pitchFamily="18" charset="0"/>
                <a:cs typeface="Times New Roman" pitchFamily="18" charset="0"/>
              </a:rPr>
              <a:t>Comparative Economic value added (EVA) in Both Banking Types   </a:t>
            </a:r>
            <a:endParaRPr lang="fa-IR" sz="2000" cap="all" dirty="0" smtClean="0">
              <a:ln/>
              <a:solidFill>
                <a:schemeClr val="tx1"/>
              </a:solidFill>
              <a:effectLst/>
              <a:latin typeface="Times New Roman" pitchFamily="18" charset="0"/>
              <a:cs typeface="Times New Roman" pitchFamily="18" charset="0"/>
            </a:endParaRPr>
          </a:p>
        </p:txBody>
      </p:sp>
      <p:graphicFrame>
        <p:nvGraphicFramePr>
          <p:cNvPr id="49154" name="Object 2"/>
          <p:cNvGraphicFramePr>
            <a:graphicFrameLocks noChangeAspect="1"/>
          </p:cNvGraphicFramePr>
          <p:nvPr/>
        </p:nvGraphicFramePr>
        <p:xfrm>
          <a:off x="714348" y="642918"/>
          <a:ext cx="3300411" cy="571504"/>
        </p:xfrm>
        <a:graphic>
          <a:graphicData uri="http://schemas.openxmlformats.org/presentationml/2006/ole">
            <mc:AlternateContent xmlns:mc="http://schemas.openxmlformats.org/markup-compatibility/2006">
              <mc:Choice xmlns:v="urn:schemas-microsoft-com:vml" Requires="v">
                <p:oleObj spid="_x0000_s49169" name="Equation" r:id="rId3" imgW="927000" imgH="279360" progId="Equation.3">
                  <p:embed/>
                </p:oleObj>
              </mc:Choice>
              <mc:Fallback>
                <p:oleObj name="Equation" r:id="rId3" imgW="927000" imgH="2793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642918"/>
                        <a:ext cx="3300411"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643834" y="785794"/>
            <a:ext cx="857256" cy="369332"/>
          </a:xfrm>
          <a:prstGeom prst="rect">
            <a:avLst/>
          </a:prstGeom>
          <a:noFill/>
        </p:spPr>
        <p:txBody>
          <a:bodyPr wrap="square" rtlCol="1">
            <a:spAutoFit/>
          </a:bodyPr>
          <a:lstStyle/>
          <a:p>
            <a:pPr algn="ctr" rtl="0"/>
            <a:r>
              <a:rPr lang="en-US" dirty="0" smtClean="0"/>
              <a:t>(3)</a:t>
            </a:r>
            <a:endParaRPr lang="fa-IR" dirty="0"/>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9155" name="Object 3"/>
          <p:cNvGraphicFramePr>
            <a:graphicFrameLocks noChangeAspect="1"/>
          </p:cNvGraphicFramePr>
          <p:nvPr/>
        </p:nvGraphicFramePr>
        <p:xfrm>
          <a:off x="857224" y="1500174"/>
          <a:ext cx="2857520" cy="500066"/>
        </p:xfrm>
        <a:graphic>
          <a:graphicData uri="http://schemas.openxmlformats.org/presentationml/2006/ole">
            <mc:AlternateContent xmlns:mc="http://schemas.openxmlformats.org/markup-compatibility/2006">
              <mc:Choice xmlns:v="urn:schemas-microsoft-com:vml" Requires="v">
                <p:oleObj spid="_x0000_s49170" name="Equation" r:id="rId5" imgW="1104900" imgH="228600" progId="Equation.3">
                  <p:embed/>
                </p:oleObj>
              </mc:Choice>
              <mc:Fallback>
                <p:oleObj name="Equation" r:id="rId5" imgW="11049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1500174"/>
                        <a:ext cx="285752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7" name="Rectangle 5"/>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0" name="TextBox 9"/>
          <p:cNvSpPr txBox="1"/>
          <p:nvPr/>
        </p:nvSpPr>
        <p:spPr>
          <a:xfrm>
            <a:off x="7643834" y="1357298"/>
            <a:ext cx="857256" cy="369332"/>
          </a:xfrm>
          <a:prstGeom prst="rect">
            <a:avLst/>
          </a:prstGeom>
          <a:noFill/>
        </p:spPr>
        <p:txBody>
          <a:bodyPr wrap="square" rtlCol="1">
            <a:spAutoFit/>
          </a:bodyPr>
          <a:lstStyle/>
          <a:p>
            <a:pPr algn="ctr" rtl="0"/>
            <a:r>
              <a:rPr lang="en-US" dirty="0" smtClean="0"/>
              <a:t>(4)</a:t>
            </a:r>
            <a:endParaRPr lang="fa-IR" dirty="0"/>
          </a:p>
        </p:txBody>
      </p:sp>
      <p:pic>
        <p:nvPicPr>
          <p:cNvPr id="49158" name="Picture 6"/>
          <p:cNvPicPr>
            <a:picLocks noChangeAspect="1" noChangeArrowheads="1"/>
          </p:cNvPicPr>
          <p:nvPr/>
        </p:nvPicPr>
        <p:blipFill>
          <a:blip r:embed="rId7" cstate="print"/>
          <a:srcRect/>
          <a:stretch>
            <a:fillRect/>
          </a:stretch>
        </p:blipFill>
        <p:spPr bwMode="auto">
          <a:xfrm>
            <a:off x="3500430" y="2071678"/>
            <a:ext cx="3186125" cy="509590"/>
          </a:xfrm>
          <a:prstGeom prst="rect">
            <a:avLst/>
          </a:prstGeom>
          <a:noFill/>
          <a:ln w="9525">
            <a:noFill/>
            <a:miter lim="800000"/>
            <a:headEnd/>
            <a:tailEnd/>
          </a:ln>
          <a:effectLst/>
        </p:spPr>
      </p:pic>
      <p:pic>
        <p:nvPicPr>
          <p:cNvPr id="49159" name="Picture 7"/>
          <p:cNvPicPr>
            <a:picLocks noChangeAspect="1" noChangeArrowheads="1"/>
          </p:cNvPicPr>
          <p:nvPr/>
        </p:nvPicPr>
        <p:blipFill>
          <a:blip r:embed="rId8" cstate="print"/>
          <a:srcRect/>
          <a:stretch>
            <a:fillRect/>
          </a:stretch>
        </p:blipFill>
        <p:spPr bwMode="auto">
          <a:xfrm>
            <a:off x="3500430" y="2714620"/>
            <a:ext cx="3214710" cy="571504"/>
          </a:xfrm>
          <a:prstGeom prst="rect">
            <a:avLst/>
          </a:prstGeom>
          <a:noFill/>
          <a:ln w="9525">
            <a:noFill/>
            <a:miter lim="800000"/>
            <a:headEnd/>
            <a:tailEnd/>
          </a:ln>
          <a:effectLst/>
        </p:spPr>
      </p:pic>
      <p:pic>
        <p:nvPicPr>
          <p:cNvPr id="49161" name="Picture 9"/>
          <p:cNvPicPr>
            <a:picLocks noChangeAspect="1" noChangeArrowheads="1"/>
          </p:cNvPicPr>
          <p:nvPr/>
        </p:nvPicPr>
        <p:blipFill>
          <a:blip r:embed="rId9" cstate="print"/>
          <a:srcRect/>
          <a:stretch>
            <a:fillRect/>
          </a:stretch>
        </p:blipFill>
        <p:spPr bwMode="auto">
          <a:xfrm>
            <a:off x="3500430" y="3429000"/>
            <a:ext cx="3143272" cy="500065"/>
          </a:xfrm>
          <a:prstGeom prst="rect">
            <a:avLst/>
          </a:prstGeom>
          <a:noFill/>
          <a:ln w="9525">
            <a:noFill/>
            <a:miter lim="800000"/>
            <a:headEnd/>
            <a:tailEnd/>
          </a:ln>
          <a:effectLst/>
        </p:spPr>
      </p:pic>
      <p:sp>
        <p:nvSpPr>
          <p:cNvPr id="491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9162" name="Object 10"/>
          <p:cNvGraphicFramePr>
            <a:graphicFrameLocks noChangeAspect="1"/>
          </p:cNvGraphicFramePr>
          <p:nvPr/>
        </p:nvGraphicFramePr>
        <p:xfrm>
          <a:off x="1000100" y="4429132"/>
          <a:ext cx="2786082" cy="428628"/>
        </p:xfrm>
        <a:graphic>
          <a:graphicData uri="http://schemas.openxmlformats.org/presentationml/2006/ole">
            <mc:AlternateContent xmlns:mc="http://schemas.openxmlformats.org/markup-compatibility/2006">
              <mc:Choice xmlns:v="urn:schemas-microsoft-com:vml" Requires="v">
                <p:oleObj spid="_x0000_s49171" name="Equation" r:id="rId10" imgW="812447" imgH="177723" progId="Equation.3">
                  <p:embed/>
                </p:oleObj>
              </mc:Choice>
              <mc:Fallback>
                <p:oleObj name="Equation" r:id="rId10" imgW="812447" imgH="177723"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100" y="4429132"/>
                        <a:ext cx="2786082"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4" name="Rectangle 12"/>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8" name="TextBox 17"/>
          <p:cNvSpPr txBox="1"/>
          <p:nvPr/>
        </p:nvSpPr>
        <p:spPr>
          <a:xfrm>
            <a:off x="7858148" y="4429132"/>
            <a:ext cx="857256" cy="369332"/>
          </a:xfrm>
          <a:prstGeom prst="rect">
            <a:avLst/>
          </a:prstGeom>
          <a:noFill/>
        </p:spPr>
        <p:txBody>
          <a:bodyPr wrap="square" rtlCol="1">
            <a:spAutoFit/>
          </a:bodyPr>
          <a:lstStyle/>
          <a:p>
            <a:pPr algn="ctr" rtl="0"/>
            <a:r>
              <a:rPr lang="en-US" dirty="0" smtClean="0"/>
              <a:t>(5)</a:t>
            </a:r>
            <a:endParaRPr lang="fa-IR" dirty="0"/>
          </a:p>
        </p:txBody>
      </p:sp>
      <p:sp>
        <p:nvSpPr>
          <p:cNvPr id="4916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9165" name="Object 13"/>
          <p:cNvGraphicFramePr>
            <a:graphicFrameLocks noChangeAspect="1"/>
          </p:cNvGraphicFramePr>
          <p:nvPr/>
        </p:nvGraphicFramePr>
        <p:xfrm>
          <a:off x="1000100" y="4929198"/>
          <a:ext cx="2500330" cy="500066"/>
        </p:xfrm>
        <a:graphic>
          <a:graphicData uri="http://schemas.openxmlformats.org/presentationml/2006/ole">
            <mc:AlternateContent xmlns:mc="http://schemas.openxmlformats.org/markup-compatibility/2006">
              <mc:Choice xmlns:v="urn:schemas-microsoft-com:vml" Requires="v">
                <p:oleObj spid="_x0000_s49172" name="Equation" r:id="rId12" imgW="1143000" imgH="228600" progId="Equation.3">
                  <p:embed/>
                </p:oleObj>
              </mc:Choice>
              <mc:Fallback>
                <p:oleObj name="Equation" r:id="rId12" imgW="1143000" imgH="228600" progId="Equation.3">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0100" y="4929198"/>
                        <a:ext cx="250033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7" name="Rectangle 15"/>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2" name="TextBox 21"/>
          <p:cNvSpPr txBox="1"/>
          <p:nvPr/>
        </p:nvSpPr>
        <p:spPr>
          <a:xfrm>
            <a:off x="7858148" y="5000636"/>
            <a:ext cx="857256" cy="369332"/>
          </a:xfrm>
          <a:prstGeom prst="rect">
            <a:avLst/>
          </a:prstGeom>
          <a:noFill/>
        </p:spPr>
        <p:txBody>
          <a:bodyPr wrap="square" rtlCol="1">
            <a:spAutoFit/>
          </a:bodyPr>
          <a:lstStyle/>
          <a:p>
            <a:pPr algn="ctr" rtl="0"/>
            <a:r>
              <a:rPr lang="en-US" dirty="0" smtClean="0"/>
              <a:t>(6)</a:t>
            </a:r>
            <a:endParaRPr lang="fa-IR" dirty="0"/>
          </a:p>
        </p:txBody>
      </p:sp>
      <p:sp>
        <p:nvSpPr>
          <p:cNvPr id="4916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9168" name="Object 16"/>
          <p:cNvGraphicFramePr>
            <a:graphicFrameLocks noChangeAspect="1"/>
          </p:cNvGraphicFramePr>
          <p:nvPr/>
        </p:nvGraphicFramePr>
        <p:xfrm>
          <a:off x="928662" y="5500702"/>
          <a:ext cx="2571768" cy="500066"/>
        </p:xfrm>
        <a:graphic>
          <a:graphicData uri="http://schemas.openxmlformats.org/presentationml/2006/ole">
            <mc:AlternateContent xmlns:mc="http://schemas.openxmlformats.org/markup-compatibility/2006">
              <mc:Choice xmlns:v="urn:schemas-microsoft-com:vml" Requires="v">
                <p:oleObj spid="_x0000_s49173" name="Equation" r:id="rId14" imgW="1282700" imgH="228600" progId="Equation.3">
                  <p:embed/>
                </p:oleObj>
              </mc:Choice>
              <mc:Fallback>
                <p:oleObj name="Equation" r:id="rId14" imgW="1282700" imgH="228600" progId="Equation.3">
                  <p:embed/>
                  <p:pic>
                    <p:nvPicPr>
                      <p:cNvPr id="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8662" y="5500702"/>
                        <a:ext cx="257176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0" name="Rectangle 18"/>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6" name="TextBox 25"/>
          <p:cNvSpPr txBox="1"/>
          <p:nvPr/>
        </p:nvSpPr>
        <p:spPr>
          <a:xfrm>
            <a:off x="7858148" y="5500702"/>
            <a:ext cx="857256" cy="369332"/>
          </a:xfrm>
          <a:prstGeom prst="rect">
            <a:avLst/>
          </a:prstGeom>
          <a:noFill/>
        </p:spPr>
        <p:txBody>
          <a:bodyPr wrap="square" rtlCol="1">
            <a:spAutoFit/>
          </a:bodyPr>
          <a:lstStyle/>
          <a:p>
            <a:pPr algn="ctr" rtl="0"/>
            <a:r>
              <a:rPr lang="en-US" dirty="0" smtClean="0"/>
              <a:t>(7)</a:t>
            </a:r>
            <a:endParaRPr lang="fa-I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graphicFrame>
        <p:nvGraphicFramePr>
          <p:cNvPr id="25601" name="Object 1"/>
          <p:cNvGraphicFramePr>
            <a:graphicFrameLocks noChangeAspect="1"/>
          </p:cNvGraphicFramePr>
          <p:nvPr/>
        </p:nvGraphicFramePr>
        <p:xfrm>
          <a:off x="428596" y="2071678"/>
          <a:ext cx="8286808" cy="571504"/>
        </p:xfrm>
        <a:graphic>
          <a:graphicData uri="http://schemas.openxmlformats.org/presentationml/2006/ole">
            <mc:AlternateContent xmlns:mc="http://schemas.openxmlformats.org/markup-compatibility/2006">
              <mc:Choice xmlns:v="urn:schemas-microsoft-com:vml" Requires="v">
                <p:oleObj spid="_x0000_s25621" name="Equation" r:id="rId3" imgW="4419600" imgH="317500" progId="Equation.3">
                  <p:embed/>
                </p:oleObj>
              </mc:Choice>
              <mc:Fallback>
                <p:oleObj name="Equation" r:id="rId3" imgW="4419600" imgH="3175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2071678"/>
                        <a:ext cx="8286808"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3" name="Rectangle 3"/>
          <p:cNvSpPr>
            <a:spLocks noChangeArrowheads="1"/>
          </p:cNvSpPr>
          <p:nvPr/>
        </p:nvSpPr>
        <p:spPr bwMode="auto">
          <a:xfrm>
            <a:off x="0" y="314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256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graphicFrame>
        <p:nvGraphicFramePr>
          <p:cNvPr id="25604" name="Object 4"/>
          <p:cNvGraphicFramePr>
            <a:graphicFrameLocks noChangeAspect="1"/>
          </p:cNvGraphicFramePr>
          <p:nvPr/>
        </p:nvGraphicFramePr>
        <p:xfrm>
          <a:off x="357158" y="3571876"/>
          <a:ext cx="8286808" cy="714380"/>
        </p:xfrm>
        <a:graphic>
          <a:graphicData uri="http://schemas.openxmlformats.org/presentationml/2006/ole">
            <mc:AlternateContent xmlns:mc="http://schemas.openxmlformats.org/markup-compatibility/2006">
              <mc:Choice xmlns:v="urn:schemas-microsoft-com:vml" Requires="v">
                <p:oleObj spid="_x0000_s25622" name="Equation" r:id="rId5" imgW="4914900" imgH="419100" progId="Equation.3">
                  <p:embed/>
                </p:oleObj>
              </mc:Choice>
              <mc:Fallback>
                <p:oleObj name="Equation" r:id="rId5" imgW="4914900" imgH="419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58" y="3571876"/>
                        <a:ext cx="8286808"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6" name="Rectangle 6"/>
          <p:cNvSpPr>
            <a:spLocks noChangeArrowheads="1"/>
          </p:cNvSpPr>
          <p:nvPr/>
        </p:nvSpPr>
        <p:spPr bwMode="auto">
          <a:xfrm>
            <a:off x="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3"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25607" name="Rectangle 7"/>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5610" name="Rectangle 10"/>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5" name="Title 1"/>
          <p:cNvSpPr>
            <a:spLocks noGrp="1"/>
          </p:cNvSpPr>
          <p:nvPr>
            <p:ph type="title"/>
          </p:nvPr>
        </p:nvSpPr>
        <p:spPr>
          <a:xfrm>
            <a:off x="0" y="0"/>
            <a:ext cx="9144000" cy="500066"/>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000" dirty="0" smtClean="0">
                <a:effectLst/>
                <a:latin typeface="Times New Roman" pitchFamily="18" charset="0"/>
                <a:cs typeface="Times New Roman" pitchFamily="18" charset="0"/>
              </a:rPr>
              <a:t>Comparative Economic value added (EVA) in Both types of Banks   </a:t>
            </a:r>
            <a:endParaRPr lang="fa-IR" sz="2000" cap="all" dirty="0" smtClean="0">
              <a:ln/>
              <a:solidFill>
                <a:schemeClr val="tx1"/>
              </a:solidFill>
              <a:effectLst/>
              <a:latin typeface="Times New Roman" pitchFamily="18" charset="0"/>
              <a:cs typeface="Times New Roman" pitchFamily="18" charset="0"/>
            </a:endParaRPr>
          </a:p>
        </p:txBody>
      </p:sp>
      <p:sp>
        <p:nvSpPr>
          <p:cNvPr id="2561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5611" name="Object 11"/>
          <p:cNvGraphicFramePr>
            <a:graphicFrameLocks noChangeAspect="1"/>
          </p:cNvGraphicFramePr>
          <p:nvPr/>
        </p:nvGraphicFramePr>
        <p:xfrm>
          <a:off x="714348" y="928670"/>
          <a:ext cx="2857520" cy="357190"/>
        </p:xfrm>
        <a:graphic>
          <a:graphicData uri="http://schemas.openxmlformats.org/presentationml/2006/ole">
            <mc:AlternateContent xmlns:mc="http://schemas.openxmlformats.org/markup-compatibility/2006">
              <mc:Choice xmlns:v="urn:schemas-microsoft-com:vml" Requires="v">
                <p:oleObj spid="_x0000_s25623" name="Equation" r:id="rId7" imgW="1091726" imgH="177723" progId="Equation.3">
                  <p:embed/>
                </p:oleObj>
              </mc:Choice>
              <mc:Fallback>
                <p:oleObj name="Equation" r:id="rId7" imgW="1091726" imgH="177723"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48" y="928670"/>
                        <a:ext cx="2857520"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Rectangle 13"/>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5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5614" name="Object 14"/>
          <p:cNvGraphicFramePr>
            <a:graphicFrameLocks noChangeAspect="1"/>
          </p:cNvGraphicFramePr>
          <p:nvPr/>
        </p:nvGraphicFramePr>
        <p:xfrm>
          <a:off x="654050" y="1571625"/>
          <a:ext cx="3049588" cy="428625"/>
        </p:xfrm>
        <a:graphic>
          <a:graphicData uri="http://schemas.openxmlformats.org/presentationml/2006/ole">
            <mc:AlternateContent xmlns:mc="http://schemas.openxmlformats.org/markup-compatibility/2006">
              <mc:Choice xmlns:v="urn:schemas-microsoft-com:vml" Requires="v">
                <p:oleObj spid="_x0000_s25624" name="Equation" r:id="rId9" imgW="1701720" imgH="228600" progId="Equation.3">
                  <p:embed/>
                </p:oleObj>
              </mc:Choice>
              <mc:Fallback>
                <p:oleObj name="Equation" r:id="rId9" imgW="1701720" imgH="228600" progId="Equation.3">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050" y="1571625"/>
                        <a:ext cx="304958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6" name="Rectangle 16"/>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561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5617" name="Object 17"/>
          <p:cNvGraphicFramePr>
            <a:graphicFrameLocks noChangeAspect="1"/>
          </p:cNvGraphicFramePr>
          <p:nvPr/>
        </p:nvGraphicFramePr>
        <p:xfrm>
          <a:off x="500034" y="3000372"/>
          <a:ext cx="3929090" cy="500066"/>
        </p:xfrm>
        <a:graphic>
          <a:graphicData uri="http://schemas.openxmlformats.org/presentationml/2006/ole">
            <mc:AlternateContent xmlns:mc="http://schemas.openxmlformats.org/markup-compatibility/2006">
              <mc:Choice xmlns:v="urn:schemas-microsoft-com:vml" Requires="v">
                <p:oleObj spid="_x0000_s25625" name="Equation" r:id="rId11" imgW="1981200" imgH="228600" progId="Equation.3">
                  <p:embed/>
                </p:oleObj>
              </mc:Choice>
              <mc:Fallback>
                <p:oleObj name="Equation" r:id="rId11" imgW="1981200" imgH="228600" progId="Equation.3">
                  <p:embed/>
                  <p:pic>
                    <p:nvPicPr>
                      <p:cNvPr id="0"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034" y="3000372"/>
                        <a:ext cx="392909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9" name="Rectangle 19"/>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5" name="TextBox 24"/>
          <p:cNvSpPr txBox="1"/>
          <p:nvPr/>
        </p:nvSpPr>
        <p:spPr>
          <a:xfrm>
            <a:off x="7572396" y="642918"/>
            <a:ext cx="857256" cy="369332"/>
          </a:xfrm>
          <a:prstGeom prst="rect">
            <a:avLst/>
          </a:prstGeom>
          <a:noFill/>
        </p:spPr>
        <p:txBody>
          <a:bodyPr wrap="square" rtlCol="1">
            <a:spAutoFit/>
          </a:bodyPr>
          <a:lstStyle/>
          <a:p>
            <a:pPr algn="ctr" rtl="0"/>
            <a:r>
              <a:rPr lang="en-US" dirty="0" smtClean="0"/>
              <a:t>(8)</a:t>
            </a:r>
            <a:endParaRPr lang="fa-IR" dirty="0"/>
          </a:p>
        </p:txBody>
      </p:sp>
      <p:sp>
        <p:nvSpPr>
          <p:cNvPr id="26" name="TextBox 25"/>
          <p:cNvSpPr txBox="1"/>
          <p:nvPr/>
        </p:nvSpPr>
        <p:spPr>
          <a:xfrm>
            <a:off x="7643834" y="1428736"/>
            <a:ext cx="857256" cy="369332"/>
          </a:xfrm>
          <a:prstGeom prst="rect">
            <a:avLst/>
          </a:prstGeom>
          <a:noFill/>
        </p:spPr>
        <p:txBody>
          <a:bodyPr wrap="square" rtlCol="1">
            <a:spAutoFit/>
          </a:bodyPr>
          <a:lstStyle/>
          <a:p>
            <a:pPr algn="ctr" rtl="0"/>
            <a:r>
              <a:rPr lang="en-US" dirty="0" smtClean="0"/>
              <a:t>(9)</a:t>
            </a:r>
            <a:endParaRPr lang="fa-IR" dirty="0"/>
          </a:p>
        </p:txBody>
      </p:sp>
      <p:sp>
        <p:nvSpPr>
          <p:cNvPr id="27" name="TextBox 26"/>
          <p:cNvSpPr txBox="1"/>
          <p:nvPr/>
        </p:nvSpPr>
        <p:spPr>
          <a:xfrm>
            <a:off x="7858148" y="2571744"/>
            <a:ext cx="857256" cy="369332"/>
          </a:xfrm>
          <a:prstGeom prst="rect">
            <a:avLst/>
          </a:prstGeom>
          <a:noFill/>
        </p:spPr>
        <p:txBody>
          <a:bodyPr wrap="square" rtlCol="1">
            <a:spAutoFit/>
          </a:bodyPr>
          <a:lstStyle/>
          <a:p>
            <a:pPr algn="ctr" rtl="0"/>
            <a:r>
              <a:rPr lang="en-US" dirty="0" smtClean="0"/>
              <a:t>(10)</a:t>
            </a:r>
            <a:endParaRPr lang="fa-IR" dirty="0"/>
          </a:p>
        </p:txBody>
      </p:sp>
      <p:sp>
        <p:nvSpPr>
          <p:cNvPr id="28" name="TextBox 27"/>
          <p:cNvSpPr txBox="1"/>
          <p:nvPr/>
        </p:nvSpPr>
        <p:spPr>
          <a:xfrm>
            <a:off x="7858148" y="3071810"/>
            <a:ext cx="857256" cy="369332"/>
          </a:xfrm>
          <a:prstGeom prst="rect">
            <a:avLst/>
          </a:prstGeom>
          <a:noFill/>
        </p:spPr>
        <p:txBody>
          <a:bodyPr wrap="square" rtlCol="1">
            <a:spAutoFit/>
          </a:bodyPr>
          <a:lstStyle/>
          <a:p>
            <a:pPr algn="ctr" rtl="0"/>
            <a:r>
              <a:rPr lang="en-US" dirty="0" smtClean="0"/>
              <a:t>(11)</a:t>
            </a:r>
            <a:endParaRPr lang="fa-IR" dirty="0"/>
          </a:p>
        </p:txBody>
      </p:sp>
      <p:sp>
        <p:nvSpPr>
          <p:cNvPr id="29" name="TextBox 28"/>
          <p:cNvSpPr txBox="1"/>
          <p:nvPr/>
        </p:nvSpPr>
        <p:spPr>
          <a:xfrm>
            <a:off x="7786710" y="4214818"/>
            <a:ext cx="857256" cy="369332"/>
          </a:xfrm>
          <a:prstGeom prst="rect">
            <a:avLst/>
          </a:prstGeom>
          <a:noFill/>
        </p:spPr>
        <p:txBody>
          <a:bodyPr wrap="square" rtlCol="1">
            <a:spAutoFit/>
          </a:bodyPr>
          <a:lstStyle/>
          <a:p>
            <a:pPr algn="ctr" rtl="0"/>
            <a:r>
              <a:rPr lang="en-US" dirty="0" smtClean="0"/>
              <a:t>(12)</a:t>
            </a:r>
            <a:endParaRPr lang="fa-IR" dirty="0"/>
          </a:p>
        </p:txBody>
      </p:sp>
      <p:sp>
        <p:nvSpPr>
          <p:cNvPr id="30" name="TextBox 29"/>
          <p:cNvSpPr txBox="1"/>
          <p:nvPr/>
        </p:nvSpPr>
        <p:spPr>
          <a:xfrm>
            <a:off x="7858148" y="5000636"/>
            <a:ext cx="857256" cy="369332"/>
          </a:xfrm>
          <a:prstGeom prst="rect">
            <a:avLst/>
          </a:prstGeom>
          <a:noFill/>
        </p:spPr>
        <p:txBody>
          <a:bodyPr wrap="square" rtlCol="1">
            <a:spAutoFit/>
          </a:bodyPr>
          <a:lstStyle/>
          <a:p>
            <a:pPr algn="ctr" rtl="0"/>
            <a:r>
              <a:rPr lang="en-US" dirty="0" smtClean="0"/>
              <a:t>(13)</a:t>
            </a:r>
            <a:endParaRPr lang="fa-IR" dirty="0"/>
          </a:p>
        </p:txBody>
      </p:sp>
      <p:graphicFrame>
        <p:nvGraphicFramePr>
          <p:cNvPr id="25620" name="Object 20"/>
          <p:cNvGraphicFramePr>
            <a:graphicFrameLocks noChangeAspect="1"/>
          </p:cNvGraphicFramePr>
          <p:nvPr/>
        </p:nvGraphicFramePr>
        <p:xfrm>
          <a:off x="1357290" y="4714884"/>
          <a:ext cx="4198939" cy="714379"/>
        </p:xfrm>
        <a:graphic>
          <a:graphicData uri="http://schemas.openxmlformats.org/presentationml/2006/ole">
            <mc:AlternateContent xmlns:mc="http://schemas.openxmlformats.org/markup-compatibility/2006">
              <mc:Choice xmlns:v="urn:schemas-microsoft-com:vml" Requires="v">
                <p:oleObj spid="_x0000_s25626" name="Equation" r:id="rId13" imgW="1079280" imgH="228600" progId="Equation.3">
                  <p:embed/>
                </p:oleObj>
              </mc:Choice>
              <mc:Fallback>
                <p:oleObj name="Equation" r:id="rId13" imgW="1079280" imgH="228600" progId="Equation.3">
                  <p:embed/>
                  <p:pic>
                    <p:nvPicPr>
                      <p:cNvPr id="0"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7290" y="4714884"/>
                        <a:ext cx="4198939" cy="7143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500034" y="4357694"/>
            <a:ext cx="1143008" cy="369332"/>
          </a:xfrm>
          <a:prstGeom prst="rect">
            <a:avLst/>
          </a:prstGeom>
          <a:noFill/>
        </p:spPr>
        <p:txBody>
          <a:bodyPr wrap="square" rtlCol="1">
            <a:spAutoFit/>
          </a:bodyPr>
          <a:lstStyle/>
          <a:p>
            <a:pPr algn="l" rtl="0"/>
            <a:r>
              <a:rPr lang="en-US" dirty="0" smtClean="0"/>
              <a:t>So:</a:t>
            </a:r>
            <a:endParaRPr lang="fa-I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4282" y="642918"/>
            <a:ext cx="8501122" cy="6001643"/>
          </a:xfrm>
          <a:prstGeom prst="rect">
            <a:avLst/>
          </a:prstGeom>
          <a:gradFill flip="none" rotWithShape="1">
            <a:gsLst>
              <a:gs pos="0">
                <a:srgbClr val="FFEFD1"/>
              </a:gs>
              <a:gs pos="64999">
                <a:srgbClr val="F0EBD5"/>
              </a:gs>
              <a:gs pos="100000">
                <a:srgbClr val="D1C39F"/>
              </a:gs>
            </a:gsLst>
            <a:lin ang="5400000" scaled="0"/>
            <a:tileRect/>
          </a:gradFill>
        </p:spPr>
        <p:txBody>
          <a:bodyPr wrap="square">
            <a:spAutoFit/>
          </a:bodyPr>
          <a:lstStyle/>
          <a:p>
            <a:pPr algn="just" rtl="0">
              <a:buFont typeface="Arial" pitchFamily="34" charset="0"/>
              <a:buChar char="•"/>
            </a:pPr>
            <a:r>
              <a:rPr lang="en-US" sz="2400" dirty="0">
                <a:latin typeface="Times New Roman" pitchFamily="18" charset="0"/>
                <a:cs typeface="Times New Roman" pitchFamily="18" charset="0"/>
              </a:rPr>
              <a:t>Since </a:t>
            </a:r>
            <a:r>
              <a:rPr lang="en-US" sz="2400" dirty="0" smtClean="0">
                <a:latin typeface="Times New Roman" pitchFamily="18" charset="0"/>
                <a:cs typeface="Times New Roman" pitchFamily="18" charset="0"/>
              </a:rPr>
              <a:t>provident reserve </a:t>
            </a:r>
            <a:r>
              <a:rPr lang="en-US" sz="2400" dirty="0">
                <a:latin typeface="Times New Roman" pitchFamily="18" charset="0"/>
                <a:cs typeface="Times New Roman" pitchFamily="18" charset="0"/>
              </a:rPr>
              <a:t>in PLS banking is lesser than conventional </a:t>
            </a:r>
            <a:r>
              <a:rPr lang="en-US" sz="2400" dirty="0" smtClean="0">
                <a:latin typeface="Times New Roman" pitchFamily="18" charset="0"/>
                <a:cs typeface="Times New Roman" pitchFamily="18" charset="0"/>
              </a:rPr>
              <a:t>banking so </a:t>
            </a:r>
            <a:r>
              <a:rPr lang="en-US" sz="2400" dirty="0">
                <a:latin typeface="Times New Roman" pitchFamily="18" charset="0"/>
                <a:cs typeface="Times New Roman" pitchFamily="18" charset="0"/>
              </a:rPr>
              <a:t>financial efficiency in PLS banking is more than conventional banking. The main reason of more efficiency is due to stability in cash flows of PLS banking; so for covering liquidity risk less provident funds are required in comparison with conventional </a:t>
            </a:r>
            <a:r>
              <a:rPr lang="en-US" sz="2400" dirty="0" smtClean="0">
                <a:latin typeface="Times New Roman" pitchFamily="18" charset="0"/>
                <a:cs typeface="Times New Roman" pitchFamily="18" charset="0"/>
              </a:rPr>
              <a:t>banking.</a:t>
            </a:r>
          </a:p>
          <a:p>
            <a:pPr algn="just" rtl="0">
              <a:buFont typeface="Arial" pitchFamily="34" charset="0"/>
              <a:buChar char="•"/>
            </a:pPr>
            <a:r>
              <a:rPr lang="en-US" sz="2400" dirty="0" smtClean="0">
                <a:latin typeface="Times New Roman" pitchFamily="18" charset="0"/>
                <a:cs typeface="Times New Roman" pitchFamily="18" charset="0"/>
              </a:rPr>
              <a:t>Lack </a:t>
            </a:r>
            <a:r>
              <a:rPr lang="en-US" sz="2400" dirty="0">
                <a:latin typeface="Times New Roman" pitchFamily="18" charset="0"/>
                <a:cs typeface="Times New Roman" pitchFamily="18" charset="0"/>
              </a:rPr>
              <a:t>of outstanding claims and doubtful claims in PLS banking because of nature of </a:t>
            </a:r>
            <a:r>
              <a:rPr lang="en-US" sz="2400" dirty="0" err="1">
                <a:latin typeface="Times New Roman" pitchFamily="18" charset="0"/>
                <a:cs typeface="Times New Roman" pitchFamily="18" charset="0"/>
              </a:rPr>
              <a:t>Musharakah</a:t>
            </a:r>
            <a:r>
              <a:rPr lang="en-US" sz="2400" dirty="0">
                <a:latin typeface="Times New Roman" pitchFamily="18" charset="0"/>
                <a:cs typeface="Times New Roman" pitchFamily="18" charset="0"/>
              </a:rPr>
              <a:t> contracts and supervision on investments decline  coefficient in Islamic banking in comparison to conventional </a:t>
            </a:r>
            <a:r>
              <a:rPr lang="en-US" sz="2400" dirty="0" smtClean="0">
                <a:latin typeface="Times New Roman" pitchFamily="18" charset="0"/>
                <a:cs typeface="Times New Roman" pitchFamily="18" charset="0"/>
              </a:rPr>
              <a:t>banking. </a:t>
            </a:r>
            <a:r>
              <a:rPr lang="en-US" sz="2400" dirty="0">
                <a:latin typeface="Times New Roman" pitchFamily="18" charset="0"/>
                <a:cs typeface="Times New Roman" pitchFamily="18" charset="0"/>
              </a:rPr>
              <a:t>Hence lack of this kind of inefficient assets will improve financial circulations in PLS banking than conventional banking and this will grow up the EVA in this kind of banking system</a:t>
            </a:r>
            <a:r>
              <a:rPr lang="en-US" sz="2400" dirty="0" smtClean="0">
                <a:latin typeface="Times New Roman" pitchFamily="18" charset="0"/>
                <a:cs typeface="Times New Roman" pitchFamily="18" charset="0"/>
              </a:rPr>
              <a:t>.</a:t>
            </a:r>
          </a:p>
          <a:p>
            <a:pPr lvl="0" algn="just" rtl="0">
              <a:buFont typeface="Arial" pitchFamily="34" charset="0"/>
              <a:buChar char="•"/>
            </a:pPr>
            <a:r>
              <a:rPr lang="en-US" sz="2400" dirty="0">
                <a:latin typeface="Times New Roman" pitchFamily="18" charset="0"/>
                <a:cs typeface="Times New Roman" pitchFamily="18" charset="0"/>
              </a:rPr>
              <a:t>Rate of return in PLS banking is more than the conventional </a:t>
            </a:r>
            <a:r>
              <a:rPr lang="en-US" sz="2400" dirty="0" smtClean="0">
                <a:latin typeface="Times New Roman" pitchFamily="18" charset="0"/>
                <a:cs typeface="Times New Roman" pitchFamily="18" charset="0"/>
              </a:rPr>
              <a:t>banking, so </a:t>
            </a:r>
            <a:r>
              <a:rPr lang="en-US" sz="2400" dirty="0">
                <a:latin typeface="Times New Roman" pitchFamily="18" charset="0"/>
                <a:cs typeface="Times New Roman" pitchFamily="18" charset="0"/>
              </a:rPr>
              <a:t>consequently EVA in PLS banking is higher than conventional banking</a:t>
            </a:r>
            <a:r>
              <a:rPr lang="en-US" sz="2400" dirty="0"/>
              <a:t>. </a:t>
            </a:r>
            <a:endParaRPr lang="fa-IR" sz="2000" dirty="0">
              <a:latin typeface="Times New Roman" pitchFamily="18" charset="0"/>
              <a:cs typeface="Times New Roman" pitchFamily="18" charset="0"/>
            </a:endParaRPr>
          </a:p>
        </p:txBody>
      </p:sp>
      <p:sp>
        <p:nvSpPr>
          <p:cNvPr id="2458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4588" name="Object 12"/>
          <p:cNvGraphicFramePr>
            <a:graphicFrameLocks noChangeAspect="1"/>
          </p:cNvGraphicFramePr>
          <p:nvPr/>
        </p:nvGraphicFramePr>
        <p:xfrm>
          <a:off x="1571604" y="2500306"/>
          <a:ext cx="1428761" cy="357190"/>
        </p:xfrm>
        <a:graphic>
          <a:graphicData uri="http://schemas.openxmlformats.org/presentationml/2006/ole">
            <mc:AlternateContent xmlns:mc="http://schemas.openxmlformats.org/markup-compatibility/2006">
              <mc:Choice xmlns:v="urn:schemas-microsoft-com:vml" Requires="v">
                <p:oleObj spid="_x0000_s24602" name="Equation" r:id="rId3" imgW="660240" imgH="228600" progId="Equation.3">
                  <p:embed/>
                </p:oleObj>
              </mc:Choice>
              <mc:Fallback>
                <p:oleObj name="Equation" r:id="rId3" imgW="660240" imgH="2286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04" y="2500306"/>
                        <a:ext cx="1428761" cy="357190"/>
                      </a:xfrm>
                      <a:prstGeom prst="rect">
                        <a:avLst/>
                      </a:prstGeom>
                      <a:solidFill>
                        <a:schemeClr val="bg1"/>
                      </a:solidFill>
                    </p:spPr>
                  </p:pic>
                </p:oleObj>
              </mc:Fallback>
            </mc:AlternateContent>
          </a:graphicData>
        </a:graphic>
      </p:graphicFrame>
      <p:sp>
        <p:nvSpPr>
          <p:cNvPr id="24590" name="Rectangle 14"/>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59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593" name="Rectangle 17"/>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4594" name="Object 18"/>
          <p:cNvGraphicFramePr>
            <a:graphicFrameLocks noChangeAspect="1"/>
          </p:cNvGraphicFramePr>
          <p:nvPr/>
        </p:nvGraphicFramePr>
        <p:xfrm>
          <a:off x="2285984" y="5072074"/>
          <a:ext cx="1455738" cy="357188"/>
        </p:xfrm>
        <a:graphic>
          <a:graphicData uri="http://schemas.openxmlformats.org/presentationml/2006/ole">
            <mc:AlternateContent xmlns:mc="http://schemas.openxmlformats.org/markup-compatibility/2006">
              <mc:Choice xmlns:v="urn:schemas-microsoft-com:vml" Requires="v">
                <p:oleObj spid="_x0000_s24603" name="Equation" r:id="rId5" imgW="672840" imgH="228600" progId="Equation.3">
                  <p:embed/>
                </p:oleObj>
              </mc:Choice>
              <mc:Fallback>
                <p:oleObj name="Equation" r:id="rId5" imgW="672840" imgH="228600" progId="Equation.3">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84" y="5072074"/>
                        <a:ext cx="1455738" cy="357188"/>
                      </a:xfrm>
                      <a:prstGeom prst="rect">
                        <a:avLst/>
                      </a:prstGeom>
                      <a:solidFill>
                        <a:schemeClr val="bg1"/>
                      </a:solidFill>
                    </p:spPr>
                  </p:pic>
                </p:oleObj>
              </mc:Fallback>
            </mc:AlternateContent>
          </a:graphicData>
        </a:graphic>
      </p:graphicFrame>
      <p:sp>
        <p:nvSpPr>
          <p:cNvPr id="2459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597" name="Rectangle 21"/>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59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600" name="Rectangle 24"/>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24601" name="Object 25"/>
          <p:cNvGraphicFramePr>
            <a:graphicFrameLocks noChangeAspect="1"/>
          </p:cNvGraphicFramePr>
          <p:nvPr/>
        </p:nvGraphicFramePr>
        <p:xfrm>
          <a:off x="3143240" y="6286520"/>
          <a:ext cx="1346200" cy="357187"/>
        </p:xfrm>
        <a:graphic>
          <a:graphicData uri="http://schemas.openxmlformats.org/presentationml/2006/ole">
            <mc:AlternateContent xmlns:mc="http://schemas.openxmlformats.org/markup-compatibility/2006">
              <mc:Choice xmlns:v="urn:schemas-microsoft-com:vml" Requires="v">
                <p:oleObj spid="_x0000_s24604" name="Equation" r:id="rId7" imgW="622080" imgH="228600" progId="Equation.3">
                  <p:embed/>
                </p:oleObj>
              </mc:Choice>
              <mc:Fallback>
                <p:oleObj name="Equation" r:id="rId7" imgW="622080" imgH="228600" progId="Equation.3">
                  <p:embed/>
                  <p:pic>
                    <p:nvPicPr>
                      <p:cNvPr id="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40" y="6286520"/>
                        <a:ext cx="1346200" cy="357187"/>
                      </a:xfrm>
                      <a:prstGeom prst="rect">
                        <a:avLst/>
                      </a:prstGeom>
                      <a:solidFill>
                        <a:schemeClr val="bg1"/>
                      </a:solidFill>
                    </p:spPr>
                  </p:pic>
                </p:oleObj>
              </mc:Fallback>
            </mc:AlternateContent>
          </a:graphicData>
        </a:graphic>
      </p:graphicFrame>
      <p:sp>
        <p:nvSpPr>
          <p:cNvPr id="16" name="Title 1"/>
          <p:cNvSpPr>
            <a:spLocks noGrp="1"/>
          </p:cNvSpPr>
          <p:nvPr>
            <p:ph type="title"/>
          </p:nvPr>
        </p:nvSpPr>
        <p:spPr>
          <a:xfrm>
            <a:off x="1714480" y="0"/>
            <a:ext cx="4857784" cy="642918"/>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dirty="0" smtClean="0">
                <a:effectLst/>
                <a:latin typeface="Times New Roman" pitchFamily="18" charset="0"/>
                <a:cs typeface="Times New Roman" pitchFamily="18" charset="0"/>
              </a:rPr>
              <a:t>Results</a:t>
            </a:r>
            <a:endParaRPr lang="fa-IR" cap="all" dirty="0" smtClean="0">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8596" y="1142984"/>
          <a:ext cx="8215370" cy="5214975"/>
        </p:xfrm>
        <a:graphic>
          <a:graphicData uri="http://schemas.openxmlformats.org/drawingml/2006/table">
            <a:tbl>
              <a:tblPr/>
              <a:tblGrid>
                <a:gridCol w="2676399"/>
                <a:gridCol w="1373174"/>
                <a:gridCol w="1396849"/>
                <a:gridCol w="1396849"/>
                <a:gridCol w="1372099"/>
              </a:tblGrid>
              <a:tr h="589363">
                <a:tc rowSpan="2">
                  <a:txBody>
                    <a:bodyPr/>
                    <a:lstStyle/>
                    <a:p>
                      <a:pPr algn="ctr" rtl="0">
                        <a:spcAft>
                          <a:spcPts val="0"/>
                        </a:spcAft>
                      </a:pPr>
                      <a:r>
                        <a:rPr lang="en-US" sz="3200" dirty="0">
                          <a:latin typeface="Times New Roman"/>
                          <a:ea typeface="Times New Roman"/>
                        </a:rPr>
                        <a:t>Indices</a:t>
                      </a:r>
                      <a:endParaRPr lang="en-US" sz="36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a:spcAft>
                          <a:spcPts val="0"/>
                        </a:spcAft>
                      </a:pPr>
                      <a:r>
                        <a:rPr lang="en-US" sz="2000">
                          <a:latin typeface="Times New Roman"/>
                          <a:ea typeface="Times New Roman"/>
                        </a:rPr>
                        <a:t>RHB Islamic banking</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0">
                        <a:spcAft>
                          <a:spcPts val="0"/>
                        </a:spcAft>
                      </a:pPr>
                      <a:r>
                        <a:rPr lang="en-US" sz="2000" dirty="0">
                          <a:latin typeface="Times New Roman"/>
                          <a:ea typeface="Times New Roman"/>
                        </a:rPr>
                        <a:t>RHB Investment banking</a:t>
                      </a:r>
                      <a:endParaRPr lang="en-US" sz="24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r>
              <a:tr h="1178728">
                <a:tc vMerge="1">
                  <a:txBody>
                    <a:bodyPr/>
                    <a:lstStyle/>
                    <a:p>
                      <a:pPr rtl="1"/>
                      <a:endParaRPr lang="fa-IR"/>
                    </a:p>
                  </a:txBody>
                  <a:tcPr/>
                </a:tc>
                <a:tc>
                  <a:txBody>
                    <a:bodyPr/>
                    <a:lstStyle/>
                    <a:p>
                      <a:pPr algn="ctr" rtl="0">
                        <a:spcAft>
                          <a:spcPts val="0"/>
                        </a:spcAft>
                      </a:pPr>
                      <a:r>
                        <a:rPr lang="en-US" sz="2000" dirty="0">
                          <a:latin typeface="Times New Roman"/>
                          <a:ea typeface="Times New Roman"/>
                        </a:rPr>
                        <a:t>31.03.2007</a:t>
                      </a:r>
                      <a:endParaRPr lang="en-US" sz="2400" dirty="0">
                        <a:latin typeface="Times New Roman"/>
                        <a:ea typeface="Times New Roman"/>
                      </a:endParaRPr>
                    </a:p>
                    <a:p>
                      <a:pPr algn="ctr" rtl="0">
                        <a:spcAft>
                          <a:spcPts val="0"/>
                        </a:spcAft>
                      </a:pPr>
                      <a:r>
                        <a:rPr lang="en-US" sz="2000" dirty="0">
                          <a:latin typeface="Times New Roman"/>
                          <a:ea typeface="Times New Roman"/>
                        </a:rPr>
                        <a:t>RM,000</a:t>
                      </a:r>
                      <a:endParaRPr lang="en-US" sz="24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31.12.2006</a:t>
                      </a:r>
                      <a:endParaRPr lang="en-US" sz="2400">
                        <a:latin typeface="Times New Roman"/>
                        <a:ea typeface="Times New Roman"/>
                      </a:endParaRPr>
                    </a:p>
                    <a:p>
                      <a:pPr algn="ctr" rtl="0">
                        <a:spcAft>
                          <a:spcPts val="0"/>
                        </a:spcAft>
                      </a:pPr>
                      <a:r>
                        <a:rPr lang="en-US" sz="2000">
                          <a:latin typeface="Times New Roman"/>
                          <a:ea typeface="Times New Roman"/>
                        </a:rPr>
                        <a:t>RM,000</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31.03.2007</a:t>
                      </a:r>
                      <a:endParaRPr lang="en-US" sz="2400">
                        <a:latin typeface="Times New Roman"/>
                        <a:ea typeface="Times New Roman"/>
                      </a:endParaRPr>
                    </a:p>
                    <a:p>
                      <a:pPr algn="ctr" rtl="0">
                        <a:spcAft>
                          <a:spcPts val="0"/>
                        </a:spcAft>
                      </a:pPr>
                      <a:r>
                        <a:rPr lang="en-US" sz="2000">
                          <a:latin typeface="Times New Roman"/>
                          <a:ea typeface="Times New Roman"/>
                        </a:rPr>
                        <a:t>RM,000</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31.12.2006</a:t>
                      </a:r>
                      <a:endParaRPr lang="en-US" sz="2400">
                        <a:latin typeface="Times New Roman"/>
                        <a:ea typeface="Times New Roman"/>
                      </a:endParaRPr>
                    </a:p>
                    <a:p>
                      <a:pPr algn="ctr" rtl="0">
                        <a:spcAft>
                          <a:spcPts val="0"/>
                        </a:spcAft>
                      </a:pPr>
                      <a:r>
                        <a:rPr lang="en-US" sz="2000">
                          <a:latin typeface="Times New Roman"/>
                          <a:ea typeface="Times New Roman"/>
                        </a:rPr>
                        <a:t>RM,000</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6870">
                <a:tc>
                  <a:txBody>
                    <a:bodyPr/>
                    <a:lstStyle/>
                    <a:p>
                      <a:pPr algn="l" rtl="0">
                        <a:spcAft>
                          <a:spcPts val="0"/>
                        </a:spcAft>
                      </a:pPr>
                      <a:r>
                        <a:rPr lang="en-US" sz="2000" dirty="0">
                          <a:latin typeface="Times New Roman"/>
                          <a:ea typeface="Times New Roman"/>
                        </a:rPr>
                        <a:t>Cash balances with banks and other financial institutions</a:t>
                      </a:r>
                      <a:endParaRPr lang="en-US" sz="2400" dirty="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endParaRPr lang="en-US" sz="2000">
                        <a:latin typeface="Times New Roman"/>
                        <a:ea typeface="Times New Roman"/>
                      </a:endParaRPr>
                    </a:p>
                    <a:p>
                      <a:pPr algn="ctr" rtl="0">
                        <a:spcAft>
                          <a:spcPts val="0"/>
                        </a:spcAft>
                      </a:pPr>
                      <a:r>
                        <a:rPr lang="en-US" sz="2000">
                          <a:latin typeface="Times New Roman"/>
                          <a:ea typeface="Times New Roman"/>
                        </a:rPr>
                        <a:t>35035</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endParaRPr lang="en-US" sz="2000" dirty="0">
                        <a:latin typeface="Times New Roman"/>
                        <a:ea typeface="Times New Roman"/>
                      </a:endParaRPr>
                    </a:p>
                    <a:p>
                      <a:pPr algn="ctr" rtl="0">
                        <a:spcAft>
                          <a:spcPts val="0"/>
                        </a:spcAft>
                      </a:pPr>
                      <a:r>
                        <a:rPr lang="en-US" sz="2000" dirty="0">
                          <a:latin typeface="Times New Roman"/>
                          <a:ea typeface="Times New Roman"/>
                        </a:rPr>
                        <a:t>21283</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35177</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34147</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363">
                <a:tc>
                  <a:txBody>
                    <a:bodyPr/>
                    <a:lstStyle/>
                    <a:p>
                      <a:pPr algn="l" rtl="0">
                        <a:spcAft>
                          <a:spcPts val="0"/>
                        </a:spcAft>
                      </a:pPr>
                      <a:r>
                        <a:rPr lang="en-US" sz="2000">
                          <a:latin typeface="Times New Roman"/>
                          <a:ea typeface="Times New Roman"/>
                        </a:rPr>
                        <a:t>Total assets</a:t>
                      </a:r>
                      <a:endParaRPr lang="en-US" sz="24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8239971</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8092265</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72675509</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6834756</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651">
                <a:tc>
                  <a:txBody>
                    <a:bodyPr/>
                    <a:lstStyle/>
                    <a:p>
                      <a:pPr algn="l" rtl="0">
                        <a:spcAft>
                          <a:spcPts val="0"/>
                        </a:spcAft>
                      </a:pPr>
                      <a:endParaRPr lang="en-US" sz="2000" dirty="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43%</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26%</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48%</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dirty="0">
                          <a:latin typeface="Times New Roman"/>
                          <a:ea typeface="Times New Roman"/>
                        </a:rPr>
                        <a:t>50%</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bl>
          </a:graphicData>
        </a:graphic>
      </p:graphicFrame>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8437" name="Object 5"/>
          <p:cNvGraphicFramePr>
            <a:graphicFrameLocks noChangeAspect="1"/>
          </p:cNvGraphicFramePr>
          <p:nvPr/>
        </p:nvGraphicFramePr>
        <p:xfrm>
          <a:off x="512763" y="5643563"/>
          <a:ext cx="2058973" cy="642937"/>
        </p:xfrm>
        <a:graphic>
          <a:graphicData uri="http://schemas.openxmlformats.org/presentationml/2006/ole">
            <mc:AlternateContent xmlns:mc="http://schemas.openxmlformats.org/markup-compatibility/2006">
              <mc:Choice xmlns:v="urn:schemas-microsoft-com:vml" Requires="v">
                <p:oleObj spid="_x0000_s18438" name="Equation" r:id="rId4" imgW="1218960" imgH="393480" progId="Equation.3">
                  <p:embed/>
                </p:oleObj>
              </mc:Choice>
              <mc:Fallback>
                <p:oleObj name="Equation" r:id="rId4" imgW="1218960" imgH="39348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3" y="5643563"/>
                        <a:ext cx="2058973"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a:spLocks noGrp="1"/>
          </p:cNvSpPr>
          <p:nvPr>
            <p:ph type="title"/>
          </p:nvPr>
        </p:nvSpPr>
        <p:spPr>
          <a:xfrm>
            <a:off x="1142976" y="142852"/>
            <a:ext cx="6858048" cy="785818"/>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dirty="0" smtClean="0">
                <a:effectLst/>
                <a:latin typeface="Times New Roman" pitchFamily="18" charset="0"/>
                <a:cs typeface="Times New Roman" pitchFamily="18" charset="0"/>
              </a:rPr>
              <a:t>Comparative Liquidity Position</a:t>
            </a:r>
            <a:endParaRPr lang="fa-IR" cap="all" dirty="0" smtClean="0">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183880" cy="857256"/>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400" dirty="0" smtClean="0">
                <a:solidFill>
                  <a:schemeClr val="dk1"/>
                </a:solidFill>
                <a:effectLst/>
                <a:latin typeface="Times New Roman" pitchFamily="18" charset="0"/>
                <a:ea typeface="+mn-ea"/>
                <a:cs typeface="Times New Roman" pitchFamily="18" charset="0"/>
              </a:rPr>
              <a:t>Comparison of allowances for bad and doubtful financing in PLS banking and conventional banking (coefficient)</a:t>
            </a:r>
            <a:endParaRPr lang="fa-IR" sz="2400" dirty="0">
              <a:solidFill>
                <a:schemeClr val="dk1"/>
              </a:solidFill>
              <a:effectLst/>
              <a:latin typeface="Times New Roman" pitchFamily="18" charset="0"/>
              <a:ea typeface="+mn-ea"/>
              <a:cs typeface="Times New Roman" pitchFamily="18" charset="0"/>
            </a:endParaRPr>
          </a:p>
        </p:txBody>
      </p:sp>
      <p:graphicFrame>
        <p:nvGraphicFramePr>
          <p:cNvPr id="4" name="Table 3"/>
          <p:cNvGraphicFramePr>
            <a:graphicFrameLocks noGrp="1"/>
          </p:cNvGraphicFramePr>
          <p:nvPr/>
        </p:nvGraphicFramePr>
        <p:xfrm>
          <a:off x="285720" y="1285861"/>
          <a:ext cx="8501122" cy="5096364"/>
        </p:xfrm>
        <a:graphic>
          <a:graphicData uri="http://schemas.openxmlformats.org/drawingml/2006/table">
            <a:tbl>
              <a:tblPr/>
              <a:tblGrid>
                <a:gridCol w="1519393"/>
                <a:gridCol w="967040"/>
                <a:gridCol w="936449"/>
                <a:gridCol w="1077712"/>
                <a:gridCol w="756097"/>
                <a:gridCol w="897359"/>
                <a:gridCol w="826829"/>
                <a:gridCol w="948740"/>
                <a:gridCol w="571503"/>
              </a:tblGrid>
              <a:tr h="442359">
                <a:tc rowSpan="3">
                  <a:txBody>
                    <a:bodyPr/>
                    <a:lstStyle/>
                    <a:p>
                      <a:pPr algn="ctr" rtl="0">
                        <a:spcAft>
                          <a:spcPts val="0"/>
                        </a:spcAft>
                      </a:pPr>
                      <a:r>
                        <a:rPr lang="en-US" sz="1800" dirty="0">
                          <a:latin typeface="Times New Roman"/>
                          <a:ea typeface="Times New Roman"/>
                        </a:rPr>
                        <a:t>Indices</a:t>
                      </a:r>
                      <a:endParaRPr lang="en-US" sz="20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0">
                        <a:spcAft>
                          <a:spcPts val="0"/>
                        </a:spcAft>
                      </a:pPr>
                      <a:r>
                        <a:rPr lang="en-US" sz="1800">
                          <a:latin typeface="Times New Roman"/>
                          <a:ea typeface="Times New Roman"/>
                        </a:rPr>
                        <a:t>RHB Islamic banking</a:t>
                      </a:r>
                      <a:endParaRPr lang="en-US" sz="20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0">
                        <a:spcAft>
                          <a:spcPts val="0"/>
                        </a:spcAft>
                      </a:pPr>
                      <a:r>
                        <a:rPr lang="en-US" sz="1800" dirty="0">
                          <a:latin typeface="Times New Roman"/>
                          <a:ea typeface="Times New Roman"/>
                        </a:rPr>
                        <a:t>RHB Investment banking</a:t>
                      </a:r>
                      <a:endParaRPr lang="en-US" sz="20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884719">
                <a:tc vMerge="1">
                  <a:txBody>
                    <a:bodyPr/>
                    <a:lstStyle/>
                    <a:p>
                      <a:pPr rtl="1"/>
                      <a:endParaRPr lang="fa-IR"/>
                    </a:p>
                  </a:txBody>
                  <a:tcPr/>
                </a:tc>
                <a:tc gridSpan="2">
                  <a:txBody>
                    <a:bodyPr/>
                    <a:lstStyle/>
                    <a:p>
                      <a:pPr algn="ctr" rtl="0">
                        <a:spcAft>
                          <a:spcPts val="0"/>
                        </a:spcAft>
                      </a:pPr>
                      <a:r>
                        <a:rPr lang="en-US" sz="1800">
                          <a:latin typeface="Times New Roman"/>
                          <a:ea typeface="Times New Roman"/>
                        </a:rPr>
                        <a:t>31.03.2007</a:t>
                      </a:r>
                      <a:endParaRPr lang="en-US" sz="2000">
                        <a:latin typeface="Times New Roman"/>
                        <a:ea typeface="Times New Roman"/>
                      </a:endParaRPr>
                    </a:p>
                    <a:p>
                      <a:pPr algn="ctr" rtl="0">
                        <a:spcAft>
                          <a:spcPts val="0"/>
                        </a:spcAft>
                      </a:pPr>
                      <a:r>
                        <a:rPr lang="en-US" sz="1800">
                          <a:latin typeface="Times New Roman"/>
                          <a:ea typeface="Times New Roman"/>
                        </a:rPr>
                        <a:t>RM,000</a:t>
                      </a:r>
                      <a:endParaRPr lang="en-US" sz="20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0">
                        <a:spcAft>
                          <a:spcPts val="0"/>
                        </a:spcAft>
                      </a:pPr>
                      <a:r>
                        <a:rPr lang="en-US" sz="1800">
                          <a:latin typeface="Times New Roman"/>
                          <a:ea typeface="Times New Roman"/>
                        </a:rPr>
                        <a:t>31.12.2006</a:t>
                      </a:r>
                      <a:endParaRPr lang="en-US" sz="2000">
                        <a:latin typeface="Times New Roman"/>
                        <a:ea typeface="Times New Roman"/>
                      </a:endParaRPr>
                    </a:p>
                    <a:p>
                      <a:pPr algn="ctr" rtl="0">
                        <a:spcAft>
                          <a:spcPts val="0"/>
                        </a:spcAft>
                      </a:pPr>
                      <a:r>
                        <a:rPr lang="en-US" sz="1800">
                          <a:latin typeface="Times New Roman"/>
                          <a:ea typeface="Times New Roman"/>
                        </a:rPr>
                        <a:t>RM,000</a:t>
                      </a:r>
                      <a:endParaRPr lang="en-US" sz="20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0">
                        <a:spcAft>
                          <a:spcPts val="0"/>
                        </a:spcAft>
                      </a:pPr>
                      <a:r>
                        <a:rPr lang="en-US" sz="1800">
                          <a:latin typeface="Times New Roman"/>
                          <a:ea typeface="Times New Roman"/>
                        </a:rPr>
                        <a:t>31.03.2007</a:t>
                      </a:r>
                      <a:endParaRPr lang="en-US" sz="2000">
                        <a:latin typeface="Times New Roman"/>
                        <a:ea typeface="Times New Roman"/>
                      </a:endParaRPr>
                    </a:p>
                    <a:p>
                      <a:pPr algn="ctr" rtl="0">
                        <a:spcAft>
                          <a:spcPts val="0"/>
                        </a:spcAft>
                      </a:pPr>
                      <a:r>
                        <a:rPr lang="en-US" sz="1800">
                          <a:latin typeface="Times New Roman"/>
                          <a:ea typeface="Times New Roman"/>
                        </a:rPr>
                        <a:t>RM,000</a:t>
                      </a:r>
                      <a:endParaRPr lang="en-US" sz="20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0">
                        <a:spcAft>
                          <a:spcPts val="0"/>
                        </a:spcAft>
                      </a:pPr>
                      <a:r>
                        <a:rPr lang="en-US" sz="1800">
                          <a:latin typeface="Times New Roman"/>
                          <a:ea typeface="Times New Roman"/>
                        </a:rPr>
                        <a:t>31.12.2006</a:t>
                      </a:r>
                      <a:endParaRPr lang="en-US" sz="2000">
                        <a:latin typeface="Times New Roman"/>
                        <a:ea typeface="Times New Roman"/>
                      </a:endParaRPr>
                    </a:p>
                    <a:p>
                      <a:pPr algn="ctr" rtl="0">
                        <a:spcAft>
                          <a:spcPts val="0"/>
                        </a:spcAft>
                      </a:pPr>
                      <a:r>
                        <a:rPr lang="en-US" sz="1800">
                          <a:latin typeface="Times New Roman"/>
                          <a:ea typeface="Times New Roman"/>
                        </a:rPr>
                        <a:t>RM,000</a:t>
                      </a:r>
                      <a:endParaRPr lang="en-US" sz="20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r h="501005">
                <a:tc vMerge="1">
                  <a:txBody>
                    <a:bodyPr/>
                    <a:lstStyle/>
                    <a:p>
                      <a:pPr rtl="1"/>
                      <a:endParaRPr lang="fa-IR"/>
                    </a:p>
                  </a:txBody>
                  <a:tcPr/>
                </a:tc>
                <a:tc>
                  <a:txBody>
                    <a:bodyPr/>
                    <a:lstStyle/>
                    <a:p>
                      <a:pPr algn="ctr" rtl="0">
                        <a:spcAft>
                          <a:spcPts val="0"/>
                        </a:spcAft>
                      </a:pPr>
                      <a:r>
                        <a:rPr lang="en-US" sz="1800">
                          <a:latin typeface="Times New Roman"/>
                          <a:ea typeface="Times New Roman"/>
                        </a:rPr>
                        <a:t>Amount</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Amount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Amount</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Amount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005">
                <a:tc>
                  <a:txBody>
                    <a:bodyPr/>
                    <a:lstStyle/>
                    <a:p>
                      <a:pPr algn="l" rtl="0">
                        <a:spcAft>
                          <a:spcPts val="0"/>
                        </a:spcAft>
                      </a:pPr>
                      <a:r>
                        <a:rPr lang="en-US" sz="1800">
                          <a:latin typeface="Times New Roman"/>
                          <a:ea typeface="Times New Roman"/>
                        </a:rPr>
                        <a:t>Public</a:t>
                      </a:r>
                      <a:endParaRPr lang="en-US" sz="20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78479</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1.78</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77059</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1.8</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13128</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1.59</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10432</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1.38</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229">
                <a:tc>
                  <a:txBody>
                    <a:bodyPr/>
                    <a:lstStyle/>
                    <a:p>
                      <a:pPr algn="l" rtl="0">
                        <a:spcAft>
                          <a:spcPts val="0"/>
                        </a:spcAft>
                      </a:pPr>
                      <a:r>
                        <a:rPr lang="en-US" sz="1800">
                          <a:latin typeface="Times New Roman"/>
                          <a:ea typeface="Times New Roman"/>
                        </a:rPr>
                        <a:t>Specific</a:t>
                      </a:r>
                      <a:endParaRPr lang="en-US" sz="20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49374</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1.12</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48822</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1.14</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dirty="0">
                          <a:latin typeface="Times New Roman"/>
                          <a:ea typeface="Times New Roman"/>
                        </a:rPr>
                        <a:t>63724</a:t>
                      </a:r>
                      <a:endParaRPr lang="en-US" sz="2000" dirty="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7.74</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96458</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12.72</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59">
                <a:tc>
                  <a:txBody>
                    <a:bodyPr/>
                    <a:lstStyle/>
                    <a:p>
                      <a:pPr algn="l" rtl="0">
                        <a:spcAft>
                          <a:spcPts val="0"/>
                        </a:spcAft>
                      </a:pPr>
                      <a:r>
                        <a:rPr lang="en-US" sz="1800">
                          <a:latin typeface="Times New Roman"/>
                          <a:ea typeface="Times New Roman"/>
                        </a:rPr>
                        <a:t>Total</a:t>
                      </a:r>
                      <a:endParaRPr lang="en-US" sz="20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127853</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2.89</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125881</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2.95</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76852</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9.34</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106890</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800">
                          <a:latin typeface="Times New Roman"/>
                          <a:ea typeface="Times New Roman"/>
                        </a:rPr>
                        <a:t>14.1</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3688">
                <a:tc>
                  <a:txBody>
                    <a:bodyPr/>
                    <a:lstStyle/>
                    <a:p>
                      <a:pPr algn="l" rtl="0">
                        <a:spcAft>
                          <a:spcPts val="0"/>
                        </a:spcAft>
                      </a:pPr>
                      <a:r>
                        <a:rPr lang="en-US" sz="1800">
                          <a:latin typeface="Times New Roman"/>
                          <a:ea typeface="Times New Roman"/>
                        </a:rPr>
                        <a:t>Gross financing and advances or loans and advances, RM,000</a:t>
                      </a:r>
                      <a:endParaRPr lang="en-US" sz="20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gridSpan="2">
                  <a:txBody>
                    <a:bodyPr/>
                    <a:lstStyle/>
                    <a:p>
                      <a:pPr algn="ctr" rtl="0">
                        <a:spcAft>
                          <a:spcPts val="0"/>
                        </a:spcAft>
                      </a:pPr>
                      <a:r>
                        <a:rPr lang="en-US" sz="1800">
                          <a:latin typeface="Times New Roman"/>
                          <a:ea typeface="Times New Roman"/>
                        </a:rPr>
                        <a:t>4416945</a:t>
                      </a:r>
                      <a:endParaRPr lang="en-US" sz="20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ctr" rtl="0">
                        <a:spcAft>
                          <a:spcPts val="0"/>
                        </a:spcAft>
                      </a:pPr>
                      <a:r>
                        <a:rPr lang="en-US" sz="1800">
                          <a:latin typeface="Times New Roman"/>
                          <a:ea typeface="Times New Roman"/>
                        </a:rPr>
                        <a:t>4273454</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1800" dirty="0">
                          <a:latin typeface="Times New Roman"/>
                          <a:ea typeface="Times New Roman"/>
                        </a:rPr>
                        <a:t>823234</a:t>
                      </a:r>
                      <a:endParaRPr lang="en-US" sz="2000" dirty="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1800" dirty="0">
                          <a:latin typeface="Times New Roman"/>
                          <a:ea typeface="Times New Roman"/>
                        </a:rPr>
                        <a:t>758173</a:t>
                      </a:r>
                      <a:endParaRPr lang="en-US"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786874" cy="1051560"/>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400" dirty="0" smtClean="0">
                <a:solidFill>
                  <a:schemeClr val="dk1"/>
                </a:solidFill>
                <a:effectLst/>
                <a:latin typeface="Times New Roman" pitchFamily="18" charset="0"/>
                <a:ea typeface="+mn-ea"/>
                <a:cs typeface="Times New Roman" pitchFamily="18" charset="0"/>
              </a:rPr>
              <a:t>Comparative financial indices in PLS and conventional banking</a:t>
            </a:r>
            <a:br>
              <a:rPr lang="en-US" sz="2400" dirty="0" smtClean="0">
                <a:solidFill>
                  <a:schemeClr val="dk1"/>
                </a:solidFill>
                <a:effectLst/>
                <a:latin typeface="Times New Roman" pitchFamily="18" charset="0"/>
                <a:ea typeface="+mn-ea"/>
                <a:cs typeface="Times New Roman" pitchFamily="18" charset="0"/>
              </a:rPr>
            </a:br>
            <a:endParaRPr lang="fa-IR" sz="2400" dirty="0">
              <a:solidFill>
                <a:schemeClr val="dk1"/>
              </a:solidFill>
              <a:effectLst/>
              <a:latin typeface="Times New Roman" pitchFamily="18" charset="0"/>
              <a:ea typeface="+mn-ea"/>
              <a:cs typeface="Times New Roman" pitchFamily="18" charset="0"/>
            </a:endParaRPr>
          </a:p>
        </p:txBody>
      </p:sp>
      <p:graphicFrame>
        <p:nvGraphicFramePr>
          <p:cNvPr id="4" name="Table 3"/>
          <p:cNvGraphicFramePr>
            <a:graphicFrameLocks noGrp="1"/>
          </p:cNvGraphicFramePr>
          <p:nvPr/>
        </p:nvGraphicFramePr>
        <p:xfrm>
          <a:off x="428597" y="1000107"/>
          <a:ext cx="8215369" cy="5276312"/>
        </p:xfrm>
        <a:graphic>
          <a:graphicData uri="http://schemas.openxmlformats.org/drawingml/2006/table">
            <a:tbl>
              <a:tblPr/>
              <a:tblGrid>
                <a:gridCol w="2738457"/>
                <a:gridCol w="1369228"/>
                <a:gridCol w="1369228"/>
                <a:gridCol w="1369228"/>
                <a:gridCol w="1369228"/>
              </a:tblGrid>
              <a:tr h="556107">
                <a:tc rowSpan="2">
                  <a:txBody>
                    <a:bodyPr/>
                    <a:lstStyle/>
                    <a:p>
                      <a:pPr algn="ctr" rtl="0">
                        <a:spcAft>
                          <a:spcPts val="0"/>
                        </a:spcAft>
                      </a:pPr>
                      <a:r>
                        <a:rPr lang="en-US" sz="2000" dirty="0">
                          <a:latin typeface="Times New Roman"/>
                          <a:ea typeface="Times New Roman"/>
                        </a:rPr>
                        <a:t>Indices</a:t>
                      </a:r>
                      <a:endParaRPr lang="en-US" sz="2400" dirty="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a:spcAft>
                          <a:spcPts val="0"/>
                        </a:spcAft>
                      </a:pPr>
                      <a:r>
                        <a:rPr lang="en-US" sz="2000">
                          <a:latin typeface="Times New Roman"/>
                          <a:ea typeface="Times New Roman"/>
                        </a:rPr>
                        <a:t>RHB Islamic banking</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0">
                        <a:spcAft>
                          <a:spcPts val="0"/>
                        </a:spcAft>
                      </a:pPr>
                      <a:r>
                        <a:rPr lang="en-US" sz="2000">
                          <a:latin typeface="Times New Roman"/>
                          <a:ea typeface="Times New Roman"/>
                        </a:rPr>
                        <a:t>RHB Investment banking</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rtl="1"/>
                      <a:endParaRPr lang="fa-IR"/>
                    </a:p>
                  </a:txBody>
                  <a:tcPr/>
                </a:tc>
              </a:tr>
              <a:tr h="1112211">
                <a:tc vMerge="1">
                  <a:txBody>
                    <a:bodyPr/>
                    <a:lstStyle/>
                    <a:p>
                      <a:pPr rtl="1"/>
                      <a:endParaRPr lang="fa-IR"/>
                    </a:p>
                  </a:txBody>
                  <a:tcPr/>
                </a:tc>
                <a:tc>
                  <a:txBody>
                    <a:bodyPr/>
                    <a:lstStyle/>
                    <a:p>
                      <a:pPr algn="ctr" rtl="0">
                        <a:spcAft>
                          <a:spcPts val="0"/>
                        </a:spcAft>
                      </a:pPr>
                      <a:r>
                        <a:rPr lang="en-US" sz="2000">
                          <a:latin typeface="Times New Roman"/>
                          <a:ea typeface="Times New Roman"/>
                        </a:rPr>
                        <a:t>31.03.2007</a:t>
                      </a:r>
                      <a:endParaRPr lang="en-US" sz="2400">
                        <a:latin typeface="Times New Roman"/>
                        <a:ea typeface="Times New Roman"/>
                      </a:endParaRPr>
                    </a:p>
                    <a:p>
                      <a:pPr algn="ctr" rtl="0">
                        <a:spcAft>
                          <a:spcPts val="0"/>
                        </a:spcAft>
                      </a:pPr>
                      <a:r>
                        <a:rPr lang="en-US" sz="2000">
                          <a:latin typeface="Times New Roman"/>
                          <a:ea typeface="Times New Roman"/>
                        </a:rPr>
                        <a:t>%</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31.12.2006</a:t>
                      </a:r>
                      <a:endParaRPr lang="en-US" sz="2400">
                        <a:latin typeface="Times New Roman"/>
                        <a:ea typeface="Times New Roman"/>
                      </a:endParaRPr>
                    </a:p>
                    <a:p>
                      <a:pPr algn="ctr" rtl="0">
                        <a:spcAft>
                          <a:spcPts val="0"/>
                        </a:spcAft>
                      </a:pPr>
                      <a:r>
                        <a:rPr lang="en-US" sz="2000">
                          <a:latin typeface="Times New Roman"/>
                          <a:ea typeface="Times New Roman"/>
                        </a:rPr>
                        <a:t>%</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31.03.2007</a:t>
                      </a:r>
                      <a:endParaRPr lang="en-US" sz="2400">
                        <a:latin typeface="Times New Roman"/>
                        <a:ea typeface="Times New Roman"/>
                      </a:endParaRPr>
                    </a:p>
                    <a:p>
                      <a:pPr algn="ctr" rtl="0">
                        <a:spcAft>
                          <a:spcPts val="0"/>
                        </a:spcAft>
                      </a:pPr>
                      <a:r>
                        <a:rPr lang="en-US" sz="2000">
                          <a:latin typeface="Times New Roman"/>
                          <a:ea typeface="Times New Roman"/>
                        </a:rPr>
                        <a:t>%</a:t>
                      </a:r>
                      <a:endParaRPr lang="en-US" sz="2400">
                        <a:latin typeface="Times New Roman"/>
                        <a:ea typeface="Times New Roman"/>
                      </a:endParaRPr>
                    </a:p>
                  </a:txBody>
                  <a:tcPr marL="68580" marR="68580" marT="0" marB="0" anchor="b">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31.12.2006</a:t>
                      </a:r>
                      <a:endParaRPr lang="en-US" sz="2400">
                        <a:latin typeface="Times New Roman"/>
                        <a:ea typeface="Times New Roman"/>
                      </a:endParaRPr>
                    </a:p>
                    <a:p>
                      <a:pPr algn="ctr" rtl="0">
                        <a:spcAft>
                          <a:spcPts val="0"/>
                        </a:spcAft>
                      </a:pPr>
                      <a:r>
                        <a:rPr lang="en-US" sz="2000">
                          <a:latin typeface="Times New Roman"/>
                          <a:ea typeface="Times New Roman"/>
                        </a:rPr>
                        <a:t>%</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132">
                <a:tc>
                  <a:txBody>
                    <a:bodyPr/>
                    <a:lstStyle/>
                    <a:p>
                      <a:pPr algn="l" rtl="0">
                        <a:spcAft>
                          <a:spcPts val="0"/>
                        </a:spcAft>
                      </a:pPr>
                      <a:r>
                        <a:rPr lang="en-US" sz="2000">
                          <a:latin typeface="Times New Roman"/>
                          <a:ea typeface="Times New Roman"/>
                        </a:rPr>
                        <a:t>ROA</a:t>
                      </a:r>
                      <a:endParaRPr lang="en-US" sz="24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.27</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1.07</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.159</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.96</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177">
                <a:tc>
                  <a:txBody>
                    <a:bodyPr/>
                    <a:lstStyle/>
                    <a:p>
                      <a:pPr algn="l" rtl="0">
                        <a:spcAft>
                          <a:spcPts val="0"/>
                        </a:spcAft>
                      </a:pPr>
                      <a:r>
                        <a:rPr lang="en-US" sz="2000">
                          <a:latin typeface="Times New Roman"/>
                          <a:ea typeface="Times New Roman"/>
                        </a:rPr>
                        <a:t>ROE</a:t>
                      </a:r>
                      <a:endParaRPr lang="en-US" sz="24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3.28</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13.25</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1.64</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9.24</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474">
                <a:tc>
                  <a:txBody>
                    <a:bodyPr/>
                    <a:lstStyle/>
                    <a:p>
                      <a:pPr algn="l" rtl="0">
                        <a:spcAft>
                          <a:spcPts val="0"/>
                        </a:spcAft>
                      </a:pPr>
                      <a:r>
                        <a:rPr lang="en-US" sz="2000">
                          <a:latin typeface="Times New Roman"/>
                          <a:ea typeface="Times New Roman"/>
                        </a:rPr>
                        <a:t>Core capital ratio (including of market risk)</a:t>
                      </a:r>
                      <a:endParaRPr lang="en-US" sz="24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17.36</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17.78</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18.5</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20.29</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211">
                <a:tc>
                  <a:txBody>
                    <a:bodyPr/>
                    <a:lstStyle/>
                    <a:p>
                      <a:pPr algn="l" rtl="0">
                        <a:spcAft>
                          <a:spcPts val="0"/>
                        </a:spcAft>
                      </a:pPr>
                      <a:r>
                        <a:rPr lang="en-US" sz="2000">
                          <a:latin typeface="Times New Roman"/>
                          <a:ea typeface="Times New Roman"/>
                        </a:rPr>
                        <a:t>Risk-weighted capital ratio (including market risk)</a:t>
                      </a:r>
                      <a:endParaRPr lang="en-US" sz="2400">
                        <a:latin typeface="Times New Roman"/>
                        <a:ea typeface="Times New Roman"/>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15.44</a:t>
                      </a:r>
                      <a:endParaRPr lang="en-US" sz="240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a:latin typeface="Times New Roman"/>
                          <a:ea typeface="Times New Roman"/>
                        </a:rPr>
                        <a:t>15.84</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dirty="0">
                          <a:latin typeface="Times New Roman"/>
                          <a:ea typeface="Times New Roman"/>
                        </a:rPr>
                        <a:t>14.6</a:t>
                      </a:r>
                      <a:endParaRPr lang="en-US" sz="2400" dirty="0">
                        <a:latin typeface="Times New Roman"/>
                        <a:ea typeface="Times New Roman"/>
                      </a:endParaRPr>
                    </a:p>
                  </a:txBody>
                  <a:tcPr marL="68580" marR="68580" marT="0" marB="0"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rtl="0">
                        <a:spcAft>
                          <a:spcPts val="0"/>
                        </a:spcAft>
                      </a:pPr>
                      <a:r>
                        <a:rPr lang="en-US" sz="2000" dirty="0">
                          <a:latin typeface="Times New Roman"/>
                          <a:ea typeface="Times New Roman"/>
                        </a:rPr>
                        <a:t>16.02</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785926"/>
            <a:ext cx="8072494" cy="1323439"/>
          </a:xfrm>
          <a:prstGeom prst="rect">
            <a:avLst/>
          </a:prstGeom>
        </p:spPr>
        <p:txBody>
          <a:bodyPr wrap="square">
            <a:spAutoFit/>
          </a:bodyPr>
          <a:lstStyle/>
          <a:p>
            <a:pPr algn="ctr" rtl="0"/>
            <a:r>
              <a:rPr lang="en-US" sz="8000" dirty="0" smtClean="0">
                <a:latin typeface="Times New Roman" pitchFamily="18" charset="0"/>
                <a:cs typeface="Times New Roman" pitchFamily="18" charset="0"/>
              </a:rPr>
              <a:t>Thank YOU</a:t>
            </a:r>
            <a:endParaRPr lang="fa-IR" sz="8000" dirty="0">
              <a:latin typeface="Times New Roman" pitchFamily="18" charset="0"/>
              <a:cs typeface="Times New Roman" pitchFamily="18" charset="0"/>
            </a:endParaRPr>
          </a:p>
        </p:txBody>
      </p:sp>
      <p:sp>
        <p:nvSpPr>
          <p:cNvPr id="5" name="Rectangle 4"/>
          <p:cNvSpPr/>
          <p:nvPr/>
        </p:nvSpPr>
        <p:spPr>
          <a:xfrm>
            <a:off x="1000100" y="4643446"/>
            <a:ext cx="3306546" cy="461665"/>
          </a:xfrm>
          <a:prstGeom prst="rect">
            <a:avLst/>
          </a:prstGeom>
        </p:spPr>
        <p:txBody>
          <a:bodyPr wrap="none">
            <a:spAutoFit/>
          </a:bodyPr>
          <a:lstStyle/>
          <a:p>
            <a:r>
              <a:rPr lang="en-US" sz="2400" u="sng" dirty="0" smtClean="0">
                <a:solidFill>
                  <a:srgbClr val="0070C0"/>
                </a:solidFill>
                <a:latin typeface="Times New Roman" pitchFamily="18" charset="0"/>
                <a:cs typeface="Times New Roman" pitchFamily="18" charset="0"/>
                <a:hlinkClick r:id="rId2"/>
              </a:rPr>
              <a:t>http://www.bidabad.com/</a:t>
            </a:r>
            <a:endParaRPr lang="fa-IR" sz="2400" dirty="0">
              <a:solidFill>
                <a:srgbClr val="0070C0"/>
              </a:solidFill>
              <a:latin typeface="Times New Roman" pitchFamily="18" charset="0"/>
              <a:cs typeface="Times New Roman" pitchFamily="18" charset="0"/>
            </a:endParaRPr>
          </a:p>
        </p:txBody>
      </p:sp>
      <p:sp>
        <p:nvSpPr>
          <p:cNvPr id="6" name="Rectangle 5"/>
          <p:cNvSpPr/>
          <p:nvPr/>
        </p:nvSpPr>
        <p:spPr>
          <a:xfrm>
            <a:off x="1071538" y="5214950"/>
            <a:ext cx="2084224" cy="369332"/>
          </a:xfrm>
          <a:prstGeom prst="rect">
            <a:avLst/>
          </a:prstGeom>
        </p:spPr>
        <p:txBody>
          <a:bodyPr wrap="none">
            <a:spAutoFit/>
          </a:bodyPr>
          <a:lstStyle/>
          <a:p>
            <a:r>
              <a:rPr lang="en-US" u="sng" dirty="0" smtClean="0">
                <a:latin typeface="Times New Roman" pitchFamily="18" charset="0"/>
                <a:cs typeface="Times New Roman" pitchFamily="18" charset="0"/>
                <a:hlinkClick r:id="rId3"/>
              </a:rPr>
              <a:t>Bijan@bidabad.com</a:t>
            </a:r>
            <a:endParaRPr lang="fa-IR" dirty="0">
              <a:latin typeface="Times New Roman" pitchFamily="18" charset="0"/>
              <a:cs typeface="Times New Roman" pitchFamily="18" charset="0"/>
            </a:endParaRPr>
          </a:p>
        </p:txBody>
      </p:sp>
      <p:sp>
        <p:nvSpPr>
          <p:cNvPr id="7" name="Rectangle 6"/>
          <p:cNvSpPr/>
          <p:nvPr/>
        </p:nvSpPr>
        <p:spPr>
          <a:xfrm>
            <a:off x="500034" y="4000504"/>
            <a:ext cx="3500462" cy="584775"/>
          </a:xfrm>
          <a:prstGeom prst="rect">
            <a:avLst/>
          </a:prstGeom>
        </p:spPr>
        <p:txBody>
          <a:bodyPr wrap="square">
            <a:spAutoFit/>
          </a:bodyPr>
          <a:lstStyle/>
          <a:p>
            <a:pPr algn="ctr" rtl="0"/>
            <a:r>
              <a:rPr lang="en-US" sz="3200" dirty="0" err="1" smtClean="0">
                <a:latin typeface="Times New Roman" pitchFamily="18" charset="0"/>
                <a:cs typeface="Times New Roman" pitchFamily="18" charset="0"/>
              </a:rPr>
              <a:t>Bijan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Bidabad</a:t>
            </a:r>
            <a:endParaRPr lang="fa-IR" sz="3200" dirty="0">
              <a:latin typeface="Times New Roman" pitchFamily="18" charset="0"/>
              <a:cs typeface="Times New Roman" pitchFamily="18" charset="0"/>
            </a:endParaRPr>
          </a:p>
        </p:txBody>
      </p:sp>
      <p:sp>
        <p:nvSpPr>
          <p:cNvPr id="8" name="Rectangle 7"/>
          <p:cNvSpPr/>
          <p:nvPr/>
        </p:nvSpPr>
        <p:spPr>
          <a:xfrm>
            <a:off x="4143372" y="4000504"/>
            <a:ext cx="4429156" cy="584775"/>
          </a:xfrm>
          <a:prstGeom prst="rect">
            <a:avLst/>
          </a:prstGeom>
        </p:spPr>
        <p:txBody>
          <a:bodyPr wrap="square">
            <a:spAutoFit/>
          </a:bodyPr>
          <a:lstStyle/>
          <a:p>
            <a:pPr algn="ctr" rtl="0"/>
            <a:r>
              <a:rPr lang="en-US" sz="3200" dirty="0" err="1" smtClean="0">
                <a:latin typeface="Times New Roman" pitchFamily="18" charset="0"/>
                <a:cs typeface="Times New Roman" pitchFamily="18" charset="0"/>
              </a:rPr>
              <a:t>Mahmoud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Allahyarifard</a:t>
            </a:r>
            <a:endParaRPr lang="fa-IR" sz="3200" dirty="0">
              <a:latin typeface="Times New Roman" pitchFamily="18" charset="0"/>
              <a:cs typeface="Times New Roman" pitchFamily="18" charset="0"/>
            </a:endParaRPr>
          </a:p>
        </p:txBody>
      </p:sp>
      <p:sp>
        <p:nvSpPr>
          <p:cNvPr id="9" name="Rectangle 8"/>
          <p:cNvSpPr/>
          <p:nvPr/>
        </p:nvSpPr>
        <p:spPr>
          <a:xfrm>
            <a:off x="4857752" y="4643446"/>
            <a:ext cx="3518912" cy="461665"/>
          </a:xfrm>
          <a:prstGeom prst="rect">
            <a:avLst/>
          </a:prstGeom>
        </p:spPr>
        <p:txBody>
          <a:bodyPr wrap="none">
            <a:spAutoFit/>
          </a:bodyPr>
          <a:lstStyle/>
          <a:p>
            <a:r>
              <a:rPr lang="en-US" sz="2400" u="sng" dirty="0" smtClean="0">
                <a:latin typeface="Times New Roman" pitchFamily="18" charset="0"/>
                <a:cs typeface="Times New Roman" pitchFamily="18" charset="0"/>
                <a:hlinkClick r:id="rId4"/>
              </a:rPr>
              <a:t>M_Allahyarifard@BMI.IR</a:t>
            </a:r>
            <a:endParaRPr lang="fa-IR"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00232" y="0"/>
            <a:ext cx="4714908" cy="1000108"/>
          </a:xfrm>
        </p:spPr>
        <p:style>
          <a:lnRef idx="1">
            <a:schemeClr val="accent5"/>
          </a:lnRef>
          <a:fillRef idx="2">
            <a:schemeClr val="accent5"/>
          </a:fillRef>
          <a:effectRef idx="1">
            <a:schemeClr val="accent5"/>
          </a:effectRef>
          <a:fontRef idx="minor">
            <a:schemeClr val="dk1"/>
          </a:fontRef>
        </p:style>
        <p:txBody>
          <a:bodyPr vert="horz" anchor="ctr" anchorCtr="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9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Agenda</a:t>
            </a:r>
            <a:endParaRPr lang="fa-IR" sz="29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
        <p:nvSpPr>
          <p:cNvPr id="5" name="Rectangle 4"/>
          <p:cNvSpPr/>
          <p:nvPr/>
        </p:nvSpPr>
        <p:spPr>
          <a:xfrm>
            <a:off x="428596" y="1000108"/>
            <a:ext cx="8429684" cy="4862870"/>
          </a:xfrm>
          <a:prstGeom prst="rect">
            <a:avLst/>
          </a:prstGeom>
        </p:spPr>
        <p:txBody>
          <a:bodyPr wrap="square">
            <a:spAutoFit/>
          </a:bodyPr>
          <a:lstStyle/>
          <a:p>
            <a:pPr lvl="0" algn="l" rtl="0">
              <a:spcAft>
                <a:spcPts val="1200"/>
              </a:spcAft>
              <a:buFont typeface="Arial" pitchFamily="34" charset="0"/>
              <a:buChar char="•"/>
            </a:pPr>
            <a:r>
              <a:rPr lang="en-US" sz="2400" b="1" dirty="0" smtClean="0">
                <a:latin typeface="Times New Roman" pitchFamily="18" charset="0"/>
                <a:cs typeface="Times New Roman" pitchFamily="18" charset="0"/>
              </a:rPr>
              <a:t>Compatibility and incompatibility of economic theories with Islamic banking</a:t>
            </a:r>
          </a:p>
          <a:p>
            <a:pPr lvl="0" algn="l" rtl="0">
              <a:spcAft>
                <a:spcPts val="1200"/>
              </a:spcAft>
              <a:buFont typeface="Arial" pitchFamily="34" charset="0"/>
              <a:buChar char="•"/>
            </a:pPr>
            <a:r>
              <a:rPr lang="en-US" sz="2400" b="1" dirty="0" smtClean="0">
                <a:latin typeface="Times New Roman" pitchFamily="18" charset="0"/>
                <a:cs typeface="Times New Roman" pitchFamily="18" charset="0"/>
              </a:rPr>
              <a:t>Criteria to distinguish </a:t>
            </a:r>
            <a:r>
              <a:rPr lang="en-US" sz="2400" b="1" dirty="0" err="1" smtClean="0">
                <a:latin typeface="Times New Roman" pitchFamily="18" charset="0"/>
                <a:cs typeface="Times New Roman" pitchFamily="18" charset="0"/>
              </a:rPr>
              <a:t>usuric</a:t>
            </a:r>
            <a:r>
              <a:rPr lang="en-US" sz="2400" b="1" dirty="0" smtClean="0">
                <a:latin typeface="Times New Roman" pitchFamily="18" charset="0"/>
                <a:cs typeface="Times New Roman" pitchFamily="18" charset="0"/>
              </a:rPr>
              <a:t> from non-</a:t>
            </a:r>
            <a:r>
              <a:rPr lang="en-US" sz="2400" b="1" dirty="0" err="1" smtClean="0">
                <a:latin typeface="Times New Roman" pitchFamily="18" charset="0"/>
                <a:cs typeface="Times New Roman" pitchFamily="18" charset="0"/>
              </a:rPr>
              <a:t>usuric</a:t>
            </a:r>
            <a:r>
              <a:rPr lang="en-US" sz="2400" b="1" dirty="0" smtClean="0">
                <a:latin typeface="Times New Roman" pitchFamily="18" charset="0"/>
                <a:cs typeface="Times New Roman" pitchFamily="18" charset="0"/>
              </a:rPr>
              <a:t> transactions</a:t>
            </a:r>
            <a:endParaRPr lang="en-US" sz="2400" dirty="0" smtClean="0">
              <a:latin typeface="Times New Roman" pitchFamily="18" charset="0"/>
              <a:cs typeface="Times New Roman" pitchFamily="18" charset="0"/>
            </a:endParaRPr>
          </a:p>
          <a:p>
            <a:pPr lvl="0" algn="l" rtl="0">
              <a:spcAft>
                <a:spcPts val="1200"/>
              </a:spcAft>
              <a:buFont typeface="Arial" pitchFamily="34" charset="0"/>
              <a:buChar char="•"/>
            </a:pPr>
            <a:r>
              <a:rPr lang="en-US" sz="2400" b="1" dirty="0" smtClean="0">
                <a:latin typeface="Times New Roman" pitchFamily="18" charset="0"/>
                <a:cs typeface="Times New Roman" pitchFamily="18" charset="0"/>
              </a:rPr>
              <a:t>Assets and liabilities structure in Islamic banking</a:t>
            </a:r>
            <a:endParaRPr lang="en-US" sz="2400" dirty="0" smtClean="0">
              <a:latin typeface="Times New Roman" pitchFamily="18" charset="0"/>
              <a:cs typeface="Times New Roman" pitchFamily="18" charset="0"/>
            </a:endParaRPr>
          </a:p>
          <a:p>
            <a:pPr lvl="0" algn="l" rtl="0">
              <a:spcAft>
                <a:spcPts val="1200"/>
              </a:spcAft>
              <a:buFont typeface="Arial" pitchFamily="34" charset="0"/>
              <a:buChar char="•"/>
            </a:pPr>
            <a:r>
              <a:rPr lang="en-US" sz="2400" b="1" dirty="0" smtClean="0">
                <a:latin typeface="Times New Roman" pitchFamily="18" charset="0"/>
                <a:cs typeface="Times New Roman" pitchFamily="18" charset="0"/>
              </a:rPr>
              <a:t>Assets and Liabilities Management (ALM) and risk indices</a:t>
            </a:r>
            <a:endParaRPr lang="en-US" sz="2400" dirty="0" smtClean="0">
              <a:latin typeface="Times New Roman" pitchFamily="18" charset="0"/>
              <a:cs typeface="Times New Roman" pitchFamily="18" charset="0"/>
            </a:endParaRPr>
          </a:p>
          <a:p>
            <a:pPr lvl="0" algn="l" rtl="0">
              <a:spcAft>
                <a:spcPts val="1200"/>
              </a:spcAft>
              <a:buFont typeface="Arial" pitchFamily="34" charset="0"/>
              <a:buChar char="•"/>
            </a:pPr>
            <a:r>
              <a:rPr lang="en-US" sz="2400" b="1" dirty="0" smtClean="0">
                <a:latin typeface="Times New Roman" pitchFamily="18" charset="0"/>
                <a:cs typeface="Times New Roman" pitchFamily="18" charset="0"/>
              </a:rPr>
              <a:t>Mathematical Model for Comparative Economic Value Added (EVA) Analysis in both Banking</a:t>
            </a:r>
            <a:endParaRPr lang="en-US" sz="2400" dirty="0" smtClean="0">
              <a:latin typeface="Times New Roman" pitchFamily="18" charset="0"/>
              <a:cs typeface="Times New Roman" pitchFamily="18" charset="0"/>
            </a:endParaRPr>
          </a:p>
          <a:p>
            <a:pPr lvl="0" algn="l" rtl="0">
              <a:spcAft>
                <a:spcPts val="1200"/>
              </a:spcAft>
              <a:buFont typeface="Arial" pitchFamily="34" charset="0"/>
              <a:buChar char="•"/>
            </a:pPr>
            <a:r>
              <a:rPr lang="en-US" sz="2400" b="1" dirty="0" err="1" smtClean="0">
                <a:latin typeface="Times New Roman" pitchFamily="18" charset="0"/>
                <a:cs typeface="Times New Roman" pitchFamily="18" charset="0"/>
              </a:rPr>
              <a:t>Comparision</a:t>
            </a:r>
            <a:r>
              <a:rPr lang="en-US" sz="2400" b="1" dirty="0" smtClean="0">
                <a:latin typeface="Times New Roman" pitchFamily="18" charset="0"/>
                <a:cs typeface="Times New Roman" pitchFamily="18" charset="0"/>
              </a:rPr>
              <a:t> of Islamic and Conventional Banking</a:t>
            </a:r>
            <a:endParaRPr lang="en-US" sz="2400" dirty="0" smtClean="0">
              <a:latin typeface="Times New Roman" pitchFamily="18" charset="0"/>
              <a:cs typeface="Times New Roman" pitchFamily="18" charset="0"/>
            </a:endParaRPr>
          </a:p>
          <a:p>
            <a:pPr lvl="0" algn="l" rtl="0">
              <a:spcAft>
                <a:spcPts val="1200"/>
              </a:spcAft>
              <a:buFont typeface="Arial" pitchFamily="34" charset="0"/>
              <a:buChar char="•"/>
            </a:pPr>
            <a:r>
              <a:rPr lang="en-US" sz="2400" b="1" dirty="0" smtClean="0">
                <a:latin typeface="Times New Roman" pitchFamily="18" charset="0"/>
                <a:cs typeface="Times New Roman" pitchFamily="18" charset="0"/>
              </a:rPr>
              <a:t>Conclusion </a:t>
            </a:r>
            <a:endParaRPr lang="en-US" sz="2400" dirty="0" smtClean="0">
              <a:latin typeface="Times New Roman" pitchFamily="18" charset="0"/>
              <a:cs typeface="Times New Roman" pitchFamily="18" charset="0"/>
            </a:endParaRPr>
          </a:p>
          <a:p>
            <a:pPr algn="l" rtl="0">
              <a:spcAft>
                <a:spcPts val="1200"/>
              </a:spcAft>
              <a:buFont typeface="Arial" pitchFamily="34" charset="0"/>
              <a:buChar char="•"/>
            </a:pPr>
            <a:r>
              <a:rPr lang="en-US" sz="2400" b="1" dirty="0" smtClean="0">
                <a:latin typeface="Times New Roman" pitchFamily="18" charset="0"/>
                <a:cs typeface="Times New Roman" pitchFamily="18" charset="0"/>
              </a:rPr>
              <a:t>Q &amp; A</a:t>
            </a:r>
            <a:r>
              <a:rPr lang="en-US" sz="2400" dirty="0" smtClean="0">
                <a:latin typeface="Times New Roman" pitchFamily="18" charset="0"/>
                <a:cs typeface="Times New Roman" pitchFamily="18" charset="0"/>
              </a:rPr>
              <a:t>.</a:t>
            </a:r>
            <a:endParaRPr lang="fa-IR"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1428736"/>
            <a:ext cx="8072494" cy="3046988"/>
          </a:xfrm>
          <a:prstGeom prst="rect">
            <a:avLst/>
          </a:prstGeom>
        </p:spPr>
        <p:txBody>
          <a:bodyPr wrap="square">
            <a:spAutoFit/>
          </a:bodyPr>
          <a:lstStyle/>
          <a:p>
            <a:pPr algn="just" rtl="0"/>
            <a:r>
              <a:rPr lang="en-US" sz="3200" dirty="0">
                <a:latin typeface="Times New Roman" pitchFamily="18" charset="0"/>
                <a:cs typeface="Times New Roman" pitchFamily="18" charset="0"/>
              </a:rPr>
              <a:t>Probably, one of the usury illegalness reasons in Islamic banking may comes from affection of money market fluctuation on real economic sector that causes economic divergence from long run stability growth and imbalances in money market and other markets as well</a:t>
            </a:r>
            <a:r>
              <a:rPr lang="en-US" sz="3200" dirty="0" smtClean="0">
                <a:latin typeface="Times New Roman" pitchFamily="18" charset="0"/>
                <a:cs typeface="Times New Roman" pitchFamily="18" charset="0"/>
              </a:rPr>
              <a:t>.</a:t>
            </a:r>
            <a:endParaRPr lang="fa-IR" sz="3200" dirty="0">
              <a:latin typeface="Times New Roman" pitchFamily="18" charset="0"/>
              <a:cs typeface="Times New Roman" pitchFamily="18" charset="0"/>
            </a:endParaRPr>
          </a:p>
        </p:txBody>
      </p:sp>
      <p:sp>
        <p:nvSpPr>
          <p:cNvPr id="3" name="Title 1"/>
          <p:cNvSpPr>
            <a:spLocks noGrp="1"/>
          </p:cNvSpPr>
          <p:nvPr>
            <p:ph type="title"/>
          </p:nvPr>
        </p:nvSpPr>
        <p:spPr>
          <a:xfrm>
            <a:off x="0" y="0"/>
            <a:ext cx="9144000" cy="1000108"/>
          </a:xfrm>
        </p:spPr>
        <p:style>
          <a:lnRef idx="1">
            <a:schemeClr val="accent5"/>
          </a:lnRef>
          <a:fillRef idx="2">
            <a:schemeClr val="accent5"/>
          </a:fillRef>
          <a:effectRef idx="1">
            <a:schemeClr val="accent5"/>
          </a:effectRef>
          <a:fontRef idx="minor">
            <a:schemeClr val="dk1"/>
          </a:fontRef>
        </p:style>
        <p:txBody>
          <a:bodyPr vert="horz"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400" dirty="0" smtClean="0">
                <a:latin typeface="Times New Roman" pitchFamily="18" charset="0"/>
                <a:cs typeface="Times New Roman" pitchFamily="18" charset="0"/>
              </a:rPr>
              <a:t>Compatibility and incompatibility of economic theories with Islamic banking</a:t>
            </a:r>
            <a:br>
              <a:rPr lang="en-US" sz="2400" dirty="0" smtClean="0">
                <a:latin typeface="Times New Roman" pitchFamily="18" charset="0"/>
                <a:cs typeface="Times New Roman" pitchFamily="18" charset="0"/>
              </a:rPr>
            </a:br>
            <a:endParaRPr lang="fa-I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183880" cy="1143008"/>
          </a:xfrm>
        </p:spPr>
        <p:txBody>
          <a:bodyPr>
            <a:normAutofit fontScale="90000"/>
          </a:bodyPr>
          <a:lstStyle/>
          <a:p>
            <a:pPr algn="ctr" rtl="0"/>
            <a:r>
              <a:rPr lang="en-US" dirty="0" smtClean="0">
                <a:effectLst/>
                <a:latin typeface="Times New Roman" pitchFamily="18" charset="0"/>
                <a:cs typeface="Times New Roman" pitchFamily="18" charset="0"/>
              </a:rPr>
              <a:t>Criteria to distinguish </a:t>
            </a:r>
            <a:r>
              <a:rPr lang="en-US" dirty="0" err="1" smtClean="0">
                <a:effectLst/>
                <a:latin typeface="Times New Roman" pitchFamily="18" charset="0"/>
                <a:cs typeface="Times New Roman" pitchFamily="18" charset="0"/>
              </a:rPr>
              <a:t>usuric</a:t>
            </a:r>
            <a:r>
              <a:rPr lang="en-US" dirty="0" smtClean="0">
                <a:effectLst/>
                <a:latin typeface="Times New Roman" pitchFamily="18" charset="0"/>
                <a:cs typeface="Times New Roman" pitchFamily="18" charset="0"/>
              </a:rPr>
              <a:t> from non-</a:t>
            </a:r>
            <a:r>
              <a:rPr lang="en-US" dirty="0" err="1" smtClean="0">
                <a:effectLst/>
                <a:latin typeface="Times New Roman" pitchFamily="18" charset="0"/>
                <a:cs typeface="Times New Roman" pitchFamily="18" charset="0"/>
              </a:rPr>
              <a:t>usuric</a:t>
            </a:r>
            <a:r>
              <a:rPr lang="en-US" dirty="0" smtClean="0">
                <a:effectLst/>
                <a:latin typeface="Times New Roman" pitchFamily="18" charset="0"/>
                <a:cs typeface="Times New Roman" pitchFamily="18" charset="0"/>
              </a:rPr>
              <a:t> transactions</a:t>
            </a:r>
            <a:endParaRPr lang="fa-IR" dirty="0">
              <a:effectLst/>
              <a:latin typeface="Times New Roman" pitchFamily="18" charset="0"/>
              <a:cs typeface="Times New Roman" pitchFamily="18" charset="0"/>
            </a:endParaRPr>
          </a:p>
        </p:txBody>
      </p:sp>
      <p:sp>
        <p:nvSpPr>
          <p:cNvPr id="16385" name="Rectangle 1"/>
          <p:cNvSpPr>
            <a:spLocks noChangeArrowheads="1"/>
          </p:cNvSpPr>
          <p:nvPr/>
        </p:nvSpPr>
        <p:spPr bwMode="auto">
          <a:xfrm>
            <a:off x="428596" y="1643050"/>
            <a:ext cx="8358246" cy="4278094"/>
          </a:xfrm>
          <a:prstGeom prst="rect">
            <a:avLst/>
          </a:prstGeom>
          <a:solidFill>
            <a:srgbClr val="CCFFFF"/>
          </a:solidFill>
          <a:ln w="9525">
            <a:noFill/>
            <a:miter lim="800000"/>
            <a:headEnd/>
            <a:tailEnd/>
          </a:ln>
          <a:effectLst/>
        </p:spPr>
        <p:txBody>
          <a:bodyPr vert="horz" wrap="square" lIns="457056" tIns="45720" rIns="345966"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tab pos="800100" algn="l"/>
                <a:tab pos="514350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Loaner must share in profit/loss of the economic activity of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loanee</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800100" algn="l"/>
                <a:tab pos="514350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rate of interest must not be determined and conditioned before.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800100" algn="l"/>
                <a:tab pos="514350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Interest in consumption loans is usury.</a:t>
            </a:r>
          </a:p>
          <a:p>
            <a:pPr marL="514350" indent="-514350" algn="l" rtl="0" eaLnBrk="0" fontAlgn="base" hangingPunct="0">
              <a:spcBef>
                <a:spcPct val="0"/>
              </a:spcBef>
              <a:spcAft>
                <a:spcPct val="0"/>
              </a:spcAft>
              <a:buFont typeface="+mj-lt"/>
              <a:buAutoNum type="arabicPeriod"/>
              <a:tabLst>
                <a:tab pos="800100" algn="l"/>
                <a:tab pos="5143500" algn="l"/>
              </a:tabLst>
            </a:pPr>
            <a:r>
              <a:rPr lang="en-US" sz="3200" dirty="0">
                <a:latin typeface="Times New Roman" pitchFamily="18" charset="0"/>
                <a:cs typeface="Times New Roman" pitchFamily="18" charset="0"/>
              </a:rPr>
              <a:t>Foreign currency exchange (without interest) is not </a:t>
            </a:r>
            <a:r>
              <a:rPr lang="en-US" sz="3200" dirty="0" smtClean="0">
                <a:latin typeface="Times New Roman" pitchFamily="18" charset="0"/>
                <a:cs typeface="Times New Roman" pitchFamily="18" charset="0"/>
              </a:rPr>
              <a:t>usury</a:t>
            </a:r>
            <a:endParaRPr lang="en-US" sz="3200"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 pos="5143500" algn="l"/>
              </a:tabLst>
            </a:pPr>
            <a:endParaRPr kumimoji="0" lang="en-US"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285729"/>
            <a:ext cx="9144000" cy="6572272"/>
          </a:xfrm>
          <a:prstGeom prst="rect">
            <a:avLst/>
          </a:prstGeom>
          <a:noFill/>
          <a:ln w="9525">
            <a:noFill/>
            <a:miter lim="800000"/>
            <a:headEnd/>
            <a:tailEnd/>
          </a:ln>
          <a:effectLst/>
        </p:spPr>
      </p:pic>
      <p:sp>
        <p:nvSpPr>
          <p:cNvPr id="5" name="Title 1"/>
          <p:cNvSpPr>
            <a:spLocks noGrp="1"/>
          </p:cNvSpPr>
          <p:nvPr>
            <p:ph type="title"/>
          </p:nvPr>
        </p:nvSpPr>
        <p:spPr>
          <a:xfrm>
            <a:off x="357158" y="0"/>
            <a:ext cx="8183880" cy="571528"/>
          </a:xfrm>
        </p:spPr>
        <p:txBody>
          <a:bodyPr>
            <a:normAutofit fontScale="90000"/>
          </a:bodyPr>
          <a:lstStyle/>
          <a:p>
            <a:pPr algn="ctr" rtl="0"/>
            <a:r>
              <a:rPr lang="en-US" dirty="0" smtClean="0">
                <a:effectLst/>
                <a:latin typeface="Times New Roman" pitchFamily="18" charset="0"/>
                <a:cs typeface="Times New Roman" pitchFamily="18" charset="0"/>
              </a:rPr>
              <a:t>Balance sheet Structure of Islamic Bank </a:t>
            </a:r>
            <a:endParaRPr lang="fa-IR"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7409" name="Object 1"/>
          <p:cNvGraphicFramePr>
            <a:graphicFrameLocks noChangeAspect="1"/>
          </p:cNvGraphicFramePr>
          <p:nvPr/>
        </p:nvGraphicFramePr>
        <p:xfrm>
          <a:off x="428596" y="1643050"/>
          <a:ext cx="3555997" cy="857250"/>
        </p:xfrm>
        <a:graphic>
          <a:graphicData uri="http://schemas.openxmlformats.org/presentationml/2006/ole">
            <mc:AlternateContent xmlns:mc="http://schemas.openxmlformats.org/markup-compatibility/2006">
              <mc:Choice xmlns:v="urn:schemas-microsoft-com:vml" Requires="v">
                <p:oleObj spid="_x0000_s17426" name="Equation" r:id="rId3" imgW="1384200" imgH="431640" progId="Equation.3">
                  <p:embed/>
                </p:oleObj>
              </mc:Choice>
              <mc:Fallback>
                <p:oleObj name="Equation" r:id="rId3" imgW="1384200" imgH="431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1643050"/>
                        <a:ext cx="3555997"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1" name="Rectangle 3"/>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74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7419" name="Object 11"/>
          <p:cNvGraphicFramePr>
            <a:graphicFrameLocks noChangeAspect="1"/>
          </p:cNvGraphicFramePr>
          <p:nvPr/>
        </p:nvGraphicFramePr>
        <p:xfrm>
          <a:off x="428596" y="2428868"/>
          <a:ext cx="2714644" cy="442912"/>
        </p:xfrm>
        <a:graphic>
          <a:graphicData uri="http://schemas.openxmlformats.org/presentationml/2006/ole">
            <mc:AlternateContent xmlns:mc="http://schemas.openxmlformats.org/markup-compatibility/2006">
              <mc:Choice xmlns:v="urn:schemas-microsoft-com:vml" Requires="v">
                <p:oleObj spid="_x0000_s17427" name="Equation" r:id="rId5" imgW="1155600" imgH="228600" progId="Equation.3">
                  <p:embed/>
                </p:oleObj>
              </mc:Choice>
              <mc:Fallback>
                <p:oleObj name="Equation" r:id="rId5" imgW="1155600" imgH="22860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2428868"/>
                        <a:ext cx="2714644"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1" name="Rectangle 13"/>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742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7422" name="Object 14"/>
          <p:cNvGraphicFramePr>
            <a:graphicFrameLocks noChangeAspect="1"/>
          </p:cNvGraphicFramePr>
          <p:nvPr/>
        </p:nvGraphicFramePr>
        <p:xfrm>
          <a:off x="428596" y="2928934"/>
          <a:ext cx="7929618" cy="500066"/>
        </p:xfrm>
        <a:graphic>
          <a:graphicData uri="http://schemas.openxmlformats.org/presentationml/2006/ole">
            <mc:AlternateContent xmlns:mc="http://schemas.openxmlformats.org/markup-compatibility/2006">
              <mc:Choice xmlns:v="urn:schemas-microsoft-com:vml" Requires="v">
                <p:oleObj spid="_x0000_s17428" name="Equation" r:id="rId7" imgW="3708360" imgH="228600" progId="Equation.3">
                  <p:embed/>
                </p:oleObj>
              </mc:Choice>
              <mc:Fallback>
                <p:oleObj name="Equation" r:id="rId7" imgW="3708360" imgH="228600" progId="Equation.3">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96" y="2928934"/>
                        <a:ext cx="792961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4" name="Rectangle 16"/>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74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7425" name="Object 17"/>
          <p:cNvGraphicFramePr>
            <a:graphicFrameLocks noChangeAspect="1"/>
          </p:cNvGraphicFramePr>
          <p:nvPr/>
        </p:nvGraphicFramePr>
        <p:xfrm>
          <a:off x="428596" y="3500438"/>
          <a:ext cx="4500594" cy="441329"/>
        </p:xfrm>
        <a:graphic>
          <a:graphicData uri="http://schemas.openxmlformats.org/presentationml/2006/ole">
            <mc:AlternateContent xmlns:mc="http://schemas.openxmlformats.org/markup-compatibility/2006">
              <mc:Choice xmlns:v="urn:schemas-microsoft-com:vml" Requires="v">
                <p:oleObj spid="_x0000_s17429" name="Equation" r:id="rId9" imgW="2006280" imgH="203040" progId="Equation.3">
                  <p:embed/>
                </p:oleObj>
              </mc:Choice>
              <mc:Fallback>
                <p:oleObj name="Equation" r:id="rId9" imgW="2006280" imgH="203040" progId="Equation.3">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596" y="3500438"/>
                        <a:ext cx="4500594" cy="4413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7" name="Rectangle 19"/>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4" name="Title 1"/>
          <p:cNvSpPr>
            <a:spLocks noGrp="1"/>
          </p:cNvSpPr>
          <p:nvPr>
            <p:ph type="title"/>
          </p:nvPr>
        </p:nvSpPr>
        <p:spPr>
          <a:xfrm>
            <a:off x="428596" y="357166"/>
            <a:ext cx="8326756" cy="714380"/>
          </a:xfrm>
        </p:spPr>
        <p:style>
          <a:lnRef idx="1">
            <a:schemeClr val="accent5"/>
          </a:lnRef>
          <a:fillRef idx="2">
            <a:schemeClr val="accent5"/>
          </a:fillRef>
          <a:effectRef idx="1">
            <a:schemeClr val="accent5"/>
          </a:effectRef>
          <a:fontRef idx="minor">
            <a:schemeClr val="dk1"/>
          </a:fontRef>
        </p:style>
        <p:txBody>
          <a:bodyPr vert="horz" anchor="b">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Cash asset &amp; Liquidity Risk Indices</a:t>
            </a:r>
            <a:endParaRPr lang="fa-IR"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5" name="TextBox 14"/>
          <p:cNvSpPr txBox="1"/>
          <p:nvPr/>
        </p:nvSpPr>
        <p:spPr>
          <a:xfrm>
            <a:off x="6715140" y="1714488"/>
            <a:ext cx="857256" cy="369332"/>
          </a:xfrm>
          <a:prstGeom prst="rect">
            <a:avLst/>
          </a:prstGeom>
          <a:noFill/>
        </p:spPr>
        <p:txBody>
          <a:bodyPr wrap="square" rtlCol="1">
            <a:spAutoFit/>
          </a:bodyPr>
          <a:lstStyle/>
          <a:p>
            <a:pPr algn="ctr" rtl="0"/>
            <a:r>
              <a:rPr lang="en-US" dirty="0" smtClean="0"/>
              <a:t>(1)</a:t>
            </a: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cstate="print"/>
          <a:srcRect/>
          <a:stretch>
            <a:fillRect/>
          </a:stretch>
        </p:blipFill>
        <p:spPr bwMode="auto">
          <a:xfrm>
            <a:off x="357158" y="0"/>
            <a:ext cx="8358246" cy="3757610"/>
          </a:xfrm>
          <a:prstGeom prst="rect">
            <a:avLst/>
          </a:prstGeom>
          <a:noFill/>
          <a:ln w="9525">
            <a:noFill/>
            <a:miter lim="800000"/>
            <a:headEnd/>
            <a:tailEnd/>
          </a:ln>
          <a:effectLst/>
        </p:spPr>
      </p:pic>
      <p:pic>
        <p:nvPicPr>
          <p:cNvPr id="40964" name="Picture 4"/>
          <p:cNvPicPr>
            <a:picLocks noChangeAspect="1" noChangeArrowheads="1"/>
          </p:cNvPicPr>
          <p:nvPr/>
        </p:nvPicPr>
        <p:blipFill>
          <a:blip r:embed="rId3" cstate="print"/>
          <a:srcRect/>
          <a:stretch>
            <a:fillRect/>
          </a:stretch>
        </p:blipFill>
        <p:spPr bwMode="auto">
          <a:xfrm>
            <a:off x="357158" y="3714752"/>
            <a:ext cx="8358246" cy="2928958"/>
          </a:xfrm>
          <a:prstGeom prst="rect">
            <a:avLst/>
          </a:prstGeom>
          <a:noFill/>
          <a:ln w="9525">
            <a:noFill/>
            <a:miter lim="800000"/>
            <a:headEnd/>
            <a:tailEnd/>
          </a:ln>
          <a:effectLst/>
        </p:spPr>
      </p:pic>
      <p:sp>
        <p:nvSpPr>
          <p:cNvPr id="9" name="Title 1"/>
          <p:cNvSpPr>
            <a:spLocks noGrp="1"/>
          </p:cNvSpPr>
          <p:nvPr>
            <p:ph type="title"/>
          </p:nvPr>
        </p:nvSpPr>
        <p:spPr>
          <a:xfrm>
            <a:off x="428596" y="0"/>
            <a:ext cx="8183880" cy="428604"/>
          </a:xfrm>
        </p:spPr>
        <p:txBody>
          <a:bodyPr>
            <a:noAutofit/>
          </a:bodyPr>
          <a:lstStyle/>
          <a:p>
            <a:pPr algn="ctr" rtl="0"/>
            <a:r>
              <a:rPr lang="en-US" sz="2000" dirty="0" smtClean="0">
                <a:effectLst/>
                <a:latin typeface="Times New Roman" pitchFamily="18" charset="0"/>
                <a:cs typeface="Times New Roman" pitchFamily="18" charset="0"/>
              </a:rPr>
              <a:t>Comparative Rate of Return Fluctuations In both Banking Types  </a:t>
            </a:r>
            <a:endParaRPr lang="fa-IR" sz="2000" dirty="0">
              <a:effectLst/>
              <a:latin typeface="Times New Roman" pitchFamily="18" charset="0"/>
              <a:cs typeface="Times New Roman" pitchFamily="18" charset="0"/>
            </a:endParaRPr>
          </a:p>
        </p:txBody>
      </p:sp>
      <p:sp>
        <p:nvSpPr>
          <p:cNvPr id="10" name="TextBox 9"/>
          <p:cNvSpPr txBox="1"/>
          <p:nvPr/>
        </p:nvSpPr>
        <p:spPr>
          <a:xfrm>
            <a:off x="8215306" y="2500307"/>
            <a:ext cx="642974" cy="307777"/>
          </a:xfrm>
          <a:prstGeom prst="rect">
            <a:avLst/>
          </a:prstGeom>
          <a:noFill/>
        </p:spPr>
        <p:txBody>
          <a:bodyPr wrap="square" rtlCol="1">
            <a:spAutoFit/>
          </a:bodyPr>
          <a:lstStyle/>
          <a:p>
            <a:pPr algn="l" rtl="0"/>
            <a:r>
              <a:rPr lang="en-US" sz="1400" dirty="0" smtClean="0">
                <a:latin typeface="Times New Roman" pitchFamily="18" charset="0"/>
                <a:cs typeface="Times New Roman" pitchFamily="18" charset="0"/>
              </a:rPr>
              <a:t>Time</a:t>
            </a:r>
            <a:endParaRPr lang="fa-IR" sz="1400" dirty="0">
              <a:latin typeface="Times New Roman" pitchFamily="18" charset="0"/>
              <a:cs typeface="Times New Roman" pitchFamily="18" charset="0"/>
            </a:endParaRPr>
          </a:p>
        </p:txBody>
      </p:sp>
      <p:sp>
        <p:nvSpPr>
          <p:cNvPr id="11" name="TextBox 10"/>
          <p:cNvSpPr txBox="1"/>
          <p:nvPr/>
        </p:nvSpPr>
        <p:spPr>
          <a:xfrm>
            <a:off x="8215306" y="5572140"/>
            <a:ext cx="928694" cy="307777"/>
          </a:xfrm>
          <a:prstGeom prst="rect">
            <a:avLst/>
          </a:prstGeom>
          <a:noFill/>
        </p:spPr>
        <p:txBody>
          <a:bodyPr wrap="square" rtlCol="1">
            <a:spAutoFit/>
          </a:bodyPr>
          <a:lstStyle/>
          <a:p>
            <a:pPr algn="l" rtl="0"/>
            <a:r>
              <a:rPr lang="en-US" sz="1400" dirty="0" smtClean="0">
                <a:latin typeface="Times New Roman" pitchFamily="18" charset="0"/>
                <a:cs typeface="Times New Roman" pitchFamily="18" charset="0"/>
              </a:rPr>
              <a:t>Time</a:t>
            </a:r>
            <a:endParaRPr lang="fa-IR" sz="1400" dirty="0">
              <a:latin typeface="Times New Roman" pitchFamily="18" charset="0"/>
              <a:cs typeface="Times New Roman" pitchFamily="18" charset="0"/>
            </a:endParaRPr>
          </a:p>
        </p:txBody>
      </p:sp>
      <p:sp>
        <p:nvSpPr>
          <p:cNvPr id="12" name="TextBox 11"/>
          <p:cNvSpPr txBox="1"/>
          <p:nvPr/>
        </p:nvSpPr>
        <p:spPr>
          <a:xfrm>
            <a:off x="285720" y="428604"/>
            <a:ext cx="642942" cy="307777"/>
          </a:xfrm>
          <a:prstGeom prst="rect">
            <a:avLst/>
          </a:prstGeom>
          <a:noFill/>
        </p:spPr>
        <p:txBody>
          <a:bodyPr wrap="square" rtlCol="1">
            <a:spAutoFit/>
          </a:bodyPr>
          <a:lstStyle/>
          <a:p>
            <a:pPr algn="l" rtl="0"/>
            <a:r>
              <a:rPr lang="en-US" sz="1400" dirty="0" smtClean="0">
                <a:latin typeface="Times New Roman" pitchFamily="18" charset="0"/>
                <a:cs typeface="Times New Roman" pitchFamily="18" charset="0"/>
              </a:rPr>
              <a:t>Rate</a:t>
            </a:r>
            <a:endParaRPr lang="fa-IR" sz="1400" dirty="0">
              <a:latin typeface="Times New Roman" pitchFamily="18" charset="0"/>
              <a:cs typeface="Times New Roman" pitchFamily="18" charset="0"/>
            </a:endParaRPr>
          </a:p>
        </p:txBody>
      </p:sp>
      <p:sp>
        <p:nvSpPr>
          <p:cNvPr id="13" name="TextBox 12"/>
          <p:cNvSpPr txBox="1"/>
          <p:nvPr/>
        </p:nvSpPr>
        <p:spPr>
          <a:xfrm>
            <a:off x="285720" y="4000504"/>
            <a:ext cx="642942" cy="307777"/>
          </a:xfrm>
          <a:prstGeom prst="rect">
            <a:avLst/>
          </a:prstGeom>
          <a:noFill/>
        </p:spPr>
        <p:txBody>
          <a:bodyPr wrap="square" rtlCol="1">
            <a:spAutoFit/>
          </a:bodyPr>
          <a:lstStyle/>
          <a:p>
            <a:pPr algn="l" rtl="0"/>
            <a:r>
              <a:rPr lang="en-US" sz="1400" dirty="0" smtClean="0">
                <a:latin typeface="Times New Roman" pitchFamily="18" charset="0"/>
                <a:cs typeface="Times New Roman" pitchFamily="18" charset="0"/>
              </a:rPr>
              <a:t>Rate</a:t>
            </a:r>
            <a:endParaRPr lang="fa-IR" sz="1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graphicFrame>
        <p:nvGraphicFramePr>
          <p:cNvPr id="2059" name="Object 11"/>
          <p:cNvGraphicFramePr>
            <a:graphicFrameLocks noChangeAspect="1"/>
          </p:cNvGraphicFramePr>
          <p:nvPr/>
        </p:nvGraphicFramePr>
        <p:xfrm>
          <a:off x="0" y="357166"/>
          <a:ext cx="9144000" cy="6072230"/>
        </p:xfrm>
        <a:graphic>
          <a:graphicData uri="http://schemas.openxmlformats.org/presentationml/2006/ole">
            <mc:AlternateContent xmlns:mc="http://schemas.openxmlformats.org/markup-compatibility/2006">
              <mc:Choice xmlns:v="urn:schemas-microsoft-com:vml" Requires="v">
                <p:oleObj spid="_x0000_s2065" name="Visio" r:id="rId3" imgW="7133133" imgH="7819136" progId="Visio.Drawing.11">
                  <p:embed/>
                </p:oleObj>
              </mc:Choice>
              <mc:Fallback>
                <p:oleObj name="Visio" r:id="rId3" imgW="7133133" imgH="7819136" progId="Visio.Drawing.11">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166"/>
                        <a:ext cx="9144000" cy="6072230"/>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p:spPr>
                  </p:pic>
                </p:oleObj>
              </mc:Fallback>
            </mc:AlternateContent>
          </a:graphicData>
        </a:graphic>
      </p:graphicFrame>
      <p:sp>
        <p:nvSpPr>
          <p:cNvPr id="2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2064" name="Rectangle 16"/>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dirty="0"/>
          </a:p>
        </p:txBody>
      </p:sp>
      <p:sp>
        <p:nvSpPr>
          <p:cNvPr id="11" name="Title 1"/>
          <p:cNvSpPr>
            <a:spLocks noGrp="1"/>
          </p:cNvSpPr>
          <p:nvPr>
            <p:ph type="title"/>
          </p:nvPr>
        </p:nvSpPr>
        <p:spPr>
          <a:xfrm>
            <a:off x="357158" y="0"/>
            <a:ext cx="8643966" cy="1051560"/>
          </a:xfrm>
        </p:spPr>
        <p:style>
          <a:lnRef idx="1">
            <a:schemeClr val="accent5"/>
          </a:lnRef>
          <a:fillRef idx="2">
            <a:schemeClr val="accent5"/>
          </a:fillRef>
          <a:effectRef idx="1">
            <a:schemeClr val="accent5"/>
          </a:effectRef>
          <a:fontRef idx="minor">
            <a:schemeClr val="dk1"/>
          </a:fontRef>
        </p:style>
        <p:txBody>
          <a:bodyPr vert="horz" anchor="b">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2800" dirty="0" smtClean="0">
                <a:solidFill>
                  <a:schemeClr val="tx1"/>
                </a:solidFill>
                <a:latin typeface="Times New Roman" pitchFamily="18" charset="0"/>
                <a:cs typeface="Times New Roman" pitchFamily="18" charset="0"/>
              </a:rPr>
              <a:t>Tradeoff  of the cost of maintaining liquidity against  cost of insufficient liquidity</a:t>
            </a:r>
          </a:p>
        </p:txBody>
      </p:sp>
      <p:graphicFrame>
        <p:nvGraphicFramePr>
          <p:cNvPr id="3" name="Object 15"/>
          <p:cNvGraphicFramePr>
            <a:graphicFrameLocks noChangeAspect="1"/>
          </p:cNvGraphicFramePr>
          <p:nvPr/>
        </p:nvGraphicFramePr>
        <p:xfrm>
          <a:off x="4214810" y="5500702"/>
          <a:ext cx="642938" cy="428625"/>
        </p:xfrm>
        <a:graphic>
          <a:graphicData uri="http://schemas.openxmlformats.org/presentationml/2006/ole">
            <mc:AlternateContent xmlns:mc="http://schemas.openxmlformats.org/markup-compatibility/2006">
              <mc:Choice xmlns:v="urn:schemas-microsoft-com:vml" Requires="v">
                <p:oleObj spid="_x0000_s2066" name="Equation" r:id="rId5" imgW="279360" imgH="228600" progId="Equation.3">
                  <p:embed/>
                </p:oleObj>
              </mc:Choice>
              <mc:Fallback>
                <p:oleObj name="Equation" r:id="rId5" imgW="279360" imgH="228600" progId="Equation.3">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0" y="5500702"/>
                        <a:ext cx="642938" cy="428625"/>
                      </a:xfrm>
                      <a:prstGeom prst="rect">
                        <a:avLst/>
                      </a:prstGeom>
                      <a:solidFill>
                        <a:srgbClr val="00FF00"/>
                      </a:solidFill>
                    </p:spPr>
                  </p:pic>
                </p:oleObj>
              </mc:Fallback>
            </mc:AlternateContent>
          </a:graphicData>
        </a:graphic>
      </p:graphicFrame>
      <p:sp>
        <p:nvSpPr>
          <p:cNvPr id="206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 name="Object 16"/>
          <p:cNvGraphicFramePr>
            <a:graphicFrameLocks noChangeAspect="1"/>
          </p:cNvGraphicFramePr>
          <p:nvPr/>
        </p:nvGraphicFramePr>
        <p:xfrm>
          <a:off x="7929586" y="5357826"/>
          <a:ext cx="833443" cy="428628"/>
        </p:xfrm>
        <a:graphic>
          <a:graphicData uri="http://schemas.openxmlformats.org/presentationml/2006/ole">
            <mc:AlternateContent xmlns:mc="http://schemas.openxmlformats.org/markup-compatibility/2006">
              <mc:Choice xmlns:v="urn:schemas-microsoft-com:vml" Requires="v">
                <p:oleObj spid="_x0000_s2067" name="Equation" r:id="rId7" imgW="266584" imgH="228501" progId="Equation.3">
                  <p:embed/>
                </p:oleObj>
              </mc:Choice>
              <mc:Fallback>
                <p:oleObj name="Equation" r:id="rId7" imgW="266584" imgH="228501" progId="Equation.3">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9586" y="5357826"/>
                        <a:ext cx="833443" cy="428628"/>
                      </a:xfrm>
                      <a:prstGeom prst="rect">
                        <a:avLst/>
                      </a:prstGeom>
                      <a:solidFill>
                        <a:srgbClr val="FF0000"/>
                      </a:solidFill>
                      <a:ln w="9525">
                        <a:solidFill>
                          <a:srgbClr val="FF0000"/>
                        </a:solidFill>
                        <a:miter lim="800000"/>
                        <a:headEnd/>
                        <a:tailEnd/>
                      </a:ln>
                    </p:spPr>
                  </p:pic>
                </p:oleObj>
              </mc:Fallback>
            </mc:AlternateContent>
          </a:graphicData>
        </a:graphic>
      </p:graphicFrame>
      <p:sp>
        <p:nvSpPr>
          <p:cNvPr id="2066" name="Rectangle 18"/>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1857364"/>
            <a:ext cx="8286808" cy="4031873"/>
          </a:xfrm>
          <a:prstGeom prst="rect">
            <a:avLst/>
          </a:prstGeom>
          <a:gradFill flip="none" rotWithShape="1">
            <a:gsLst>
              <a:gs pos="0">
                <a:srgbClr val="FFEFD1"/>
              </a:gs>
              <a:gs pos="64999">
                <a:srgbClr val="F0EBD5"/>
              </a:gs>
              <a:gs pos="100000">
                <a:srgbClr val="D1C39F"/>
              </a:gs>
            </a:gsLst>
            <a:lin ang="5400000" scaled="0"/>
            <a:tileRect/>
          </a:gradFill>
        </p:spPr>
        <p:txBody>
          <a:bodyPr wrap="square">
            <a:spAutoFit/>
          </a:bodyPr>
          <a:lstStyle/>
          <a:p>
            <a:pPr algn="l" rtl="0">
              <a:buFont typeface="Arial" pitchFamily="34" charset="0"/>
              <a:buChar char="•"/>
            </a:pPr>
            <a:r>
              <a:rPr lang="en-US" sz="3200" b="1" u="sng" dirty="0" smtClean="0">
                <a:latin typeface="Times New Roman" pitchFamily="18" charset="0"/>
                <a:cs typeface="Times New Roman" pitchFamily="18" charset="0"/>
              </a:rPr>
              <a:t>High liquid Assets: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Sukuk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Mousharekah</a:t>
            </a:r>
            <a:r>
              <a:rPr lang="en-US" sz="3200" dirty="0" smtClean="0">
                <a:latin typeface="Times New Roman" pitchFamily="18" charset="0"/>
                <a:cs typeface="Times New Roman" pitchFamily="18" charset="0"/>
              </a:rPr>
              <a:t> Certificates (PLS), </a:t>
            </a:r>
            <a:r>
              <a:rPr lang="en-US" sz="3200" dirty="0" err="1" smtClean="0">
                <a:latin typeface="Times New Roman" pitchFamily="18" charset="0"/>
                <a:cs typeface="Times New Roman" pitchFamily="18" charset="0"/>
              </a:rPr>
              <a:t>Mousharekah</a:t>
            </a:r>
            <a:r>
              <a:rPr lang="en-US" sz="3200" dirty="0" smtClean="0">
                <a:latin typeface="Times New Roman" pitchFamily="18" charset="0"/>
                <a:cs typeface="Times New Roman" pitchFamily="18" charset="0"/>
              </a:rPr>
              <a:t> Bound(</a:t>
            </a:r>
            <a:r>
              <a:rPr lang="en-US" sz="3200" dirty="0" err="1" smtClean="0">
                <a:latin typeface="Times New Roman" pitchFamily="18" charset="0"/>
                <a:cs typeface="Times New Roman" pitchFamily="18" charset="0"/>
              </a:rPr>
              <a:t>Oragh</a:t>
            </a:r>
            <a:r>
              <a:rPr lang="en-US" sz="3200" dirty="0" smtClean="0">
                <a:latin typeface="Times New Roman" pitchFamily="18" charset="0"/>
                <a:cs typeface="Times New Roman" pitchFamily="18" charset="0"/>
              </a:rPr>
              <a:t>-e-</a:t>
            </a:r>
            <a:r>
              <a:rPr lang="en-US" sz="3200" dirty="0" err="1" smtClean="0">
                <a:latin typeface="Times New Roman" pitchFamily="18" charset="0"/>
                <a:cs typeface="Times New Roman" pitchFamily="18" charset="0"/>
              </a:rPr>
              <a:t>moshrehkah</a:t>
            </a:r>
            <a:r>
              <a:rPr lang="en-US" sz="3200" dirty="0" smtClean="0">
                <a:latin typeface="Times New Roman" pitchFamily="18" charset="0"/>
                <a:cs typeface="Times New Roman" pitchFamily="18" charset="0"/>
              </a:rPr>
              <a:t>)</a:t>
            </a:r>
          </a:p>
          <a:p>
            <a:pPr algn="l" rtl="0">
              <a:buFont typeface="Arial" pitchFamily="34" charset="0"/>
              <a:buChar char="•"/>
            </a:pPr>
            <a:r>
              <a:rPr lang="en-US" sz="3200" b="1" u="sng" dirty="0" smtClean="0">
                <a:latin typeface="Times New Roman" pitchFamily="18" charset="0"/>
                <a:cs typeface="Times New Roman" pitchFamily="18" charset="0"/>
              </a:rPr>
              <a:t>Accounts and Notes receivable:</a:t>
            </a:r>
            <a:r>
              <a:rPr lang="en-US" sz="3200" dirty="0" smtClean="0">
                <a:latin typeface="Times New Roman" pitchFamily="18" charset="0"/>
                <a:cs typeface="Times New Roman" pitchFamily="18" charset="0"/>
              </a:rPr>
              <a:t> Repurchase of debts (</a:t>
            </a:r>
            <a:r>
              <a:rPr lang="en-US" sz="3200" dirty="0" err="1" smtClean="0">
                <a:latin typeface="Times New Roman" pitchFamily="18" charset="0"/>
                <a:cs typeface="Times New Roman" pitchFamily="18" charset="0"/>
              </a:rPr>
              <a:t>Kharid</a:t>
            </a:r>
            <a:r>
              <a:rPr lang="en-US" sz="3200" dirty="0" smtClean="0">
                <a:latin typeface="Times New Roman" pitchFamily="18" charset="0"/>
                <a:cs typeface="Times New Roman" pitchFamily="18" charset="0"/>
              </a:rPr>
              <a:t>-e-</a:t>
            </a:r>
            <a:r>
              <a:rPr lang="en-US" sz="3200" dirty="0" err="1" smtClean="0">
                <a:latin typeface="Times New Roman" pitchFamily="18" charset="0"/>
                <a:cs typeface="Times New Roman" pitchFamily="18" charset="0"/>
              </a:rPr>
              <a:t>Dayn</a:t>
            </a:r>
            <a:r>
              <a:rPr lang="en-US" sz="3200" dirty="0" smtClean="0">
                <a:latin typeface="Times New Roman" pitchFamily="18" charset="0"/>
                <a:cs typeface="Times New Roman" pitchFamily="18" charset="0"/>
              </a:rPr>
              <a:t>) contraction.</a:t>
            </a:r>
            <a:r>
              <a:rPr lang="en-US" sz="3200" b="1" u="sng" dirty="0" smtClean="0">
                <a:latin typeface="Times New Roman" pitchFamily="18" charset="0"/>
                <a:cs typeface="Times New Roman" pitchFamily="18" charset="0"/>
              </a:rPr>
              <a:t>   </a:t>
            </a:r>
          </a:p>
          <a:p>
            <a:pPr algn="l" rtl="0">
              <a:buFont typeface="Arial" pitchFamily="34" charset="0"/>
              <a:buChar char="•"/>
            </a:pPr>
            <a:r>
              <a:rPr lang="en-US" sz="3200" b="1" u="sng" dirty="0" smtClean="0">
                <a:latin typeface="Times New Roman" pitchFamily="18" charset="0"/>
                <a:cs typeface="Times New Roman" pitchFamily="18" charset="0"/>
              </a:rPr>
              <a:t>Financing and advances based on Islamic contracts: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Mudarabah</a:t>
            </a:r>
            <a:r>
              <a:rPr lang="en-US" sz="3200" dirty="0" smtClean="0">
                <a:latin typeface="Times New Roman" pitchFamily="18" charset="0"/>
                <a:cs typeface="Times New Roman" pitchFamily="18" charset="0"/>
              </a:rPr>
              <a:t> &amp; </a:t>
            </a:r>
            <a:r>
              <a:rPr lang="en-US" sz="3200" dirty="0" err="1" smtClean="0">
                <a:latin typeface="Times New Roman" pitchFamily="18" charset="0"/>
                <a:cs typeface="Times New Roman" pitchFamily="18" charset="0"/>
              </a:rPr>
              <a:t>Moshrekah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Finacing</a:t>
            </a:r>
            <a:r>
              <a:rPr lang="en-US" sz="3200" dirty="0" smtClean="0">
                <a:latin typeface="Times New Roman" pitchFamily="18" charset="0"/>
                <a:cs typeface="Times New Roman" pitchFamily="18" charset="0"/>
              </a:rPr>
              <a:t>,</a:t>
            </a:r>
            <a:r>
              <a:rPr lang="en-US" sz="3200" dirty="0" smtClean="0"/>
              <a:t> </a:t>
            </a:r>
            <a:r>
              <a:rPr lang="en-US" sz="3200" dirty="0" err="1" smtClean="0">
                <a:latin typeface="Times New Roman" pitchFamily="18" charset="0"/>
                <a:cs typeface="Times New Roman" pitchFamily="18" charset="0"/>
              </a:rPr>
              <a:t>Gharzolhasaneh</a:t>
            </a:r>
            <a:r>
              <a:rPr lang="en-US" sz="3200" dirty="0" smtClean="0">
                <a:latin typeface="Times New Roman" pitchFamily="18" charset="0"/>
                <a:cs typeface="Times New Roman" pitchFamily="18" charset="0"/>
              </a:rPr>
              <a:t> </a:t>
            </a:r>
            <a:endParaRPr lang="en-US" sz="3200" b="1" u="sng" dirty="0" smtClean="0">
              <a:latin typeface="Times New Roman" pitchFamily="18" charset="0"/>
              <a:cs typeface="Times New Roman" pitchFamily="18" charset="0"/>
            </a:endParaRPr>
          </a:p>
        </p:txBody>
      </p:sp>
      <p:sp>
        <p:nvSpPr>
          <p:cNvPr id="6" name="Title 1"/>
          <p:cNvSpPr>
            <a:spLocks noGrp="1"/>
          </p:cNvSpPr>
          <p:nvPr>
            <p:ph type="title"/>
          </p:nvPr>
        </p:nvSpPr>
        <p:spPr>
          <a:xfrm>
            <a:off x="357158" y="357166"/>
            <a:ext cx="8183880" cy="1051560"/>
          </a:xfrm>
        </p:spPr>
        <p:style>
          <a:lnRef idx="1">
            <a:schemeClr val="accent5"/>
          </a:lnRef>
          <a:fillRef idx="2">
            <a:schemeClr val="accent5"/>
          </a:fillRef>
          <a:effectRef idx="1">
            <a:schemeClr val="accent5"/>
          </a:effectRef>
          <a:fontRef idx="minor">
            <a:schemeClr val="dk1"/>
          </a:fontRef>
        </p:style>
        <p:txBody>
          <a:bodyPr vert="horz" anchor="b">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Asset side Core Items</a:t>
            </a:r>
            <a:endParaRPr lang="fa-IR"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685</TotalTime>
  <Words>796</Words>
  <Application>Microsoft Office PowerPoint</Application>
  <PresentationFormat>On-screen Show (4:3)</PresentationFormat>
  <Paragraphs>185</Paragraphs>
  <Slides>19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8" baseType="lpstr">
      <vt:lpstr>Arial</vt:lpstr>
      <vt:lpstr>Times New Roman</vt:lpstr>
      <vt:lpstr>Tahoma</vt:lpstr>
      <vt:lpstr>Calibri</vt:lpstr>
      <vt:lpstr>Verdana</vt:lpstr>
      <vt:lpstr>Wingdings 2</vt:lpstr>
      <vt:lpstr>Aspect</vt:lpstr>
      <vt:lpstr>Equation</vt:lpstr>
      <vt:lpstr>Visio</vt:lpstr>
      <vt:lpstr>Assets &amp;Liabilities Management in Islamic Banking</vt:lpstr>
      <vt:lpstr>Agenda</vt:lpstr>
      <vt:lpstr>Compatibility and incompatibility of economic theories with Islamic banking </vt:lpstr>
      <vt:lpstr>Criteria to distinguish usuric from non-usuric transactions</vt:lpstr>
      <vt:lpstr>Balance sheet Structure of Islamic Bank </vt:lpstr>
      <vt:lpstr>Cash asset &amp; Liquidity Risk Indices</vt:lpstr>
      <vt:lpstr>Comparative Rate of Return Fluctuations In both Banking Types  </vt:lpstr>
      <vt:lpstr>Tradeoff  of the cost of maintaining liquidity against  cost of insufficient liquidity</vt:lpstr>
      <vt:lpstr>Asset side Core Items</vt:lpstr>
      <vt:lpstr>Asset side Core Items In Iran</vt:lpstr>
      <vt:lpstr>Credit Risk Characteristics In Islamic banking</vt:lpstr>
      <vt:lpstr>Capital Adequacy In Islamic Banking </vt:lpstr>
      <vt:lpstr>Comparative Economic value added (EVA) in Both Banking Types   </vt:lpstr>
      <vt:lpstr>Comparative Economic value added (EVA) in Both types of Banks   </vt:lpstr>
      <vt:lpstr>Results</vt:lpstr>
      <vt:lpstr>Comparative Liquidity Position</vt:lpstr>
      <vt:lpstr>Comparison of allowances for bad and doubtful financing in PLS banking and conventional banking (coefficient)</vt:lpstr>
      <vt:lpstr>Comparative financial indices in PLS and conventional banking </vt:lpstr>
      <vt:lpstr>PowerPoint Presentation</vt:lpstr>
    </vt:vector>
  </TitlesOfParts>
  <Company>SADAD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Assets Liabilities Management in Islamic Banking</dc:title>
  <dc:creator>alahyari;Bijan Bidabad - Mahmoud Allahyarifard;Bijan Bidabad;Dr. Bijan Bidabad - Mahmoud Allahyarifard</dc:creator>
  <cp:keywords>ALM;Islamic Banking;Assets and Liabilities Management</cp:keywords>
  <cp:lastModifiedBy>Bijan Bidabad</cp:lastModifiedBy>
  <cp:revision>84</cp:revision>
  <dcterms:created xsi:type="dcterms:W3CDTF">2008-09-17T04:13:17Z</dcterms:created>
  <dcterms:modified xsi:type="dcterms:W3CDTF">2024-02-29T13:11:44Z</dcterms:modified>
</cp:coreProperties>
</file>