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84" r:id="rId1"/>
  </p:sldMasterIdLst>
  <p:sldIdLst>
    <p:sldId id="256" r:id="rId2"/>
    <p:sldId id="257" r:id="rId3"/>
    <p:sldId id="259" r:id="rId4"/>
    <p:sldId id="330" r:id="rId5"/>
    <p:sldId id="378" r:id="rId6"/>
    <p:sldId id="379" r:id="rId7"/>
    <p:sldId id="380" r:id="rId8"/>
    <p:sldId id="381" r:id="rId9"/>
    <p:sldId id="382" r:id="rId10"/>
    <p:sldId id="383" r:id="rId11"/>
    <p:sldId id="384" r:id="rId12"/>
    <p:sldId id="385" r:id="rId13"/>
    <p:sldId id="386" r:id="rId14"/>
    <p:sldId id="387" r:id="rId15"/>
    <p:sldId id="388" r:id="rId16"/>
    <p:sldId id="331" r:id="rId17"/>
    <p:sldId id="332" r:id="rId18"/>
    <p:sldId id="333" r:id="rId19"/>
    <p:sldId id="334" r:id="rId20"/>
    <p:sldId id="335" r:id="rId21"/>
    <p:sldId id="396" r:id="rId22"/>
    <p:sldId id="395" r:id="rId23"/>
    <p:sldId id="394" r:id="rId24"/>
    <p:sldId id="336" r:id="rId25"/>
    <p:sldId id="389" r:id="rId26"/>
    <p:sldId id="390" r:id="rId27"/>
    <p:sldId id="397" r:id="rId28"/>
    <p:sldId id="398" r:id="rId29"/>
    <p:sldId id="399" r:id="rId30"/>
    <p:sldId id="400" r:id="rId31"/>
    <p:sldId id="401" r:id="rId32"/>
    <p:sldId id="402" r:id="rId33"/>
    <p:sldId id="391"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366" r:id="rId60"/>
    <p:sldId id="367" r:id="rId61"/>
    <p:sldId id="368" r:id="rId62"/>
    <p:sldId id="369" r:id="rId63"/>
    <p:sldId id="370" r:id="rId64"/>
    <p:sldId id="371" r:id="rId65"/>
    <p:sldId id="372" r:id="rId66"/>
    <p:sldId id="373" r:id="rId67"/>
    <p:sldId id="374" r:id="rId68"/>
    <p:sldId id="375" r:id="rId69"/>
    <p:sldId id="376" r:id="rId70"/>
    <p:sldId id="351" r:id="rId71"/>
    <p:sldId id="352" r:id="rId72"/>
    <p:sldId id="353" r:id="rId73"/>
    <p:sldId id="355" r:id="rId74"/>
    <p:sldId id="357" r:id="rId75"/>
    <p:sldId id="358" r:id="rId76"/>
    <p:sldId id="361" r:id="rId77"/>
    <p:sldId id="362" r:id="rId78"/>
    <p:sldId id="363" r:id="rId79"/>
    <p:sldId id="364" r:id="rId80"/>
    <p:sldId id="290" r:id="rId81"/>
  </p:sldIdLst>
  <p:sldSz cx="9144000" cy="6858000" type="screen4x3"/>
  <p:notesSz cx="6858000" cy="9144000"/>
  <p:embeddedFontLst>
    <p:embeddedFont>
      <p:font typeface="Traditional Arabic" panose="02020603050405020304" pitchFamily="18" charset="-78"/>
      <p:regular r:id="rId82"/>
      <p:bold r:id="rId83"/>
    </p:embeddedFont>
    <p:embeddedFont>
      <p:font typeface="Constantia" panose="02030602050306030303" pitchFamily="18" charset="0"/>
      <p:regular r:id="rId84"/>
      <p:bold r:id="rId85"/>
      <p:italic r:id="rId86"/>
      <p:boldItalic r:id="rId87"/>
    </p:embeddedFont>
    <p:embeddedFont>
      <p:font typeface="Wingdings 2" panose="05020102010507070707" pitchFamily="18" charset="2"/>
      <p:regular r:id="rId88"/>
    </p:embeddedFont>
    <p:embeddedFont>
      <p:font typeface="B Titr" panose="00000700000000000000" pitchFamily="2" charset="-78"/>
      <p:bold r:id="rId89"/>
    </p:embeddedFont>
    <p:embeddedFont>
      <p:font typeface="Calibri" panose="020F0502020204030204" pitchFamily="34" charset="0"/>
      <p:regular r:id="rId90"/>
      <p:bold r:id="rId91"/>
      <p:italic r:id="rId92"/>
      <p:boldItalic r:id="rId93"/>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9" d="100"/>
          <a:sy n="99" d="100"/>
        </p:scale>
        <p:origin x="-68" y="-9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5.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A6382B8-BEEA-4C53-95D2-652C3866A66C}"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6382B8-BEEA-4C53-95D2-652C3866A66C}"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6382B8-BEEA-4C53-95D2-652C3866A66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A2189A-AF80-42BF-A8F3-1C408AE5905F}" type="datetimeFigureOut">
              <a:rPr lang="fa-IR" smtClean="0"/>
              <a:pPr/>
              <a:t>01/09/1445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A6382B8-BEEA-4C53-95D2-652C3866A66C}"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A2189A-AF80-42BF-A8F3-1C408AE5905F}" type="datetimeFigureOut">
              <a:rPr lang="fa-IR" smtClean="0"/>
              <a:pPr/>
              <a:t>01/09/1445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A6382B8-BEEA-4C53-95D2-652C3866A66C}"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bidabad.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7200" dirty="0" smtClean="0">
                <a:cs typeface="2  Titr" pitchFamily="2" charset="-78"/>
              </a:rPr>
              <a:t>بسم الله الرحمن الرحیم</a:t>
            </a:r>
            <a:endParaRPr lang="fa-IR" sz="7200" dirty="0">
              <a:cs typeface="2  Tit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buNone/>
            </a:pPr>
            <a:r>
              <a:rPr lang="ar-SA" sz="1600" dirty="0" smtClean="0">
                <a:cs typeface="B Titr" pitchFamily="2" charset="-78"/>
              </a:rPr>
              <a:t>سهم نواحي در صادرات کالايي جهان (درصد) (2006-1996)</a:t>
            </a:r>
            <a:endParaRPr lang="fa-IR" sz="1600" dirty="0" smtClean="0">
              <a:cs typeface="B Titr" pitchFamily="2" charset="-78"/>
            </a:endParaRPr>
          </a:p>
          <a:p>
            <a:pPr algn="ctr">
              <a:buNone/>
            </a:pP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000100" y="2143116"/>
            <a:ext cx="7143800" cy="40005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r>
              <a:rPr lang="fa-IR" sz="1600" dirty="0" smtClean="0">
                <a:cs typeface="B Titr" pitchFamily="2" charset="-78"/>
              </a:rPr>
              <a:t>تجارت کالايي در داخل و خارج نواحي مختلف جهان (2006)</a:t>
            </a:r>
          </a:p>
          <a:p>
            <a:pPr algn="ctr"/>
            <a:endParaRPr lang="en-US" sz="1600" dirty="0" smtClean="0">
              <a:cs typeface="B Titr" pitchFamily="2" charset="-78"/>
            </a:endParaRPr>
          </a:p>
          <a:p>
            <a:pPr algn="ctr">
              <a:buNone/>
            </a:pPr>
            <a:endParaRPr lang="fa-IR" dirty="0">
              <a:cs typeface="B Titr" pitchFamily="2" charset="-78"/>
            </a:endParaRPr>
          </a:p>
        </p:txBody>
      </p:sp>
      <p:pic>
        <p:nvPicPr>
          <p:cNvPr id="5" name="Picture 4" descr="10"/>
          <p:cNvPicPr>
            <a:picLocks noChangeAspect="1" noChangeArrowheads="1"/>
          </p:cNvPicPr>
          <p:nvPr/>
        </p:nvPicPr>
        <p:blipFill>
          <a:blip r:embed="rId2"/>
          <a:srcRect/>
          <a:stretch>
            <a:fillRect/>
          </a:stretch>
        </p:blipFill>
        <p:spPr bwMode="auto">
          <a:xfrm>
            <a:off x="1071538" y="2214554"/>
            <a:ext cx="6929486" cy="38576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r>
              <a:rPr lang="ar-SA" sz="1600" dirty="0" smtClean="0">
                <a:cs typeface="B Titr" pitchFamily="2" charset="-78"/>
              </a:rPr>
              <a:t>صادرات کالايي جهان در مناطق و اقتصادهاي منتخب</a:t>
            </a:r>
            <a:endParaRPr lang="fa-IR" sz="1600" dirty="0" smtClean="0">
              <a:cs typeface="B Titr" pitchFamily="2" charset="-78"/>
            </a:endParaRPr>
          </a:p>
          <a:p>
            <a:pPr algn="ctr"/>
            <a:endParaRPr lang="en-US" sz="1600" dirty="0" smtClean="0">
              <a:cs typeface="B Titr" pitchFamily="2" charset="-78"/>
            </a:endParaRPr>
          </a:p>
          <a:p>
            <a:pPr algn="ctr">
              <a:buNone/>
            </a:pP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214414" y="2214554"/>
            <a:ext cx="6858048" cy="37147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r>
              <a:rPr lang="ar-SA" sz="1600" dirty="0" smtClean="0">
                <a:cs typeface="B Titr" pitchFamily="2" charset="-78"/>
              </a:rPr>
              <a:t>واردات کالايي جهان در مناطق و اقتصادهاي منتخب</a:t>
            </a:r>
            <a:endParaRPr lang="fa-IR" sz="1600" dirty="0" smtClean="0">
              <a:cs typeface="B Titr" pitchFamily="2" charset="-78"/>
            </a:endParaRPr>
          </a:p>
          <a:p>
            <a:pPr algn="ctr"/>
            <a:endParaRPr lang="en-US" sz="1600" dirty="0" smtClean="0">
              <a:cs typeface="B Titr" pitchFamily="2" charset="-78"/>
            </a:endParaRPr>
          </a:p>
          <a:p>
            <a:pPr algn="ctr">
              <a:buNone/>
            </a:pP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928662" y="2285992"/>
            <a:ext cx="7215238" cy="37147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r>
              <a:rPr lang="ar-SA" sz="1600" dirty="0" smtClean="0">
                <a:cs typeface="B Titr" pitchFamily="2" charset="-78"/>
              </a:rPr>
              <a:t>ساختار صادرات کالايي بر حسب نواحي مختلف (درصد) (2006)</a:t>
            </a:r>
            <a:endParaRPr lang="fa-IR" sz="1600" dirty="0" smtClean="0">
              <a:cs typeface="B Titr" pitchFamily="2" charset="-78"/>
            </a:endParaRPr>
          </a:p>
          <a:p>
            <a:pPr algn="ctr"/>
            <a:endParaRPr lang="en-US" sz="1600" dirty="0" smtClean="0">
              <a:cs typeface="B Titr" pitchFamily="2" charset="-78"/>
            </a:endParaRPr>
          </a:p>
          <a:p>
            <a:pPr algn="ctr">
              <a:buNone/>
            </a:pP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928662" y="2095500"/>
            <a:ext cx="7143800" cy="39052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400" dirty="0" smtClean="0">
                <a:solidFill>
                  <a:schemeClr val="tx1"/>
                </a:solidFill>
                <a:cs typeface="B Titr" pitchFamily="2" charset="-78"/>
              </a:rPr>
              <a:t>1-1-2-</a:t>
            </a:r>
            <a:r>
              <a:rPr lang="ar-SA" sz="2400" dirty="0" smtClean="0">
                <a:solidFill>
                  <a:schemeClr val="tx1"/>
                </a:solidFill>
                <a:cs typeface="B Titr" pitchFamily="2" charset="-78"/>
              </a:rPr>
              <a:t>تحليل حجم و نوع مبادلات بين مناطق مختلف جغرافيايي</a:t>
            </a:r>
            <a:endParaRPr lang="fa-IR" sz="24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r>
              <a:rPr lang="ar-SA" sz="1600" dirty="0" smtClean="0">
                <a:cs typeface="B Titr" pitchFamily="2" charset="-78"/>
              </a:rPr>
              <a:t>ساختار صادرات کالايي بر حسب نواحي مختلف (درصد) (2006)</a:t>
            </a:r>
            <a:endParaRPr lang="fa-IR" sz="1600" dirty="0" smtClean="0">
              <a:cs typeface="B Titr" pitchFamily="2" charset="-78"/>
            </a:endParaRPr>
          </a:p>
          <a:p>
            <a:pPr algn="ctr"/>
            <a:endParaRPr lang="en-US" sz="1600" dirty="0" smtClean="0">
              <a:cs typeface="B Titr" pitchFamily="2" charset="-78"/>
            </a:endParaRPr>
          </a:p>
          <a:p>
            <a:pPr algn="ctr">
              <a:buNone/>
            </a:pP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928662" y="2095500"/>
            <a:ext cx="7143800" cy="39052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2600" dirty="0" smtClean="0">
                <a:cs typeface="B Titr" pitchFamily="2" charset="-78"/>
              </a:rPr>
              <a:t>1- 2-بررسی </a:t>
            </a:r>
            <a:r>
              <a:rPr lang="ar-SA" sz="2600" dirty="0" smtClean="0">
                <a:cs typeface="B Titr" pitchFamily="2" charset="-78"/>
              </a:rPr>
              <a:t>ساختار قوانين و نهادهاي بين المللي تجارت جهاني</a:t>
            </a:r>
            <a:endParaRPr lang="fa-IR" sz="2600" dirty="0"/>
          </a:p>
        </p:txBody>
      </p:sp>
      <p:sp>
        <p:nvSpPr>
          <p:cNvPr id="3" name="Content Placeholder 2"/>
          <p:cNvSpPr>
            <a:spLocks noGrp="1"/>
          </p:cNvSpPr>
          <p:nvPr>
            <p:ph idx="1"/>
          </p:nvPr>
        </p:nvSpPr>
        <p:spPr>
          <a:xfrm>
            <a:off x="457200" y="2357430"/>
            <a:ext cx="8229600" cy="3967170"/>
          </a:xfrm>
        </p:spPr>
        <p:txBody>
          <a:bodyPr>
            <a:normAutofit fontScale="92500" lnSpcReduction="10000"/>
          </a:bodyPr>
          <a:lstStyle/>
          <a:p>
            <a:pPr lvl="0"/>
            <a:r>
              <a:rPr lang="ar-SA" sz="2800" dirty="0" smtClean="0">
                <a:cs typeface="B Titr" pitchFamily="2" charset="-78"/>
              </a:rPr>
              <a:t>مباني</a:t>
            </a:r>
            <a:r>
              <a:rPr lang="fa-IR" sz="2800" dirty="0" smtClean="0">
                <a:cs typeface="B Titr" pitchFamily="2" charset="-78"/>
              </a:rPr>
              <a:t> و نظریه های مرتبط</a:t>
            </a:r>
            <a:r>
              <a:rPr lang="ar-SA" sz="2800" dirty="0" smtClean="0">
                <a:cs typeface="B Titr" pitchFamily="2" charset="-78"/>
              </a:rPr>
              <a:t> نظري</a:t>
            </a:r>
            <a:endParaRPr lang="fa-IR" sz="2800" dirty="0" smtClean="0">
              <a:cs typeface="B Titr" pitchFamily="2" charset="-78"/>
            </a:endParaRPr>
          </a:p>
          <a:p>
            <a:pPr lvl="0"/>
            <a:r>
              <a:rPr lang="ar-SA" sz="2800" dirty="0" smtClean="0">
                <a:cs typeface="B Titr" pitchFamily="2" charset="-78"/>
              </a:rPr>
              <a:t>روند تاريخي تشكيل سازمان تجارت جهاني</a:t>
            </a:r>
            <a:endParaRPr lang="fa-IR" sz="2800" dirty="0" smtClean="0">
              <a:cs typeface="B Titr" pitchFamily="2" charset="-78"/>
            </a:endParaRPr>
          </a:p>
          <a:p>
            <a:pPr lvl="0"/>
            <a:r>
              <a:rPr lang="ar-SA" sz="2800" dirty="0" smtClean="0">
                <a:cs typeface="B Titr" pitchFamily="2" charset="-78"/>
              </a:rPr>
              <a:t>موافقتنامه عمومي تعرفه و تجارت (گات)</a:t>
            </a:r>
            <a:endParaRPr lang="fa-IR" sz="2800" dirty="0" smtClean="0">
              <a:cs typeface="B Titr" pitchFamily="2" charset="-78"/>
            </a:endParaRPr>
          </a:p>
          <a:p>
            <a:pPr lvl="0"/>
            <a:r>
              <a:rPr lang="ar-SA" sz="2800" dirty="0" smtClean="0">
                <a:cs typeface="B Titr" pitchFamily="2" charset="-78"/>
              </a:rPr>
              <a:t>اهداف تشكيل سازمان تجارت جهاني</a:t>
            </a:r>
            <a:endParaRPr lang="fa-IR" sz="2800" dirty="0" smtClean="0">
              <a:cs typeface="B Titr" pitchFamily="2" charset="-78"/>
            </a:endParaRPr>
          </a:p>
          <a:p>
            <a:pPr lvl="0"/>
            <a:r>
              <a:rPr lang="ar-SA" sz="2800" dirty="0" smtClean="0">
                <a:cs typeface="B Titr" pitchFamily="2" charset="-78"/>
              </a:rPr>
              <a:t>ساختار سازمان تجارت جهاني</a:t>
            </a:r>
            <a:endParaRPr lang="fa-IR" sz="2800" dirty="0" smtClean="0">
              <a:cs typeface="B Titr" pitchFamily="2" charset="-78"/>
            </a:endParaRPr>
          </a:p>
          <a:p>
            <a:pPr lvl="0"/>
            <a:r>
              <a:rPr lang="ar-SA" sz="2800" dirty="0" smtClean="0">
                <a:cs typeface="B Titr" pitchFamily="2" charset="-78"/>
              </a:rPr>
              <a:t>الحاق به سازمان تجارت جهاني</a:t>
            </a:r>
            <a:endParaRPr lang="fa-IR" sz="2800" dirty="0" smtClean="0">
              <a:cs typeface="B Titr" pitchFamily="2" charset="-78"/>
            </a:endParaRPr>
          </a:p>
          <a:p>
            <a:pPr lvl="0"/>
            <a:r>
              <a:rPr lang="ar-SA" sz="2800" dirty="0" smtClean="0">
                <a:cs typeface="B Titr" pitchFamily="2" charset="-78"/>
              </a:rPr>
              <a:t>رفتار ويژه با كشورهاي در حال توسعه</a:t>
            </a:r>
            <a:endParaRPr lang="fa-IR" sz="2800" dirty="0" smtClean="0">
              <a:cs typeface="B Titr" pitchFamily="2" charset="-78"/>
            </a:endParaRPr>
          </a:p>
          <a:p>
            <a:pPr lvl="0"/>
            <a:r>
              <a:rPr lang="ar-SA" sz="2800" dirty="0" smtClean="0">
                <a:cs typeface="B Titr" pitchFamily="2" charset="-78"/>
              </a:rPr>
              <a:t>موافقتنامه‌هاي سازمان تجارت جهاني</a:t>
            </a:r>
            <a:endParaRPr lang="fa-IR" sz="2800" dirty="0" smtClean="0">
              <a:cs typeface="B Titr" pitchFamily="2" charset="-78"/>
            </a:endParaRPr>
          </a:p>
          <a:p>
            <a:pPr lvl="0"/>
            <a:r>
              <a:rPr lang="ar-SA" sz="2800" dirty="0" smtClean="0">
                <a:cs typeface="B Titr" pitchFamily="2" charset="-78"/>
              </a:rPr>
              <a:t>اتحاديه‌هاي تجاري منطقه‌اي و سازمان تجارت جهاني</a:t>
            </a:r>
            <a:endParaRPr lang="fa-IR" sz="2800" dirty="0" smtClean="0">
              <a:cs typeface="B Titr" pitchFamily="2" charset="-78"/>
            </a:endParaRPr>
          </a:p>
          <a:p>
            <a:pPr lvl="0"/>
            <a:endParaRPr lang="fa-IR" sz="2800" dirty="0" smtClean="0">
              <a:cs typeface="B Titr"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2900" dirty="0" smtClean="0">
                <a:cs typeface="B Titr" pitchFamily="2" charset="-78"/>
              </a:rPr>
              <a:t>1- 3-</a:t>
            </a:r>
            <a:r>
              <a:rPr lang="ar-SA" sz="2900" dirty="0" smtClean="0">
                <a:cs typeface="B Titr" pitchFamily="2" charset="-78"/>
              </a:rPr>
              <a:t>تحليل موافقتنامه‌هاي دوجانبه و چندجانبه سازمان تجارت جهاني</a:t>
            </a:r>
            <a:endParaRPr lang="fa-IR" sz="2900" dirty="0"/>
          </a:p>
        </p:txBody>
      </p:sp>
      <p:sp>
        <p:nvSpPr>
          <p:cNvPr id="3" name="Content Placeholder 2"/>
          <p:cNvSpPr>
            <a:spLocks noGrp="1"/>
          </p:cNvSpPr>
          <p:nvPr>
            <p:ph idx="1"/>
          </p:nvPr>
        </p:nvSpPr>
        <p:spPr>
          <a:xfrm>
            <a:off x="457200" y="2357430"/>
            <a:ext cx="8229600" cy="3967170"/>
          </a:xfrm>
        </p:spPr>
        <p:txBody>
          <a:bodyPr>
            <a:normAutofit fontScale="92500" lnSpcReduction="20000"/>
          </a:bodyPr>
          <a:lstStyle/>
          <a:p>
            <a:r>
              <a:rPr lang="ar-SA" dirty="0" smtClean="0">
                <a:cs typeface="B Titr" pitchFamily="2" charset="-78"/>
              </a:rPr>
              <a:t>الزامات كلي ايران در فرآيند الحاق</a:t>
            </a:r>
            <a:r>
              <a:rPr lang="fa-IR" dirty="0" smtClean="0">
                <a:cs typeface="B Titr" pitchFamily="2" charset="-78"/>
              </a:rPr>
              <a:t> و </a:t>
            </a:r>
            <a:r>
              <a:rPr lang="ar-SA" dirty="0" smtClean="0">
                <a:cs typeface="B Titr" pitchFamily="2" charset="-78"/>
              </a:rPr>
              <a:t>مذاكرات با اتحاديه اروپا</a:t>
            </a:r>
            <a:endParaRPr lang="fa-IR" dirty="0" smtClean="0">
              <a:cs typeface="B Titr" pitchFamily="2" charset="-78"/>
            </a:endParaRPr>
          </a:p>
          <a:p>
            <a:pPr lvl="0"/>
            <a:r>
              <a:rPr lang="ar-SA" dirty="0" smtClean="0">
                <a:cs typeface="B Titr" pitchFamily="2" charset="-78"/>
              </a:rPr>
              <a:t>مقررات صادرات و واردات</a:t>
            </a:r>
            <a:r>
              <a:rPr lang="fa-IR" dirty="0" smtClean="0">
                <a:cs typeface="B Titr" pitchFamily="2" charset="-78"/>
              </a:rPr>
              <a:t>، گمرکی، ارزی، مالیاتی و ...</a:t>
            </a:r>
          </a:p>
          <a:p>
            <a:pPr lvl="0"/>
            <a:r>
              <a:rPr lang="ar-SA" dirty="0" smtClean="0">
                <a:cs typeface="B Titr" pitchFamily="2" charset="-78"/>
              </a:rPr>
              <a:t>موافقتنامه عمومي تعرفه و تجارت</a:t>
            </a:r>
            <a:endParaRPr lang="fa-IR" dirty="0" smtClean="0">
              <a:cs typeface="B Titr" pitchFamily="2" charset="-78"/>
            </a:endParaRPr>
          </a:p>
          <a:p>
            <a:pPr lvl="0"/>
            <a:r>
              <a:rPr lang="ar-SA" dirty="0" smtClean="0">
                <a:cs typeface="B Titr" pitchFamily="2" charset="-78"/>
              </a:rPr>
              <a:t>الزامات الحاق ايران نسبت به گات</a:t>
            </a:r>
            <a:endParaRPr lang="fa-IR" dirty="0" smtClean="0">
              <a:cs typeface="B Titr" pitchFamily="2" charset="-78"/>
            </a:endParaRPr>
          </a:p>
          <a:p>
            <a:pPr lvl="0"/>
            <a:r>
              <a:rPr lang="ar-SA" dirty="0" smtClean="0">
                <a:cs typeface="B Titr" pitchFamily="2" charset="-78"/>
              </a:rPr>
              <a:t>موافقتنامه تاسيس سازمان جهاني تجارت</a:t>
            </a:r>
            <a:endParaRPr lang="fa-IR" dirty="0" smtClean="0">
              <a:cs typeface="B Titr" pitchFamily="2" charset="-78"/>
            </a:endParaRPr>
          </a:p>
          <a:p>
            <a:pPr lvl="0"/>
            <a:r>
              <a:rPr lang="ar-SA" dirty="0" smtClean="0">
                <a:cs typeface="B Titr" pitchFamily="2" charset="-78"/>
              </a:rPr>
              <a:t>موافقتنامه كشاورزي</a:t>
            </a:r>
            <a:r>
              <a:rPr lang="fa-IR" dirty="0" smtClean="0">
                <a:cs typeface="B Titr" pitchFamily="2" charset="-78"/>
              </a:rPr>
              <a:t> و الزامات الحاق ایران</a:t>
            </a:r>
          </a:p>
          <a:p>
            <a:pPr lvl="0"/>
            <a:r>
              <a:rPr lang="ar-SA" dirty="0" smtClean="0">
                <a:cs typeface="B Titr" pitchFamily="2" charset="-78"/>
              </a:rPr>
              <a:t>موافقتنامه اقدامات بهداشتي و بهداشت نباتي</a:t>
            </a:r>
            <a:r>
              <a:rPr lang="fa-IR" dirty="0" smtClean="0">
                <a:cs typeface="B Titr" pitchFamily="2" charset="-78"/>
              </a:rPr>
              <a:t> و الزامات الحاق ایران</a:t>
            </a:r>
          </a:p>
          <a:p>
            <a:pPr lvl="0"/>
            <a:r>
              <a:rPr lang="ar-SA" dirty="0" smtClean="0">
                <a:cs typeface="B Titr" pitchFamily="2" charset="-78"/>
              </a:rPr>
              <a:t>موافقتنامه منسوجات و پوشاك</a:t>
            </a:r>
            <a:r>
              <a:rPr lang="fa-IR" dirty="0" smtClean="0">
                <a:cs typeface="B Titr" pitchFamily="2" charset="-78"/>
              </a:rPr>
              <a:t> و الزامات الحاق ایران</a:t>
            </a:r>
          </a:p>
          <a:p>
            <a:pPr lvl="0"/>
            <a:r>
              <a:rPr lang="ar-SA" dirty="0" smtClean="0">
                <a:cs typeface="B Titr" pitchFamily="2" charset="-78"/>
              </a:rPr>
              <a:t>موافقتنامه موانع فني فرا راه تجارت</a:t>
            </a:r>
            <a:r>
              <a:rPr lang="fa-IR" dirty="0" smtClean="0">
                <a:cs typeface="B Titr" pitchFamily="2" charset="-78"/>
              </a:rPr>
              <a:t> و الزامات الحاق ایران</a:t>
            </a:r>
          </a:p>
          <a:p>
            <a:pPr lvl="0"/>
            <a:r>
              <a:rPr lang="ar-SA" dirty="0" smtClean="0">
                <a:cs typeface="B Titr" pitchFamily="2" charset="-78"/>
              </a:rPr>
              <a:t>موافقتنامه ضوابط سرمايه گذاري تجاري</a:t>
            </a:r>
            <a:r>
              <a:rPr lang="fa-IR" dirty="0" smtClean="0">
                <a:cs typeface="B Titr" pitchFamily="2" charset="-78"/>
              </a:rPr>
              <a:t> و الزامات الحاق ایران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2900" dirty="0" smtClean="0">
                <a:cs typeface="B Titr" pitchFamily="2" charset="-78"/>
              </a:rPr>
              <a:t>1- 3-</a:t>
            </a:r>
            <a:r>
              <a:rPr lang="ar-SA" sz="2900" dirty="0" smtClean="0">
                <a:cs typeface="B Titr" pitchFamily="2" charset="-78"/>
              </a:rPr>
              <a:t>تحليل موافقتنامه‌هاي دوجانبه و چندجانبه سازمان تجارت جهاني</a:t>
            </a:r>
            <a:endParaRPr lang="fa-IR" sz="2900" dirty="0"/>
          </a:p>
        </p:txBody>
      </p:sp>
      <p:sp>
        <p:nvSpPr>
          <p:cNvPr id="3" name="Content Placeholder 2"/>
          <p:cNvSpPr>
            <a:spLocks noGrp="1"/>
          </p:cNvSpPr>
          <p:nvPr>
            <p:ph idx="1"/>
          </p:nvPr>
        </p:nvSpPr>
        <p:spPr>
          <a:xfrm>
            <a:off x="457200" y="2357430"/>
            <a:ext cx="8229600" cy="3967170"/>
          </a:xfrm>
        </p:spPr>
        <p:txBody>
          <a:bodyPr>
            <a:normAutofit/>
          </a:bodyPr>
          <a:lstStyle/>
          <a:p>
            <a:pPr lvl="0"/>
            <a:r>
              <a:rPr lang="ar-SA" sz="2400" dirty="0" smtClean="0">
                <a:cs typeface="B Titr" pitchFamily="2" charset="-78"/>
              </a:rPr>
              <a:t>موافقتنامه رويه</a:t>
            </a:r>
            <a:r>
              <a:rPr lang="en-US" sz="2400" dirty="0" smtClean="0">
                <a:cs typeface="B Titr" pitchFamily="2" charset="-78"/>
              </a:rPr>
              <a:t>‌</a:t>
            </a:r>
            <a:r>
              <a:rPr lang="ar-SA" sz="2400" dirty="0" smtClean="0">
                <a:cs typeface="B Titr" pitchFamily="2" charset="-78"/>
              </a:rPr>
              <a:t>هاي ضد دامپينگ</a:t>
            </a:r>
            <a:r>
              <a:rPr lang="fa-IR" sz="2400" dirty="0" smtClean="0">
                <a:cs typeface="B Titr" pitchFamily="2" charset="-78"/>
              </a:rPr>
              <a:t> و الزامات الحاق ایران</a:t>
            </a:r>
          </a:p>
          <a:p>
            <a:pPr lvl="0"/>
            <a:r>
              <a:rPr lang="ar-SA" sz="2400" dirty="0" smtClean="0">
                <a:cs typeface="B Titr" pitchFamily="2" charset="-78"/>
              </a:rPr>
              <a:t>موافقتنامه سوبسيدها و اقدامات جبراني</a:t>
            </a:r>
            <a:r>
              <a:rPr lang="fa-IR" sz="2400" dirty="0" smtClean="0">
                <a:cs typeface="B Titr" pitchFamily="2" charset="-78"/>
              </a:rPr>
              <a:t> و الزامات الحاق ایران</a:t>
            </a:r>
          </a:p>
          <a:p>
            <a:pPr lvl="0"/>
            <a:r>
              <a:rPr lang="ar-SA" sz="2400" dirty="0" smtClean="0">
                <a:cs typeface="B Titr" pitchFamily="2" charset="-78"/>
              </a:rPr>
              <a:t>موافقتنامه ارزش گذاري گمركي</a:t>
            </a:r>
            <a:r>
              <a:rPr lang="fa-IR" sz="2400" dirty="0" smtClean="0">
                <a:cs typeface="B Titr" pitchFamily="2" charset="-78"/>
              </a:rPr>
              <a:t> و</a:t>
            </a:r>
            <a:r>
              <a:rPr lang="ar-SA" sz="2400" dirty="0" smtClean="0">
                <a:cs typeface="B Titr" pitchFamily="2" charset="-78"/>
              </a:rPr>
              <a:t> الزامات الحاق ايران</a:t>
            </a:r>
            <a:endParaRPr lang="fa-IR" sz="2400" dirty="0" smtClean="0">
              <a:cs typeface="B Titr" pitchFamily="2" charset="-78"/>
            </a:endParaRPr>
          </a:p>
          <a:p>
            <a:pPr lvl="0"/>
            <a:r>
              <a:rPr lang="ar-SA" sz="2400" dirty="0" smtClean="0">
                <a:cs typeface="B Titr" pitchFamily="2" charset="-78"/>
              </a:rPr>
              <a:t>موافقتنامه بازرسي پيش از حمل</a:t>
            </a:r>
            <a:r>
              <a:rPr lang="fa-IR" sz="2400" dirty="0" smtClean="0">
                <a:cs typeface="B Titr" pitchFamily="2" charset="-78"/>
              </a:rPr>
              <a:t> و </a:t>
            </a:r>
            <a:r>
              <a:rPr lang="ar-SA" sz="2400" dirty="0" smtClean="0">
                <a:cs typeface="B Titr" pitchFamily="2" charset="-78"/>
              </a:rPr>
              <a:t>الزامات الحاق ايران</a:t>
            </a:r>
            <a:endParaRPr lang="fa-IR" sz="2400" dirty="0" smtClean="0">
              <a:cs typeface="B Titr" pitchFamily="2" charset="-78"/>
            </a:endParaRPr>
          </a:p>
          <a:p>
            <a:pPr lvl="0"/>
            <a:r>
              <a:rPr lang="ar-SA" sz="2400" dirty="0" smtClean="0">
                <a:cs typeface="B Titr" pitchFamily="2" charset="-78"/>
              </a:rPr>
              <a:t>موافقتنامه قواعد مبدأ</a:t>
            </a:r>
            <a:r>
              <a:rPr lang="fa-IR" sz="2400" dirty="0" smtClean="0">
                <a:cs typeface="B Titr" pitchFamily="2" charset="-78"/>
              </a:rPr>
              <a:t> و </a:t>
            </a:r>
            <a:r>
              <a:rPr lang="ar-SA" sz="2400" dirty="0" smtClean="0">
                <a:cs typeface="B Titr" pitchFamily="2" charset="-78"/>
              </a:rPr>
              <a:t>الزامات الحاق ايران</a:t>
            </a:r>
            <a:endParaRPr lang="fa-IR" sz="2400" dirty="0" smtClean="0">
              <a:cs typeface="B Titr" pitchFamily="2" charset="-78"/>
            </a:endParaRPr>
          </a:p>
          <a:p>
            <a:pPr lvl="0"/>
            <a:r>
              <a:rPr lang="ar-SA" sz="2400" dirty="0" smtClean="0">
                <a:cs typeface="B Titr" pitchFamily="2" charset="-78"/>
              </a:rPr>
              <a:t>موافقتنامه رويه</a:t>
            </a:r>
            <a:r>
              <a:rPr lang="en-US" sz="2400" dirty="0" smtClean="0">
                <a:cs typeface="B Titr" pitchFamily="2" charset="-78"/>
              </a:rPr>
              <a:t>‌</a:t>
            </a:r>
            <a:r>
              <a:rPr lang="ar-SA" sz="2400" dirty="0" smtClean="0">
                <a:cs typeface="B Titr" pitchFamily="2" charset="-78"/>
              </a:rPr>
              <a:t>هاي صدور مجوز ورود</a:t>
            </a:r>
            <a:r>
              <a:rPr lang="fa-IR" sz="2400" dirty="0" smtClean="0">
                <a:cs typeface="B Titr" pitchFamily="2" charset="-78"/>
              </a:rPr>
              <a:t> و الزامات الحاق ایران</a:t>
            </a:r>
          </a:p>
          <a:p>
            <a:pPr lvl="0"/>
            <a:r>
              <a:rPr lang="ar-SA" sz="2400" dirty="0" smtClean="0">
                <a:cs typeface="B Titr" pitchFamily="2" charset="-78"/>
              </a:rPr>
              <a:t>موافقتنامه عمومي تجارت خدمات</a:t>
            </a:r>
            <a:r>
              <a:rPr lang="fa-IR" sz="2400" dirty="0" smtClean="0">
                <a:cs typeface="B Titr" pitchFamily="2" charset="-78"/>
              </a:rPr>
              <a:t> و الزامات الحاق ایران</a:t>
            </a:r>
          </a:p>
          <a:p>
            <a:pPr lvl="0"/>
            <a:r>
              <a:rPr lang="ar-SA" sz="2400" dirty="0" smtClean="0">
                <a:cs typeface="B Titr" pitchFamily="2" charset="-78"/>
              </a:rPr>
              <a:t>موافقتنامه جنبه</a:t>
            </a:r>
            <a:r>
              <a:rPr lang="en-US" sz="2400" dirty="0" smtClean="0">
                <a:cs typeface="B Titr" pitchFamily="2" charset="-78"/>
              </a:rPr>
              <a:t>‌</a:t>
            </a:r>
            <a:r>
              <a:rPr lang="ar-SA" sz="2400" dirty="0" smtClean="0">
                <a:cs typeface="B Titr" pitchFamily="2" charset="-78"/>
              </a:rPr>
              <a:t>هاي تجاري حقوق مالکيت فکري</a:t>
            </a:r>
            <a:r>
              <a:rPr lang="fa-IR" sz="2400" dirty="0" smtClean="0">
                <a:cs typeface="B Titr" pitchFamily="2" charset="-78"/>
              </a:rPr>
              <a:t> و الزامات الحاق ایران</a:t>
            </a:r>
          </a:p>
          <a:p>
            <a:pPr lvl="0"/>
            <a:endParaRPr lang="fa-IR" sz="2800" dirty="0" smtClean="0">
              <a:cs typeface="B Titr"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2900" dirty="0" smtClean="0">
                <a:cs typeface="B Titr" pitchFamily="2" charset="-78"/>
              </a:rPr>
              <a:t>1- 3-</a:t>
            </a:r>
            <a:r>
              <a:rPr lang="ar-SA" sz="2900" dirty="0" smtClean="0">
                <a:cs typeface="B Titr" pitchFamily="2" charset="-78"/>
              </a:rPr>
              <a:t>تحليل موافقتنامه‌هاي دوجانبه و چندجانبه سازمان تجارت جهاني</a:t>
            </a:r>
            <a:endParaRPr lang="fa-IR" sz="2900" dirty="0"/>
          </a:p>
        </p:txBody>
      </p:sp>
      <p:sp>
        <p:nvSpPr>
          <p:cNvPr id="3" name="Content Placeholder 2"/>
          <p:cNvSpPr>
            <a:spLocks noGrp="1"/>
          </p:cNvSpPr>
          <p:nvPr>
            <p:ph idx="1"/>
          </p:nvPr>
        </p:nvSpPr>
        <p:spPr>
          <a:xfrm>
            <a:off x="457200" y="2357430"/>
            <a:ext cx="8229600" cy="3967170"/>
          </a:xfrm>
        </p:spPr>
        <p:txBody>
          <a:bodyPr>
            <a:normAutofit/>
          </a:bodyPr>
          <a:lstStyle/>
          <a:p>
            <a:pPr lvl="0"/>
            <a:r>
              <a:rPr lang="ar-SA" sz="2400" dirty="0" smtClean="0">
                <a:cs typeface="B Titr" pitchFamily="2" charset="-78"/>
              </a:rPr>
              <a:t>موافقتنامه‌هاي ميان چند طرف</a:t>
            </a:r>
            <a:r>
              <a:rPr lang="fa-IR" sz="2400" dirty="0" smtClean="0">
                <a:cs typeface="B Titr" pitchFamily="2" charset="-78"/>
              </a:rPr>
              <a:t>:</a:t>
            </a:r>
          </a:p>
          <a:p>
            <a:pPr lvl="0"/>
            <a:r>
              <a:rPr lang="ar-SA" sz="2400" dirty="0" smtClean="0">
                <a:cs typeface="B Titr" pitchFamily="2" charset="-78"/>
              </a:rPr>
              <a:t>موافقتنامه تجارت هواپيماهاي غيرنظامي</a:t>
            </a:r>
            <a:endParaRPr lang="fa-IR" sz="2400" dirty="0" smtClean="0">
              <a:cs typeface="B Titr" pitchFamily="2" charset="-78"/>
            </a:endParaRPr>
          </a:p>
          <a:p>
            <a:pPr lvl="0"/>
            <a:r>
              <a:rPr lang="ar-SA" sz="2400" dirty="0" smtClean="0">
                <a:cs typeface="B Titr" pitchFamily="2" charset="-78"/>
              </a:rPr>
              <a:t>موافقتنامه خريد دولتي</a:t>
            </a:r>
            <a:endParaRPr lang="fa-IR" sz="2400" dirty="0" smtClean="0">
              <a:cs typeface="B Titr" pitchFamily="2" charset="-78"/>
            </a:endParaRPr>
          </a:p>
          <a:p>
            <a:pPr lvl="0"/>
            <a:r>
              <a:rPr lang="ar-SA" sz="2400" dirty="0" smtClean="0">
                <a:cs typeface="B Titr" pitchFamily="2" charset="-78"/>
              </a:rPr>
              <a:t>سرفصل‌هاي آتي سازمان تجارت جهاني</a:t>
            </a:r>
            <a:endParaRPr lang="fa-IR" sz="2400" dirty="0" smtClean="0">
              <a:cs typeface="B Titr" pitchFamily="2" charset="-78"/>
            </a:endParaRPr>
          </a:p>
          <a:p>
            <a:pPr lvl="0"/>
            <a:r>
              <a:rPr lang="ar-SA" sz="2400" dirty="0" smtClean="0">
                <a:cs typeface="B Titr" pitchFamily="2" charset="-78"/>
              </a:rPr>
              <a:t>تجارت و محيط زيست</a:t>
            </a:r>
            <a:endParaRPr lang="fa-IR" sz="2400" dirty="0" smtClean="0">
              <a:cs typeface="B Titr" pitchFamily="2" charset="-78"/>
            </a:endParaRPr>
          </a:p>
          <a:p>
            <a:pPr lvl="0"/>
            <a:r>
              <a:rPr lang="ar-SA" sz="2400" dirty="0" smtClean="0">
                <a:cs typeface="B Titr" pitchFamily="2" charset="-78"/>
              </a:rPr>
              <a:t>موافقتنامه پيشنهادي چندجانبه سرمايه‌گذاري و تجارت</a:t>
            </a:r>
            <a:endParaRPr lang="fa-IR" sz="2400" dirty="0" smtClean="0">
              <a:cs typeface="B Titr" pitchFamily="2" charset="-78"/>
            </a:endParaRPr>
          </a:p>
          <a:p>
            <a:pPr lvl="0"/>
            <a:r>
              <a:rPr lang="ar-SA" sz="2400" dirty="0" smtClean="0">
                <a:cs typeface="B Titr" pitchFamily="2" charset="-78"/>
              </a:rPr>
              <a:t>تسهيل تجاري</a:t>
            </a:r>
            <a:endParaRPr lang="fa-IR" sz="2400" dirty="0" smtClean="0">
              <a:cs typeface="B Titr" pitchFamily="2" charset="-78"/>
            </a:endParaRPr>
          </a:p>
          <a:p>
            <a:pPr lvl="0"/>
            <a:r>
              <a:rPr lang="ar-SA" sz="2400" dirty="0" smtClean="0">
                <a:cs typeface="B Titr" pitchFamily="2" charset="-78"/>
              </a:rPr>
              <a:t>شفافيت خريدهاي دولتي</a:t>
            </a:r>
            <a:endParaRPr lang="fa-IR" sz="2400" dirty="0" smtClean="0">
              <a:cs typeface="B Titr"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lgn="ctr">
              <a:buNone/>
            </a:pPr>
            <a:r>
              <a:rPr lang="fa-IR" dirty="0" smtClean="0">
                <a:cs typeface="B Titr" pitchFamily="2" charset="-78"/>
              </a:rPr>
              <a:t>عنوان پروژه:</a:t>
            </a:r>
          </a:p>
          <a:p>
            <a:pPr algn="ctr">
              <a:buNone/>
            </a:pPr>
            <a:r>
              <a:rPr lang="fa-IR" dirty="0" smtClean="0">
                <a:cs typeface="B Titr" pitchFamily="2" charset="-78"/>
              </a:rPr>
              <a:t>تدوین راهبردهای بلند مدت آمایش بازرگانی</a:t>
            </a:r>
          </a:p>
          <a:p>
            <a:pPr algn="ctr">
              <a:buNone/>
            </a:pPr>
            <a:r>
              <a:rPr lang="fa-IR" dirty="0" smtClean="0">
                <a:cs typeface="B Titr" pitchFamily="2" charset="-78"/>
              </a:rPr>
              <a:t>(بخش وضع موجود ایران و جهان)</a:t>
            </a:r>
          </a:p>
          <a:p>
            <a:pPr algn="ctr">
              <a:buNone/>
            </a:pPr>
            <a:endParaRPr lang="en-US" dirty="0">
              <a:cs typeface="B Titr" pitchFamily="2" charset="-78"/>
            </a:endParaRPr>
          </a:p>
          <a:p>
            <a:pPr algn="ctr">
              <a:buNone/>
            </a:pPr>
            <a:r>
              <a:rPr lang="ar-SA" dirty="0">
                <a:cs typeface="B Titr" pitchFamily="2" charset="-78"/>
              </a:rPr>
              <a:t>مجري: </a:t>
            </a:r>
            <a:r>
              <a:rPr lang="fa-IR" dirty="0" smtClean="0">
                <a:cs typeface="B Titr" pitchFamily="2" charset="-78"/>
              </a:rPr>
              <a:t>دکتر بیژن بید آباد</a:t>
            </a:r>
          </a:p>
          <a:p>
            <a:pPr algn="ctr">
              <a:buNone/>
            </a:pPr>
            <a:endParaRPr lang="en-US" dirty="0">
              <a:cs typeface="B Titr" pitchFamily="2" charset="-78"/>
            </a:endParaRPr>
          </a:p>
          <a:p>
            <a:pPr algn="ctr">
              <a:buNone/>
            </a:pPr>
            <a:r>
              <a:rPr lang="fa-IR" dirty="0" smtClean="0">
                <a:cs typeface="B Titr" pitchFamily="2" charset="-78"/>
              </a:rPr>
              <a:t>همکاران طرح:</a:t>
            </a:r>
          </a:p>
          <a:p>
            <a:pPr algn="ctr">
              <a:buNone/>
            </a:pPr>
            <a:r>
              <a:rPr lang="fa-IR" sz="1800" dirty="0" smtClean="0">
                <a:cs typeface="B Titr" pitchFamily="2" charset="-78"/>
              </a:rPr>
              <a:t>روح الله محمدی- سید صهیب مدنی- یاسر مدنی</a:t>
            </a:r>
          </a:p>
          <a:p>
            <a:pPr algn="ctr">
              <a:buNone/>
            </a:pPr>
            <a:r>
              <a:rPr lang="fa-IR" sz="1800" dirty="0" smtClean="0">
                <a:cs typeface="B Titr" pitchFamily="2" charset="-78"/>
              </a:rPr>
              <a:t>رسول مرادی- پریسا خلجی علیائی</a:t>
            </a:r>
          </a:p>
          <a:p>
            <a:pPr algn="ctr">
              <a:buNone/>
            </a:pPr>
            <a:endParaRPr lang="en-US" dirty="0">
              <a:cs typeface="B Titr" pitchFamily="2" charset="-78"/>
            </a:endParaRPr>
          </a:p>
          <a:p>
            <a:pPr algn="ctr">
              <a:buNone/>
            </a:pPr>
            <a:r>
              <a:rPr lang="fa-IR" dirty="0" smtClean="0">
                <a:cs typeface="B Titr" pitchFamily="2" charset="-78"/>
              </a:rPr>
              <a:t>کارفرما: موسسه مطالعات و پژوهشهای بازرگانی</a:t>
            </a:r>
            <a:endParaRPr lang="en-US" dirty="0">
              <a:cs typeface="B Titr" pitchFamily="2" charset="-78"/>
            </a:endParaRPr>
          </a:p>
          <a:p>
            <a:pPr algn="ctr">
              <a:buNone/>
            </a:pPr>
            <a:endParaRPr lang="fa-IR" dirty="0" smtClean="0">
              <a:cs typeface="B Titr" pitchFamily="2" charset="-78"/>
            </a:endParaRPr>
          </a:p>
          <a:p>
            <a:pPr algn="ctr">
              <a:buNone/>
            </a:pPr>
            <a:r>
              <a:rPr lang="ar-SA" sz="1800" dirty="0" smtClean="0">
                <a:cs typeface="B Titr" pitchFamily="2" charset="-78"/>
              </a:rPr>
              <a:t>سال </a:t>
            </a:r>
            <a:r>
              <a:rPr lang="ar-SA" sz="1800" dirty="0">
                <a:cs typeface="B Titr" pitchFamily="2" charset="-78"/>
              </a:rPr>
              <a:t>1387</a:t>
            </a:r>
            <a:endParaRPr lang="en-US" sz="1800" dirty="0">
              <a:cs typeface="B Titr" pitchFamily="2" charset="-78"/>
            </a:endParaRPr>
          </a:p>
          <a:p>
            <a:endParaRPr lang="fa-IR" dirty="0">
              <a:cs typeface="B Titr"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472518"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2-1-</a:t>
            </a:r>
            <a:r>
              <a:rPr lang="ar-SA" sz="2800" dirty="0" smtClean="0">
                <a:cs typeface="B Titr" pitchFamily="2" charset="-78"/>
              </a:rPr>
              <a:t>تحليل جايگاه بخش بازرگاني از منظر شاخص هاي کلان اقتصاد ملي</a:t>
            </a:r>
            <a:endParaRPr lang="fa-IR" sz="3100" dirty="0">
              <a:cs typeface="B Titr" pitchFamily="2" charset="-78"/>
            </a:endParaRPr>
          </a:p>
        </p:txBody>
      </p:sp>
      <p:sp>
        <p:nvSpPr>
          <p:cNvPr id="3" name="Content Placeholder 2"/>
          <p:cNvSpPr>
            <a:spLocks noGrp="1"/>
          </p:cNvSpPr>
          <p:nvPr>
            <p:ph idx="1"/>
          </p:nvPr>
        </p:nvSpPr>
        <p:spPr>
          <a:xfrm>
            <a:off x="500034" y="2214554"/>
            <a:ext cx="8229600" cy="3967170"/>
          </a:xfrm>
        </p:spPr>
        <p:txBody>
          <a:bodyPr>
            <a:normAutofit/>
          </a:bodyPr>
          <a:lstStyle/>
          <a:p>
            <a:pPr lvl="0" algn="ctr"/>
            <a:r>
              <a:rPr lang="fa-IR" sz="1600" dirty="0" smtClean="0">
                <a:cs typeface="B Titr" pitchFamily="2" charset="-78"/>
              </a:rPr>
              <a:t>ميانگين تراز تجاري در دوره هاي مختلف</a:t>
            </a:r>
          </a:p>
          <a:p>
            <a:pPr lvl="0"/>
            <a:endParaRPr lang="fa-IR" sz="2400" dirty="0" smtClean="0">
              <a:cs typeface="B Titr" pitchFamily="2" charset="-78"/>
            </a:endParaRPr>
          </a:p>
        </p:txBody>
      </p:sp>
      <p:pic>
        <p:nvPicPr>
          <p:cNvPr id="4" name="Chart 1"/>
          <p:cNvPicPr>
            <a:picLocks noChangeArrowheads="1"/>
          </p:cNvPicPr>
          <p:nvPr/>
        </p:nvPicPr>
        <p:blipFill>
          <a:blip r:embed="rId2"/>
          <a:srcRect/>
          <a:stretch>
            <a:fillRect/>
          </a:stretch>
        </p:blipFill>
        <p:spPr bwMode="auto">
          <a:xfrm>
            <a:off x="1285852" y="2857496"/>
            <a:ext cx="6858048" cy="335758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04088"/>
            <a:ext cx="8401080"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2-1-</a:t>
            </a:r>
            <a:r>
              <a:rPr lang="ar-SA" sz="2800" dirty="0" smtClean="0">
                <a:cs typeface="B Titr" pitchFamily="2" charset="-78"/>
              </a:rPr>
              <a:t>تحليل جايگاه بخش بازرگاني از منظر شاخص هاي کلان اقتصاد ملي</a:t>
            </a:r>
            <a:endParaRPr lang="fa-IR" sz="3100" dirty="0">
              <a:cs typeface="B Titr" pitchFamily="2" charset="-78"/>
            </a:endParaRPr>
          </a:p>
        </p:txBody>
      </p:sp>
      <p:sp>
        <p:nvSpPr>
          <p:cNvPr id="3" name="Content Placeholder 2"/>
          <p:cNvSpPr>
            <a:spLocks noGrp="1"/>
          </p:cNvSpPr>
          <p:nvPr>
            <p:ph idx="1"/>
          </p:nvPr>
        </p:nvSpPr>
        <p:spPr>
          <a:xfrm>
            <a:off x="500034" y="2214554"/>
            <a:ext cx="8229600" cy="3967170"/>
          </a:xfrm>
        </p:spPr>
        <p:txBody>
          <a:bodyPr>
            <a:normAutofit/>
          </a:bodyPr>
          <a:lstStyle/>
          <a:p>
            <a:pPr lvl="0"/>
            <a:r>
              <a:rPr lang="fa-IR" sz="1600" dirty="0" smtClean="0">
                <a:cs typeface="B Titr" pitchFamily="2" charset="-78"/>
              </a:rPr>
              <a:t>متوسط رشد اقتصادي بخش بازرگاني و هتلداري در دوره هاي مختلف و پيش بيني آن در برنامه چهارم توسعه</a:t>
            </a:r>
          </a:p>
          <a:p>
            <a:pPr lvl="0"/>
            <a:endParaRPr lang="fa-IR" sz="2400" dirty="0" smtClean="0">
              <a:cs typeface="B Titr" pitchFamily="2" charset="-78"/>
            </a:endParaRPr>
          </a:p>
        </p:txBody>
      </p:sp>
      <p:pic>
        <p:nvPicPr>
          <p:cNvPr id="4" name="Chart 2"/>
          <p:cNvPicPr>
            <a:picLocks noChangeArrowheads="1"/>
          </p:cNvPicPr>
          <p:nvPr/>
        </p:nvPicPr>
        <p:blipFill>
          <a:blip r:embed="rId2"/>
          <a:srcRect/>
          <a:stretch>
            <a:fillRect/>
          </a:stretch>
        </p:blipFill>
        <p:spPr bwMode="auto">
          <a:xfrm>
            <a:off x="1428728" y="2571744"/>
            <a:ext cx="6357982" cy="342902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472518"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2-1-</a:t>
            </a:r>
            <a:r>
              <a:rPr lang="ar-SA" sz="2800" dirty="0" smtClean="0">
                <a:cs typeface="B Titr" pitchFamily="2" charset="-78"/>
              </a:rPr>
              <a:t>تحليل جايگاه بخش بازرگاني از منظر شاخص هاي کلان اقتصاد ملي</a:t>
            </a:r>
            <a:endParaRPr lang="fa-IR" sz="3100" dirty="0">
              <a:cs typeface="B Titr" pitchFamily="2" charset="-78"/>
            </a:endParaRPr>
          </a:p>
        </p:txBody>
      </p:sp>
      <p:sp>
        <p:nvSpPr>
          <p:cNvPr id="3" name="Content Placeholder 2"/>
          <p:cNvSpPr>
            <a:spLocks noGrp="1"/>
          </p:cNvSpPr>
          <p:nvPr>
            <p:ph idx="1"/>
          </p:nvPr>
        </p:nvSpPr>
        <p:spPr>
          <a:xfrm>
            <a:off x="500034" y="2214554"/>
            <a:ext cx="8229600" cy="3967170"/>
          </a:xfrm>
        </p:spPr>
        <p:txBody>
          <a:bodyPr>
            <a:normAutofit/>
          </a:bodyPr>
          <a:lstStyle/>
          <a:p>
            <a:pPr lvl="0" algn="ctr"/>
            <a:r>
              <a:rPr lang="fa-IR" sz="1600" dirty="0" smtClean="0">
                <a:cs typeface="B Titr" pitchFamily="2" charset="-78"/>
              </a:rPr>
              <a:t>متوسط سهم ارزش افزوده  بخش بازرگاني و هتلداري  از ارزش افزوده بخش خدمات در دوره هاي مختلف و اهداف برنامه چهارم توسعه در اين زمينه</a:t>
            </a:r>
          </a:p>
          <a:p>
            <a:pPr lvl="0"/>
            <a:endParaRPr lang="fa-IR" sz="2400" dirty="0" smtClean="0">
              <a:cs typeface="B Titr" pitchFamily="2" charset="-78"/>
            </a:endParaRPr>
          </a:p>
        </p:txBody>
      </p:sp>
      <p:pic>
        <p:nvPicPr>
          <p:cNvPr id="4" name="Chart 3"/>
          <p:cNvPicPr>
            <a:picLocks noChangeArrowheads="1"/>
          </p:cNvPicPr>
          <p:nvPr/>
        </p:nvPicPr>
        <p:blipFill>
          <a:blip r:embed="rId2"/>
          <a:srcRect/>
          <a:stretch>
            <a:fillRect/>
          </a:stretch>
        </p:blipFill>
        <p:spPr bwMode="auto">
          <a:xfrm>
            <a:off x="1214414" y="2857496"/>
            <a:ext cx="6715172" cy="335758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04088"/>
            <a:ext cx="8472518" cy="1143000"/>
          </a:xfrm>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2-1-</a:t>
            </a:r>
            <a:r>
              <a:rPr lang="ar-SA" sz="2800" dirty="0" smtClean="0">
                <a:cs typeface="B Titr" pitchFamily="2" charset="-78"/>
              </a:rPr>
              <a:t>تحليل جايگاه بخش بازرگاني از منظر شاخص هاي کلان اقتصاد ملي</a:t>
            </a:r>
            <a:endParaRPr lang="fa-IR" sz="3100" dirty="0">
              <a:cs typeface="B Titr" pitchFamily="2" charset="-78"/>
            </a:endParaRPr>
          </a:p>
        </p:txBody>
      </p:sp>
      <p:sp>
        <p:nvSpPr>
          <p:cNvPr id="3" name="Content Placeholder 2"/>
          <p:cNvSpPr>
            <a:spLocks noGrp="1"/>
          </p:cNvSpPr>
          <p:nvPr>
            <p:ph idx="1"/>
          </p:nvPr>
        </p:nvSpPr>
        <p:spPr>
          <a:xfrm>
            <a:off x="500034" y="2214554"/>
            <a:ext cx="8229600" cy="3967170"/>
          </a:xfrm>
        </p:spPr>
        <p:txBody>
          <a:bodyPr>
            <a:normAutofit/>
          </a:bodyPr>
          <a:lstStyle/>
          <a:p>
            <a:pPr lvl="0" algn="ctr"/>
            <a:r>
              <a:rPr lang="fa-IR" sz="1600" dirty="0" smtClean="0">
                <a:cs typeface="B Titr" pitchFamily="2" charset="-78"/>
              </a:rPr>
              <a:t>سهم تقاضاي نيروي کار  بخش بازرگاني و هتلداري از تقاضاي نيروي کار کل کشور در دوره 1338 تا 1383</a:t>
            </a:r>
          </a:p>
        </p:txBody>
      </p:sp>
      <p:pic>
        <p:nvPicPr>
          <p:cNvPr id="4" name="Chart 4"/>
          <p:cNvPicPr>
            <a:picLocks noChangeArrowheads="1"/>
          </p:cNvPicPr>
          <p:nvPr/>
        </p:nvPicPr>
        <p:blipFill>
          <a:blip r:embed="rId2"/>
          <a:srcRect b="-95"/>
          <a:stretch>
            <a:fillRect/>
          </a:stretch>
        </p:blipFill>
        <p:spPr bwMode="auto">
          <a:xfrm>
            <a:off x="1214414" y="2714620"/>
            <a:ext cx="6786610" cy="335758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endParaRPr lang="fa-IR" sz="3100" dirty="0">
              <a:cs typeface="B Titr" pitchFamily="2" charset="-78"/>
            </a:endParaRPr>
          </a:p>
        </p:txBody>
      </p:sp>
      <p:sp>
        <p:nvSpPr>
          <p:cNvPr id="3" name="Content Placeholder 2"/>
          <p:cNvSpPr>
            <a:spLocks noGrp="1"/>
          </p:cNvSpPr>
          <p:nvPr>
            <p:ph idx="1"/>
          </p:nvPr>
        </p:nvSpPr>
        <p:spPr>
          <a:xfrm>
            <a:off x="142844" y="2214554"/>
            <a:ext cx="8586790" cy="3967170"/>
          </a:xfrm>
        </p:spPr>
        <p:txBody>
          <a:bodyPr>
            <a:normAutofit/>
          </a:bodyPr>
          <a:lstStyle/>
          <a:p>
            <a:pPr lvl="0"/>
            <a:r>
              <a:rPr lang="ar-SA" sz="2400" dirty="0" smtClean="0">
                <a:cs typeface="B Titr" pitchFamily="2" charset="-78"/>
              </a:rPr>
              <a:t>قوانين و ساختارهاي بازرگاني داخلي</a:t>
            </a:r>
            <a:endParaRPr lang="fa-IR" sz="2400" dirty="0" smtClean="0">
              <a:cs typeface="B Titr" pitchFamily="2" charset="-78"/>
            </a:endParaRPr>
          </a:p>
          <a:p>
            <a:pPr lvl="0"/>
            <a:r>
              <a:rPr lang="en-US" sz="2400" dirty="0" smtClean="0">
                <a:cs typeface="B Titr" pitchFamily="2" charset="-78"/>
              </a:rPr>
              <a:t> </a:t>
            </a:r>
            <a:r>
              <a:rPr lang="ar-SA" sz="2400" dirty="0" smtClean="0">
                <a:cs typeface="B Titr" pitchFamily="2" charset="-78"/>
              </a:rPr>
              <a:t>اصلي ترين جهت گيري جاري دولت و برنامه هاي گذشته در بازرگاني داخلي</a:t>
            </a:r>
            <a:endParaRPr lang="fa-IR" sz="2400" dirty="0" smtClean="0">
              <a:cs typeface="B Titr" pitchFamily="2" charset="-78"/>
            </a:endParaRPr>
          </a:p>
          <a:p>
            <a:pPr lvl="0"/>
            <a:r>
              <a:rPr lang="ar-SA" sz="2400" dirty="0" smtClean="0">
                <a:cs typeface="B Titr" pitchFamily="2" charset="-78"/>
              </a:rPr>
              <a:t>بررسي عملکرد نهادها و خدمات پشتيبان بازرگاني</a:t>
            </a:r>
            <a:endParaRPr lang="fa-IR" sz="2400" dirty="0" smtClean="0">
              <a:cs typeface="B Titr" pitchFamily="2" charset="-78"/>
            </a:endParaRPr>
          </a:p>
          <a:p>
            <a:pPr lvl="0">
              <a:buFont typeface="Wingdings" pitchFamily="2" charset="2"/>
              <a:buChar char="ü"/>
            </a:pPr>
            <a:r>
              <a:rPr lang="en-US" sz="2400" dirty="0" smtClean="0">
                <a:cs typeface="B Titr" pitchFamily="2" charset="-78"/>
              </a:rPr>
              <a:t> </a:t>
            </a:r>
            <a:r>
              <a:rPr lang="ar-SA" sz="2400" dirty="0" smtClean="0">
                <a:cs typeface="B Titr" pitchFamily="2" charset="-78"/>
              </a:rPr>
              <a:t>بيمه</a:t>
            </a:r>
            <a:endParaRPr lang="en-US" sz="2400" dirty="0" smtClean="0">
              <a:cs typeface="B Titr" pitchFamily="2" charset="-78"/>
            </a:endParaRPr>
          </a:p>
          <a:p>
            <a:pPr lvl="0">
              <a:buFont typeface="Wingdings" pitchFamily="2" charset="2"/>
              <a:buChar char="ü"/>
            </a:pPr>
            <a:r>
              <a:rPr lang="ar-SA" sz="2400" dirty="0" smtClean="0">
                <a:cs typeface="B Titr" pitchFamily="2" charset="-78"/>
              </a:rPr>
              <a:t>حمل و نقل</a:t>
            </a:r>
            <a:endParaRPr lang="en-US" sz="2400" dirty="0" smtClean="0">
              <a:cs typeface="B Titr" pitchFamily="2" charset="-78"/>
            </a:endParaRPr>
          </a:p>
          <a:p>
            <a:pPr lvl="0">
              <a:buFont typeface="Wingdings" pitchFamily="2" charset="2"/>
              <a:buChar char="ü"/>
            </a:pPr>
            <a:r>
              <a:rPr lang="ar-SA" sz="2400" dirty="0" smtClean="0">
                <a:cs typeface="B Titr" pitchFamily="2" charset="-78"/>
              </a:rPr>
              <a:t>بانكها</a:t>
            </a:r>
            <a:endParaRPr lang="fa-IR" sz="2400" dirty="0" smtClean="0">
              <a:cs typeface="B Tit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endParaRPr lang="fa-IR" sz="3100" dirty="0">
              <a:cs typeface="B Titr" pitchFamily="2" charset="-78"/>
            </a:endParaRPr>
          </a:p>
        </p:txBody>
      </p:sp>
      <p:sp>
        <p:nvSpPr>
          <p:cNvPr id="3" name="Content Placeholder 2"/>
          <p:cNvSpPr>
            <a:spLocks noGrp="1"/>
          </p:cNvSpPr>
          <p:nvPr>
            <p:ph idx="1"/>
          </p:nvPr>
        </p:nvSpPr>
        <p:spPr>
          <a:xfrm>
            <a:off x="500034" y="2214554"/>
            <a:ext cx="8229600" cy="3967170"/>
          </a:xfrm>
        </p:spPr>
        <p:txBody>
          <a:bodyPr>
            <a:normAutofit/>
          </a:bodyPr>
          <a:lstStyle/>
          <a:p>
            <a:pPr lvl="0"/>
            <a:r>
              <a:rPr lang="ar-SA" sz="2400" dirty="0" smtClean="0">
                <a:cs typeface="B Titr" pitchFamily="2" charset="-78"/>
              </a:rPr>
              <a:t>قوانين و ساختارهاي بازرگاني داخلي</a:t>
            </a:r>
            <a:endParaRPr lang="fa-IR" sz="2400" dirty="0" smtClean="0">
              <a:cs typeface="B Titr" pitchFamily="2" charset="-78"/>
            </a:endParaRPr>
          </a:p>
          <a:p>
            <a:pPr>
              <a:buFont typeface="Wingdings" pitchFamily="2" charset="2"/>
              <a:buChar char="v"/>
            </a:pPr>
            <a:r>
              <a:rPr lang="fa-IR" sz="2000" cap="all" dirty="0" smtClean="0">
                <a:cs typeface="B Titr" pitchFamily="2" charset="-78"/>
              </a:rPr>
              <a:t>مقررات صادرات و واردات و </a:t>
            </a:r>
            <a:r>
              <a:rPr lang="fa-IR" sz="2000" dirty="0" smtClean="0">
                <a:cs typeface="B Titr" pitchFamily="2" charset="-78"/>
              </a:rPr>
              <a:t>آئين نامه اجرايي آن </a:t>
            </a:r>
          </a:p>
          <a:p>
            <a:pPr>
              <a:buFont typeface="Wingdings" pitchFamily="2" charset="2"/>
              <a:buChar char="v"/>
            </a:pPr>
            <a:r>
              <a:rPr lang="fa-IR" sz="2000" cap="all" dirty="0" smtClean="0">
                <a:cs typeface="B Titr" pitchFamily="2" charset="-78"/>
              </a:rPr>
              <a:t>ساختار بازرگاني کشور:</a:t>
            </a:r>
          </a:p>
          <a:p>
            <a:pPr>
              <a:buFontTx/>
              <a:buChar char="-"/>
            </a:pPr>
            <a:r>
              <a:rPr lang="fa-IR" sz="2000" cap="all" dirty="0" smtClean="0">
                <a:cs typeface="B Titr" pitchFamily="2" charset="-78"/>
              </a:rPr>
              <a:t>نهاد بازار </a:t>
            </a:r>
          </a:p>
          <a:p>
            <a:pPr>
              <a:buFontTx/>
              <a:buChar char="-"/>
            </a:pPr>
            <a:r>
              <a:rPr lang="fa-IR" sz="2000" cap="all" dirty="0" smtClean="0">
                <a:cs typeface="B Titr" pitchFamily="2" charset="-78"/>
              </a:rPr>
              <a:t>نهاد دولت </a:t>
            </a:r>
          </a:p>
          <a:p>
            <a:pPr>
              <a:buFontTx/>
              <a:buChar char="-"/>
            </a:pPr>
            <a:r>
              <a:rPr lang="fa-IR" sz="2000" cap="all" dirty="0" smtClean="0">
                <a:cs typeface="B Titr" pitchFamily="2" charset="-78"/>
              </a:rPr>
              <a:t>اصناف</a:t>
            </a:r>
          </a:p>
          <a:p>
            <a:pPr>
              <a:buFont typeface="Wingdings" pitchFamily="2" charset="2"/>
              <a:buChar char="v"/>
            </a:pPr>
            <a:r>
              <a:rPr lang="fa-IR" sz="2000" cap="all" dirty="0" smtClean="0">
                <a:cs typeface="B Titr" pitchFamily="2" charset="-78"/>
              </a:rPr>
              <a:t>ساختار وزارت بازرگانی</a:t>
            </a:r>
          </a:p>
          <a:p>
            <a:pPr>
              <a:buFont typeface="Wingdings" pitchFamily="2" charset="2"/>
              <a:buChar char="v"/>
            </a:pPr>
            <a:endParaRPr lang="en-US" sz="2400" cap="all" dirty="0" smtClean="0"/>
          </a:p>
          <a:p>
            <a:pPr>
              <a:buFont typeface="Wingdings" pitchFamily="2" charset="2"/>
              <a:buChar char="v"/>
            </a:pPr>
            <a:endParaRPr lang="en-US" sz="2400" cap="all" dirty="0" smtClean="0"/>
          </a:p>
          <a:p>
            <a:pPr lvl="0"/>
            <a:endParaRPr lang="fa-IR" sz="2400" dirty="0" smtClean="0">
              <a:cs typeface="B Tit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lvl="0"/>
            <a:r>
              <a:rPr lang="ar-SA" sz="2400" dirty="0" smtClean="0">
                <a:cs typeface="B Titr" pitchFamily="2" charset="-78"/>
              </a:rPr>
              <a:t>اصلي ترين </a:t>
            </a:r>
            <a:r>
              <a:rPr lang="fa-IR" sz="2400" dirty="0" smtClean="0">
                <a:cs typeface="B Titr" pitchFamily="2" charset="-78"/>
              </a:rPr>
              <a:t>ج</a:t>
            </a:r>
            <a:r>
              <a:rPr lang="ar-SA" sz="2400" dirty="0" smtClean="0">
                <a:cs typeface="B Titr" pitchFamily="2" charset="-78"/>
              </a:rPr>
              <a:t>هت گيري جاري دولت و برنامه هاي گذشته در بازرگاني داخلي</a:t>
            </a:r>
            <a:endParaRPr lang="fa-IR" sz="2400" dirty="0" smtClean="0">
              <a:cs typeface="B Titr" pitchFamily="2" charset="-78"/>
            </a:endParaRPr>
          </a:p>
          <a:p>
            <a:pPr lvl="0">
              <a:buNone/>
            </a:pPr>
            <a:endParaRPr lang="fa-IR" sz="2400" dirty="0" smtClean="0">
              <a:cs typeface="B Titr" pitchFamily="2" charset="-78"/>
            </a:endParaRPr>
          </a:p>
          <a:p>
            <a:r>
              <a:rPr lang="fa-IR" sz="2000" cap="all" dirty="0" smtClean="0">
                <a:cs typeface="B Titr" pitchFamily="2" charset="-78"/>
              </a:rPr>
              <a:t>سند چشم انداز بيست‌ساله  </a:t>
            </a:r>
            <a:endParaRPr lang="en-US" sz="2000" cap="all" dirty="0" smtClean="0">
              <a:cs typeface="B Titr" pitchFamily="2" charset="-78"/>
            </a:endParaRPr>
          </a:p>
          <a:p>
            <a:r>
              <a:rPr lang="fa-IR" sz="2000" cap="all" dirty="0" smtClean="0">
                <a:cs typeface="B Titr" pitchFamily="2" charset="-78"/>
              </a:rPr>
              <a:t>برنامه چهارم توسعه و </a:t>
            </a:r>
            <a:r>
              <a:rPr lang="ar-SA" sz="2000" dirty="0" smtClean="0">
                <a:cs typeface="B Titr" pitchFamily="2" charset="-78"/>
              </a:rPr>
              <a:t>مواد مرتبط با بخش بازرگاني </a:t>
            </a:r>
            <a:endParaRPr lang="fa-IR" sz="2000" dirty="0" smtClean="0">
              <a:cs typeface="B Titr" pitchFamily="2" charset="-78"/>
            </a:endParaRPr>
          </a:p>
          <a:p>
            <a:r>
              <a:rPr lang="fa-IR" sz="2000" cap="all" dirty="0" smtClean="0">
                <a:cs typeface="B Titr" pitchFamily="2" charset="-78"/>
              </a:rPr>
              <a:t>برنامه سوم توسعه و </a:t>
            </a:r>
            <a:r>
              <a:rPr lang="ar-SA" sz="2000" dirty="0" smtClean="0">
                <a:cs typeface="B Titr" pitchFamily="2" charset="-78"/>
              </a:rPr>
              <a:t>مواد مرتبط با بخش بازرگاني </a:t>
            </a:r>
            <a:endParaRPr lang="fa-IR" sz="2000" dirty="0" smtClean="0">
              <a:cs typeface="B Titr" pitchFamily="2" charset="-78"/>
            </a:endParaRPr>
          </a:p>
          <a:p>
            <a:r>
              <a:rPr lang="fa-IR" sz="2000" cap="all" dirty="0" smtClean="0">
                <a:cs typeface="B Titr" pitchFamily="2" charset="-78"/>
              </a:rPr>
              <a:t>برنامه دوم توسعه و </a:t>
            </a:r>
            <a:r>
              <a:rPr lang="ar-SA" sz="2000" dirty="0" smtClean="0">
                <a:cs typeface="B Titr" pitchFamily="2" charset="-78"/>
              </a:rPr>
              <a:t>مواد مرتبط با بخش بازرگاني </a:t>
            </a:r>
            <a:endParaRPr lang="fa-IR" sz="2000" dirty="0" smtClean="0">
              <a:cs typeface="B Titr" pitchFamily="2" charset="-78"/>
            </a:endParaRPr>
          </a:p>
          <a:p>
            <a:r>
              <a:rPr lang="fa-IR" sz="2000" cap="all" dirty="0" smtClean="0">
                <a:cs typeface="B Titr" pitchFamily="2" charset="-78"/>
              </a:rPr>
              <a:t>برنامه اول توسعه و </a:t>
            </a:r>
            <a:r>
              <a:rPr lang="ar-SA" sz="2000" dirty="0" smtClean="0">
                <a:cs typeface="B Titr" pitchFamily="2" charset="-78"/>
              </a:rPr>
              <a:t>مواد مرتبط با بخش بازرگاني </a:t>
            </a:r>
            <a:endParaRPr lang="fa-IR" sz="2000" dirty="0" smtClean="0">
              <a:cs typeface="B Titr" pitchFamily="2" charset="-78"/>
            </a:endParaRPr>
          </a:p>
          <a:p>
            <a:r>
              <a:rPr lang="fa-IR" sz="2000" dirty="0" smtClean="0">
                <a:cs typeface="B Titr" pitchFamily="2" charset="-78"/>
              </a:rPr>
              <a:t>تامين، ذخيره سازي و توزيع کالاهاي اساسي در سالهاي اخير</a:t>
            </a:r>
            <a:endParaRPr lang="en-US" sz="2000" dirty="0" smtClean="0">
              <a:cs typeface="B Titr" pitchFamily="2" charset="-78"/>
            </a:endParaRPr>
          </a:p>
          <a:p>
            <a:endParaRPr lang="fa-IR" sz="2000" dirty="0" smtClean="0">
              <a:cs typeface="B Titr" pitchFamily="2" charset="-78"/>
            </a:endParaRPr>
          </a:p>
          <a:p>
            <a:endParaRPr lang="en-US" sz="2400" cap="all" dirty="0" smtClean="0"/>
          </a:p>
          <a:p>
            <a:pPr lvl="0"/>
            <a:endParaRPr lang="fa-IR" sz="2400" dirty="0" smtClean="0">
              <a:cs typeface="B Titr"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روند خريد داخلي و واردات گندم در سالهاي اخير</a:t>
            </a:r>
          </a:p>
          <a:p>
            <a:endParaRPr lang="en-US" sz="2000" dirty="0" smtClean="0">
              <a:cs typeface="B Titr" pitchFamily="2" charset="-78"/>
            </a:endParaRPr>
          </a:p>
          <a:p>
            <a:endParaRPr lang="fa-IR" sz="2000" dirty="0" smtClean="0">
              <a:cs typeface="B Titr" pitchFamily="2" charset="-78"/>
            </a:endParaRPr>
          </a:p>
          <a:p>
            <a:endParaRPr lang="en-US" sz="2400" cap="all" dirty="0" smtClean="0"/>
          </a:p>
          <a:p>
            <a:pPr lvl="0"/>
            <a:endParaRPr lang="fa-IR" sz="2400" dirty="0" smtClean="0">
              <a:cs typeface="B Titr" pitchFamily="2" charset="-78"/>
            </a:endParaRPr>
          </a:p>
        </p:txBody>
      </p:sp>
      <p:pic>
        <p:nvPicPr>
          <p:cNvPr id="4" name="Chart 3"/>
          <p:cNvPicPr>
            <a:picLocks noChangeArrowheads="1"/>
          </p:cNvPicPr>
          <p:nvPr/>
        </p:nvPicPr>
        <p:blipFill>
          <a:blip r:embed="rId2"/>
          <a:srcRect b="-21"/>
          <a:stretch>
            <a:fillRect/>
          </a:stretch>
        </p:blipFill>
        <p:spPr bwMode="auto">
          <a:xfrm>
            <a:off x="1071538" y="2643182"/>
            <a:ext cx="6929486" cy="3571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ظرفيت سيلوها و انبارهاي ذخيره گندم در سالهاي اخير</a:t>
            </a:r>
            <a:endParaRPr lang="en-US" sz="2000" dirty="0" smtClean="0">
              <a:cs typeface="B Titr" pitchFamily="2" charset="-78"/>
            </a:endParaRPr>
          </a:p>
          <a:p>
            <a:endParaRPr lang="fa-IR" sz="2000" dirty="0" smtClean="0">
              <a:cs typeface="B Titr" pitchFamily="2" charset="-78"/>
            </a:endParaRPr>
          </a:p>
          <a:p>
            <a:endParaRPr lang="en-US" sz="2400" cap="all" dirty="0" smtClean="0"/>
          </a:p>
          <a:p>
            <a:pPr lvl="0"/>
            <a:endParaRPr lang="fa-IR" sz="2400" dirty="0" smtClean="0">
              <a:cs typeface="B Titr" pitchFamily="2" charset="-78"/>
            </a:endParaRPr>
          </a:p>
        </p:txBody>
      </p:sp>
      <p:pic>
        <p:nvPicPr>
          <p:cNvPr id="5" name="Chart 1"/>
          <p:cNvPicPr>
            <a:picLocks noChangeArrowheads="1"/>
          </p:cNvPicPr>
          <p:nvPr/>
        </p:nvPicPr>
        <p:blipFill>
          <a:blip r:embed="rId2"/>
          <a:srcRect/>
          <a:stretch>
            <a:fillRect/>
          </a:stretch>
        </p:blipFill>
        <p:spPr bwMode="auto">
          <a:xfrm>
            <a:off x="1142976" y="2643182"/>
            <a:ext cx="6786610" cy="342902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روند تهيه، تامين داخلي و خارجي شکر کشور در سالهاي اخير</a:t>
            </a:r>
            <a:endParaRPr lang="fa-IR" sz="2000" dirty="0" smtClean="0">
              <a:cs typeface="B Titr" pitchFamily="2" charset="-78"/>
            </a:endParaRPr>
          </a:p>
          <a:p>
            <a:endParaRPr lang="en-US" sz="2400" cap="all" dirty="0" smtClean="0"/>
          </a:p>
          <a:p>
            <a:pPr lvl="0"/>
            <a:endParaRPr lang="fa-IR" sz="2400" dirty="0" smtClean="0">
              <a:cs typeface="B Titr" pitchFamily="2" charset="-78"/>
            </a:endParaRPr>
          </a:p>
        </p:txBody>
      </p:sp>
      <p:pic>
        <p:nvPicPr>
          <p:cNvPr id="6" name="Chart 4"/>
          <p:cNvPicPr>
            <a:picLocks noChangeArrowheads="1"/>
          </p:cNvPicPr>
          <p:nvPr/>
        </p:nvPicPr>
        <p:blipFill>
          <a:blip r:embed="rId2"/>
          <a:srcRect/>
          <a:stretch>
            <a:fillRect/>
          </a:stretch>
        </p:blipFill>
        <p:spPr bwMode="auto">
          <a:xfrm>
            <a:off x="1142976" y="2643182"/>
            <a:ext cx="6929486" cy="34290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14380"/>
          </a:xfrm>
        </p:spPr>
        <p:txBody>
          <a:bodyPr>
            <a:noAutofit/>
          </a:bodyPr>
          <a:lstStyle/>
          <a:p>
            <a:pPr lvl="1" algn="ctr" rtl="1">
              <a:spcBef>
                <a:spcPct val="0"/>
              </a:spcBef>
            </a:pPr>
            <a:r>
              <a:rPr lang="fa-IR" sz="4400" dirty="0" smtClean="0">
                <a:cs typeface="B Titr" pitchFamily="2" charset="-78"/>
              </a:rPr>
              <a:t>اهداف تحقيق</a:t>
            </a:r>
            <a:endParaRPr lang="fa-IR" sz="4400" dirty="0">
              <a:cs typeface="B Titr" pitchFamily="2" charset="-78"/>
            </a:endParaRPr>
          </a:p>
        </p:txBody>
      </p:sp>
      <p:sp>
        <p:nvSpPr>
          <p:cNvPr id="3" name="Content Placeholder 2"/>
          <p:cNvSpPr>
            <a:spLocks noGrp="1"/>
          </p:cNvSpPr>
          <p:nvPr>
            <p:ph idx="1"/>
          </p:nvPr>
        </p:nvSpPr>
        <p:spPr>
          <a:xfrm>
            <a:off x="500034" y="1571612"/>
            <a:ext cx="8229600" cy="4389120"/>
          </a:xfrm>
        </p:spPr>
        <p:txBody>
          <a:bodyPr>
            <a:normAutofit fontScale="92500" lnSpcReduction="20000"/>
          </a:bodyPr>
          <a:lstStyle/>
          <a:p>
            <a:pPr lvl="0">
              <a:buFont typeface="Wingdings" pitchFamily="2" charset="2"/>
              <a:buChar char="ü"/>
            </a:pPr>
            <a:r>
              <a:rPr lang="fa-IR" sz="3000" dirty="0" smtClean="0">
                <a:solidFill>
                  <a:srgbClr val="FF0000"/>
                </a:solidFill>
                <a:cs typeface="B Titr" pitchFamily="2" charset="-78"/>
              </a:rPr>
              <a:t>فصل اول: تحلیل وضعیت تجارت جهانی</a:t>
            </a:r>
          </a:p>
          <a:p>
            <a:pPr lvl="0"/>
            <a:r>
              <a:rPr lang="ar-SA" sz="3000" dirty="0" smtClean="0">
                <a:cs typeface="B Titr" pitchFamily="2" charset="-78"/>
              </a:rPr>
              <a:t>جايگاه تجارت بين الملل در اقتصاد جهاني</a:t>
            </a:r>
            <a:endParaRPr lang="fa-IR" sz="3000" dirty="0" smtClean="0">
              <a:cs typeface="B Titr" pitchFamily="2" charset="-78"/>
            </a:endParaRPr>
          </a:p>
          <a:p>
            <a:pPr lvl="0"/>
            <a:r>
              <a:rPr lang="fa-IR" sz="3000" dirty="0" smtClean="0">
                <a:cs typeface="B Titr" pitchFamily="2" charset="-78"/>
              </a:rPr>
              <a:t>بررسی </a:t>
            </a:r>
            <a:r>
              <a:rPr lang="ar-SA" sz="3000" dirty="0" smtClean="0">
                <a:cs typeface="B Titr" pitchFamily="2" charset="-78"/>
              </a:rPr>
              <a:t>ساختار قوانين و نهادهاي بين المللي تجارت جهاني</a:t>
            </a:r>
            <a:endParaRPr lang="fa-IR" sz="3000" dirty="0" smtClean="0">
              <a:cs typeface="B Titr" pitchFamily="2" charset="-78"/>
            </a:endParaRPr>
          </a:p>
          <a:p>
            <a:pPr lvl="0"/>
            <a:r>
              <a:rPr lang="ar-SA" sz="3000" dirty="0" smtClean="0">
                <a:cs typeface="B Titr" pitchFamily="2" charset="-78"/>
              </a:rPr>
              <a:t>تحليل موافقتنامه‌هاي دوجانبه و چندجانبه سازمان تجارت جهاني</a:t>
            </a:r>
            <a:endParaRPr lang="fa-IR" sz="3000" dirty="0" smtClean="0">
              <a:cs typeface="B Titr" pitchFamily="2" charset="-78"/>
            </a:endParaRPr>
          </a:p>
          <a:p>
            <a:pPr lvl="0">
              <a:buFont typeface="Wingdings" pitchFamily="2" charset="2"/>
              <a:buChar char="ü"/>
            </a:pPr>
            <a:r>
              <a:rPr lang="ar-SA" sz="3000" dirty="0" smtClean="0">
                <a:solidFill>
                  <a:srgbClr val="FF0000"/>
                </a:solidFill>
                <a:cs typeface="B Titr" pitchFamily="2" charset="-78"/>
              </a:rPr>
              <a:t>فصل دوم: تحليل وضعيت بخش بازرگاني در ايران</a:t>
            </a:r>
            <a:endParaRPr lang="fa-IR" sz="3000" dirty="0" smtClean="0">
              <a:solidFill>
                <a:srgbClr val="FF0000"/>
              </a:solidFill>
              <a:cs typeface="B Titr" pitchFamily="2" charset="-78"/>
            </a:endParaRPr>
          </a:p>
          <a:p>
            <a:pPr lvl="0"/>
            <a:r>
              <a:rPr lang="ar-SA" sz="3000" dirty="0" smtClean="0">
                <a:cs typeface="B Titr" pitchFamily="2" charset="-78"/>
              </a:rPr>
              <a:t>تحليل جايگاه بخش بازرگاني از منظر شاخص هاي کلان اقتصاد ملي</a:t>
            </a:r>
            <a:endParaRPr lang="fa-IR" sz="3000" dirty="0" smtClean="0">
              <a:cs typeface="B Titr" pitchFamily="2" charset="-78"/>
            </a:endParaRPr>
          </a:p>
          <a:p>
            <a:pPr lvl="0"/>
            <a:r>
              <a:rPr lang="ar-SA" sz="3000" dirty="0" smtClean="0">
                <a:cs typeface="B Titr" pitchFamily="2" charset="-78"/>
              </a:rPr>
              <a:t>تحليل وضعيت بازرگاني داخلي کشور</a:t>
            </a:r>
            <a:endParaRPr lang="fa-IR" sz="3000" dirty="0" smtClean="0">
              <a:cs typeface="B Titr" pitchFamily="2" charset="-78"/>
            </a:endParaRPr>
          </a:p>
          <a:p>
            <a:r>
              <a:rPr lang="ar-SA" sz="3000" dirty="0" smtClean="0">
                <a:cs typeface="B Titr" pitchFamily="2" charset="-78"/>
              </a:rPr>
              <a:t>تحليل وضعيت بازرگاني </a:t>
            </a:r>
            <a:r>
              <a:rPr lang="fa-IR" sz="3000" dirty="0" smtClean="0">
                <a:cs typeface="B Titr" pitchFamily="2" charset="-78"/>
              </a:rPr>
              <a:t>خارجی</a:t>
            </a:r>
            <a:r>
              <a:rPr lang="ar-SA" sz="3000" dirty="0" smtClean="0">
                <a:cs typeface="B Titr" pitchFamily="2" charset="-78"/>
              </a:rPr>
              <a:t> کشور</a:t>
            </a:r>
            <a:endParaRPr lang="fa-IR" sz="3000" dirty="0" smtClean="0">
              <a:cs typeface="B Titr" pitchFamily="2" charset="-78"/>
            </a:endParaRPr>
          </a:p>
          <a:p>
            <a:pPr lvl="0"/>
            <a:endParaRPr lang="fa-IR" sz="3200" dirty="0" smtClean="0"/>
          </a:p>
          <a:p>
            <a:pPr lvl="0"/>
            <a:endParaRPr lang="fa-IR" sz="3200" dirty="0" smtClean="0"/>
          </a:p>
          <a:p>
            <a:pPr lvl="0"/>
            <a:endParaRPr lang="en-US" sz="3000" dirty="0">
              <a:cs typeface="B Titr"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روند توزيع روغن نباتي در سالهاي اخير</a:t>
            </a:r>
            <a:endParaRPr lang="en-US" sz="2400" cap="all" dirty="0" smtClean="0">
              <a:cs typeface="B Titr" pitchFamily="2" charset="-78"/>
            </a:endParaRPr>
          </a:p>
          <a:p>
            <a:pPr lvl="0"/>
            <a:endParaRPr lang="fa-IR" sz="2400" dirty="0" smtClean="0">
              <a:cs typeface="B Titr" pitchFamily="2" charset="-78"/>
            </a:endParaRPr>
          </a:p>
        </p:txBody>
      </p:sp>
      <p:pic>
        <p:nvPicPr>
          <p:cNvPr id="5" name="Chart 5"/>
          <p:cNvPicPr>
            <a:picLocks noChangeArrowheads="1"/>
          </p:cNvPicPr>
          <p:nvPr/>
        </p:nvPicPr>
        <p:blipFill>
          <a:blip r:embed="rId2"/>
          <a:srcRect b="-66"/>
          <a:stretch>
            <a:fillRect/>
          </a:stretch>
        </p:blipFill>
        <p:spPr bwMode="auto">
          <a:xfrm>
            <a:off x="1142976" y="2643182"/>
            <a:ext cx="6858048" cy="328614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روند توزيع برنج در سالهاي اخير</a:t>
            </a:r>
          </a:p>
          <a:p>
            <a:pPr algn="ctr">
              <a:buNone/>
            </a:pPr>
            <a:endParaRPr lang="fa-IR" sz="2400" dirty="0" smtClean="0">
              <a:cs typeface="B Titr" pitchFamily="2" charset="-78"/>
            </a:endParaRPr>
          </a:p>
        </p:txBody>
      </p:sp>
      <p:pic>
        <p:nvPicPr>
          <p:cNvPr id="6" name="Chart 6"/>
          <p:cNvPicPr>
            <a:picLocks noChangeArrowheads="1"/>
          </p:cNvPicPr>
          <p:nvPr/>
        </p:nvPicPr>
        <p:blipFill>
          <a:blip r:embed="rId2"/>
          <a:srcRect/>
          <a:stretch>
            <a:fillRect/>
          </a:stretch>
        </p:blipFill>
        <p:spPr bwMode="auto">
          <a:xfrm>
            <a:off x="1214414" y="2714620"/>
            <a:ext cx="6786610" cy="328614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تامين، ذخيره سازي و توزيع کالاهاي اساسي در سالهاي اخير</a:t>
            </a:r>
            <a:endParaRPr lang="fa-IR" sz="3100" dirty="0">
              <a:cs typeface="B Titr" pitchFamily="2" charset="-78"/>
            </a:endParaRPr>
          </a:p>
        </p:txBody>
      </p:sp>
      <p:sp>
        <p:nvSpPr>
          <p:cNvPr id="3" name="Content Placeholder 2"/>
          <p:cNvSpPr>
            <a:spLocks noGrp="1"/>
          </p:cNvSpPr>
          <p:nvPr>
            <p:ph idx="1"/>
          </p:nvPr>
        </p:nvSpPr>
        <p:spPr>
          <a:xfrm>
            <a:off x="214282" y="2214554"/>
            <a:ext cx="8515352" cy="3967170"/>
          </a:xfrm>
        </p:spPr>
        <p:txBody>
          <a:bodyPr>
            <a:normAutofit/>
          </a:bodyPr>
          <a:lstStyle/>
          <a:p>
            <a:pPr algn="ctr"/>
            <a:r>
              <a:rPr lang="fa-IR" sz="1600" dirty="0" smtClean="0">
                <a:cs typeface="B Titr" pitchFamily="2" charset="-78"/>
              </a:rPr>
              <a:t>ارزش کل يارانه پرداختي طي سالهاي اخير</a:t>
            </a:r>
          </a:p>
          <a:p>
            <a:pPr algn="ctr">
              <a:buNone/>
            </a:pPr>
            <a:endParaRPr lang="fa-IR" sz="2400" dirty="0" smtClean="0">
              <a:cs typeface="B Titr" pitchFamily="2" charset="-78"/>
            </a:endParaRPr>
          </a:p>
        </p:txBody>
      </p:sp>
      <p:pic>
        <p:nvPicPr>
          <p:cNvPr id="5" name="Chart 7"/>
          <p:cNvPicPr>
            <a:picLocks noChangeArrowheads="1"/>
          </p:cNvPicPr>
          <p:nvPr/>
        </p:nvPicPr>
        <p:blipFill>
          <a:blip r:embed="rId2"/>
          <a:srcRect b="-23"/>
          <a:stretch>
            <a:fillRect/>
          </a:stretch>
        </p:blipFill>
        <p:spPr bwMode="auto">
          <a:xfrm>
            <a:off x="1214414" y="2643182"/>
            <a:ext cx="6715172" cy="342902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ar-SA" sz="2800" dirty="0" smtClean="0">
                <a:cs typeface="B Titr" pitchFamily="2" charset="-78"/>
              </a:rPr>
              <a:t>بيمه</a:t>
            </a:r>
            <a:r>
              <a:rPr lang="fa-IR" sz="2700" dirty="0" smtClean="0">
                <a:cs typeface="B Titr" pitchFamily="2" charset="-78"/>
              </a:rPr>
              <a:t>)</a:t>
            </a:r>
            <a:endParaRPr lang="fa-IR" sz="2700" dirty="0">
              <a:cs typeface="B Titr" pitchFamily="2" charset="-78"/>
            </a:endParaRPr>
          </a:p>
        </p:txBody>
      </p:sp>
      <p:graphicFrame>
        <p:nvGraphicFramePr>
          <p:cNvPr id="1026" name="Object 2"/>
          <p:cNvGraphicFramePr>
            <a:graphicFrameLocks noGrp="1"/>
          </p:cNvGraphicFramePr>
          <p:nvPr>
            <p:ph idx="1"/>
          </p:nvPr>
        </p:nvGraphicFramePr>
        <p:xfrm>
          <a:off x="1214414" y="2500306"/>
          <a:ext cx="6786610" cy="3857651"/>
        </p:xfrm>
        <a:graphic>
          <a:graphicData uri="http://schemas.openxmlformats.org/presentationml/2006/ole">
            <mc:AlternateContent xmlns:mc="http://schemas.openxmlformats.org/markup-compatibility/2006">
              <mc:Choice xmlns:v="urn:schemas-microsoft-com:vml" Requires="v">
                <p:oleObj spid="_x0000_s1028" name="Chart" r:id="rId3" imgW="4753066" imgH="2562134" progId="Excel.Sheet.8">
                  <p:embed/>
                </p:oleObj>
              </mc:Choice>
              <mc:Fallback>
                <p:oleObj name="Chart" r:id="rId3" imgW="4753066" imgH="2562134"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2500306"/>
                        <a:ext cx="6786610" cy="3857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071670" y="2143116"/>
            <a:ext cx="4572000" cy="338554"/>
          </a:xfrm>
          <a:prstGeom prst="rect">
            <a:avLst/>
          </a:prstGeom>
        </p:spPr>
        <p:txBody>
          <a:bodyPr>
            <a:spAutoFit/>
          </a:bodyPr>
          <a:lstStyle/>
          <a:p>
            <a:r>
              <a:rPr lang="ar-SA" sz="1600" dirty="0" smtClean="0">
                <a:cs typeface="B Titr" pitchFamily="2" charset="-78"/>
              </a:rPr>
              <a:t>مقايسه نرخ رشد عملکرد بازار بيمه کشور طي سالهاي اخير</a:t>
            </a:r>
            <a:endParaRPr lang="fa-IR" sz="1600" dirty="0">
              <a:cs typeface="B Tit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ar-SA" sz="2800" dirty="0" smtClean="0">
                <a:cs typeface="B Titr" pitchFamily="2" charset="-78"/>
              </a:rPr>
              <a:t>بيمه</a:t>
            </a:r>
            <a:r>
              <a:rPr lang="fa-IR" sz="2700" dirty="0" smtClean="0">
                <a:cs typeface="B Titr" pitchFamily="2" charset="-78"/>
              </a:rPr>
              <a:t>)</a:t>
            </a:r>
            <a:endParaRPr lang="fa-IR" sz="2700" dirty="0">
              <a:cs typeface="B Titr" pitchFamily="2" charset="-78"/>
            </a:endParaRPr>
          </a:p>
        </p:txBody>
      </p:sp>
      <p:sp>
        <p:nvSpPr>
          <p:cNvPr id="5" name="Rectangle 4"/>
          <p:cNvSpPr/>
          <p:nvPr/>
        </p:nvSpPr>
        <p:spPr>
          <a:xfrm>
            <a:off x="1857356" y="2143116"/>
            <a:ext cx="4786314" cy="338554"/>
          </a:xfrm>
          <a:prstGeom prst="rect">
            <a:avLst/>
          </a:prstGeom>
        </p:spPr>
        <p:txBody>
          <a:bodyPr wrap="square">
            <a:spAutoFit/>
          </a:bodyPr>
          <a:lstStyle/>
          <a:p>
            <a:r>
              <a:rPr lang="ar-SA" sz="1600" dirty="0" smtClean="0">
                <a:cs typeface="B Titr" pitchFamily="2" charset="-78"/>
              </a:rPr>
              <a:t>مقايسه نرخ رشد تعداد بيمه نامه هاي صادر شده طي سالهاي اخير</a:t>
            </a:r>
            <a:endParaRPr lang="fa-IR" sz="1600" dirty="0">
              <a:cs typeface="B Titr" pitchFamily="2" charset="-78"/>
            </a:endParaRPr>
          </a:p>
        </p:txBody>
      </p:sp>
      <p:graphicFrame>
        <p:nvGraphicFramePr>
          <p:cNvPr id="2052" name="Object 4"/>
          <p:cNvGraphicFramePr>
            <a:graphicFrameLocks noGrp="1"/>
          </p:cNvGraphicFramePr>
          <p:nvPr>
            <p:ph idx="1"/>
          </p:nvPr>
        </p:nvGraphicFramePr>
        <p:xfrm>
          <a:off x="1142976" y="2571744"/>
          <a:ext cx="6715171" cy="3429024"/>
        </p:xfrm>
        <a:graphic>
          <a:graphicData uri="http://schemas.openxmlformats.org/presentationml/2006/ole">
            <mc:AlternateContent xmlns:mc="http://schemas.openxmlformats.org/markup-compatibility/2006">
              <mc:Choice xmlns:v="urn:schemas-microsoft-com:vml" Requires="v">
                <p:oleObj spid="_x0000_s2054" name="Chart" r:id="rId3" imgW="4924334" imgH="2743200" progId="Excel.Sheet.8">
                  <p:embed/>
                </p:oleObj>
              </mc:Choice>
              <mc:Fallback>
                <p:oleObj name="Chart" r:id="rId3" imgW="4924334" imgH="2743200" progId="Excel.Sheet.8">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b="-78"/>
                      <a:stretch>
                        <a:fillRect/>
                      </a:stretch>
                    </p:blipFill>
                    <p:spPr bwMode="auto">
                      <a:xfrm>
                        <a:off x="1142976" y="2571744"/>
                        <a:ext cx="6715171" cy="3429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حمل و نقل</a:t>
            </a:r>
            <a:r>
              <a:rPr lang="fa-IR" sz="2700" dirty="0" smtClean="0">
                <a:cs typeface="B Titr" pitchFamily="2" charset="-78"/>
              </a:rPr>
              <a:t>)</a:t>
            </a:r>
            <a:endParaRPr lang="fa-IR" sz="2700" dirty="0">
              <a:cs typeface="B Titr" pitchFamily="2" charset="-78"/>
            </a:endParaRPr>
          </a:p>
        </p:txBody>
      </p:sp>
      <p:sp>
        <p:nvSpPr>
          <p:cNvPr id="5" name="Rectangle 4"/>
          <p:cNvSpPr/>
          <p:nvPr/>
        </p:nvSpPr>
        <p:spPr>
          <a:xfrm>
            <a:off x="1428728" y="2143116"/>
            <a:ext cx="6143668" cy="338554"/>
          </a:xfrm>
          <a:prstGeom prst="rect">
            <a:avLst/>
          </a:prstGeom>
        </p:spPr>
        <p:txBody>
          <a:bodyPr wrap="square">
            <a:spAutoFit/>
          </a:bodyPr>
          <a:lstStyle/>
          <a:p>
            <a:pPr algn="ctr"/>
            <a:r>
              <a:rPr lang="fa-IR" sz="1600" dirty="0" smtClean="0">
                <a:cs typeface="B Titr" pitchFamily="2" charset="-78"/>
              </a:rPr>
              <a:t>متوسط سهم هر يک از بخشها در حمل و نقل کل کالاها طي سالهاي 86-1377</a:t>
            </a:r>
            <a:endParaRPr lang="fa-IR" sz="1600" dirty="0">
              <a:cs typeface="B Titr" pitchFamily="2" charset="-78"/>
            </a:endParaRPr>
          </a:p>
        </p:txBody>
      </p:sp>
      <p:pic>
        <p:nvPicPr>
          <p:cNvPr id="7" name="Chart 1"/>
          <p:cNvPicPr>
            <a:picLocks noGrp="1" noChangeArrowheads="1"/>
          </p:cNvPicPr>
          <p:nvPr>
            <p:ph idx="1"/>
          </p:nvPr>
        </p:nvPicPr>
        <p:blipFill>
          <a:blip r:embed="rId2"/>
          <a:srcRect/>
          <a:stretch>
            <a:fillRect/>
          </a:stretch>
        </p:blipFill>
        <p:spPr bwMode="auto">
          <a:xfrm>
            <a:off x="1000100" y="2571744"/>
            <a:ext cx="7072362" cy="328614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حمل و نقل</a:t>
            </a:r>
            <a:r>
              <a:rPr lang="fa-IR" sz="2700" dirty="0" smtClean="0">
                <a:cs typeface="B Titr" pitchFamily="2" charset="-78"/>
              </a:rPr>
              <a:t>)</a:t>
            </a:r>
            <a:endParaRPr lang="fa-IR" sz="2700" dirty="0">
              <a:cs typeface="B Titr" pitchFamily="2" charset="-78"/>
            </a:endParaRPr>
          </a:p>
        </p:txBody>
      </p:sp>
      <p:sp>
        <p:nvSpPr>
          <p:cNvPr id="5" name="Rectangle 4"/>
          <p:cNvSpPr/>
          <p:nvPr/>
        </p:nvSpPr>
        <p:spPr>
          <a:xfrm>
            <a:off x="1428728" y="2143116"/>
            <a:ext cx="6143668" cy="338554"/>
          </a:xfrm>
          <a:prstGeom prst="rect">
            <a:avLst/>
          </a:prstGeom>
        </p:spPr>
        <p:txBody>
          <a:bodyPr wrap="square">
            <a:spAutoFit/>
          </a:bodyPr>
          <a:lstStyle/>
          <a:p>
            <a:pPr algn="ctr"/>
            <a:r>
              <a:rPr lang="ar-SA" sz="1600" dirty="0" smtClean="0">
                <a:cs typeface="B Titr" pitchFamily="2" charset="-78"/>
              </a:rPr>
              <a:t>متوسط سهم هر يک از شيوه هاي حمل در صادرات کالا</a:t>
            </a:r>
            <a:endParaRPr lang="fa-IR" sz="1600" dirty="0">
              <a:cs typeface="B Titr" pitchFamily="2" charset="-78"/>
            </a:endParaRPr>
          </a:p>
        </p:txBody>
      </p:sp>
      <p:pic>
        <p:nvPicPr>
          <p:cNvPr id="8" name="Chart 2"/>
          <p:cNvPicPr>
            <a:picLocks noGrp="1" noChangeArrowheads="1"/>
          </p:cNvPicPr>
          <p:nvPr>
            <p:ph idx="1"/>
          </p:nvPr>
        </p:nvPicPr>
        <p:blipFill>
          <a:blip r:embed="rId2"/>
          <a:srcRect b="-84"/>
          <a:stretch>
            <a:fillRect/>
          </a:stretch>
        </p:blipFill>
        <p:spPr bwMode="auto">
          <a:xfrm>
            <a:off x="1357290" y="2571744"/>
            <a:ext cx="6572296" cy="328614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حمل و نقل</a:t>
            </a:r>
            <a:r>
              <a:rPr lang="fa-IR" sz="2700" dirty="0" smtClean="0">
                <a:cs typeface="B Titr" pitchFamily="2" charset="-78"/>
              </a:rPr>
              <a:t>)</a:t>
            </a:r>
            <a:endParaRPr lang="fa-IR" sz="2700" dirty="0">
              <a:cs typeface="B Titr" pitchFamily="2" charset="-78"/>
            </a:endParaRPr>
          </a:p>
        </p:txBody>
      </p:sp>
      <p:sp>
        <p:nvSpPr>
          <p:cNvPr id="5" name="Rectangle 4"/>
          <p:cNvSpPr/>
          <p:nvPr/>
        </p:nvSpPr>
        <p:spPr>
          <a:xfrm>
            <a:off x="1428728" y="2143116"/>
            <a:ext cx="6143668" cy="338554"/>
          </a:xfrm>
          <a:prstGeom prst="rect">
            <a:avLst/>
          </a:prstGeom>
        </p:spPr>
        <p:txBody>
          <a:bodyPr wrap="square">
            <a:spAutoFit/>
          </a:bodyPr>
          <a:lstStyle/>
          <a:p>
            <a:pPr algn="ctr"/>
            <a:r>
              <a:rPr lang="ar-SA" sz="1600" dirty="0" smtClean="0">
                <a:cs typeface="B Titr" pitchFamily="2" charset="-78"/>
              </a:rPr>
              <a:t>متوسط سهم هر يک از شيوه هاي حمل در واردات کالا </a:t>
            </a:r>
            <a:endParaRPr lang="fa-IR" sz="1600" dirty="0">
              <a:cs typeface="B Titr" pitchFamily="2" charset="-78"/>
            </a:endParaRPr>
          </a:p>
        </p:txBody>
      </p:sp>
      <p:pic>
        <p:nvPicPr>
          <p:cNvPr id="7" name="Chart 3"/>
          <p:cNvPicPr>
            <a:picLocks noGrp="1" noChangeArrowheads="1"/>
          </p:cNvPicPr>
          <p:nvPr>
            <p:ph idx="1"/>
          </p:nvPr>
        </p:nvPicPr>
        <p:blipFill>
          <a:blip r:embed="rId2"/>
          <a:srcRect/>
          <a:stretch>
            <a:fillRect/>
          </a:stretch>
        </p:blipFill>
        <p:spPr bwMode="auto">
          <a:xfrm>
            <a:off x="1071538" y="2571744"/>
            <a:ext cx="6858047" cy="342902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حمل و نقل</a:t>
            </a:r>
            <a:r>
              <a:rPr lang="fa-IR" sz="2700" dirty="0" smtClean="0">
                <a:cs typeface="B Titr" pitchFamily="2" charset="-78"/>
              </a:rPr>
              <a:t>)</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r>
              <a:rPr lang="fa-IR" sz="1900" cap="all" dirty="0" smtClean="0">
                <a:cs typeface="B Titr" pitchFamily="2" charset="-78"/>
              </a:rPr>
              <a:t>معرفی کریدورهای بین المللی :</a:t>
            </a:r>
          </a:p>
          <a:p>
            <a:r>
              <a:rPr lang="fa-IR" sz="1900" cap="all" dirty="0" smtClean="0">
                <a:solidFill>
                  <a:srgbClr val="7030A0"/>
                </a:solidFill>
                <a:cs typeface="B Titr" pitchFamily="2" charset="-78"/>
              </a:rPr>
              <a:t>كريدورهاي حمل و نقل ريلي اسكاپ و اكو:</a:t>
            </a:r>
            <a:endParaRPr lang="en-US" sz="1900" cap="all" dirty="0" smtClean="0">
              <a:solidFill>
                <a:srgbClr val="7030A0"/>
              </a:solidFill>
              <a:cs typeface="B Titr" pitchFamily="2" charset="-78"/>
            </a:endParaRPr>
          </a:p>
          <a:p>
            <a:r>
              <a:rPr lang="ar-SA" sz="1900" dirty="0" smtClean="0">
                <a:cs typeface="B Titr" pitchFamily="2" charset="-78"/>
              </a:rPr>
              <a:t>الف- كريدور شمالي اسكاپ</a:t>
            </a:r>
            <a:endParaRPr lang="en-US" sz="1900" dirty="0" smtClean="0">
              <a:cs typeface="B Titr" pitchFamily="2" charset="-78"/>
            </a:endParaRPr>
          </a:p>
          <a:p>
            <a:r>
              <a:rPr lang="ar-SA" sz="1900" dirty="0" smtClean="0">
                <a:cs typeface="B Titr" pitchFamily="2" charset="-78"/>
              </a:rPr>
              <a:t>ب – كريدور مياني اسكاپ يا تراسيكا</a:t>
            </a:r>
            <a:endParaRPr lang="en-US" sz="1900" dirty="0" smtClean="0">
              <a:cs typeface="B Titr" pitchFamily="2" charset="-78"/>
            </a:endParaRPr>
          </a:p>
          <a:p>
            <a:r>
              <a:rPr lang="ar-SA" sz="1900" dirty="0" smtClean="0">
                <a:cs typeface="B Titr" pitchFamily="2" charset="-78"/>
              </a:rPr>
              <a:t>ج- كريدور جنوبي اسكاپ يا كريدور سراسري  آسيا </a:t>
            </a:r>
            <a:endParaRPr lang="en-US" sz="1900" dirty="0" smtClean="0">
              <a:cs typeface="B Titr" pitchFamily="2" charset="-78"/>
            </a:endParaRPr>
          </a:p>
          <a:p>
            <a:r>
              <a:rPr lang="fa-IR" sz="1900" cap="all" dirty="0" smtClean="0">
                <a:solidFill>
                  <a:srgbClr val="7030A0"/>
                </a:solidFill>
                <a:cs typeface="B Titr" pitchFamily="2" charset="-78"/>
              </a:rPr>
              <a:t>كريدورهاي جهاني بار (</a:t>
            </a:r>
            <a:r>
              <a:rPr lang="en-US" sz="1900" cap="all" dirty="0" smtClean="0">
                <a:solidFill>
                  <a:srgbClr val="7030A0"/>
                </a:solidFill>
                <a:cs typeface="B Titr" pitchFamily="2" charset="-78"/>
              </a:rPr>
              <a:t>UIC</a:t>
            </a:r>
            <a:r>
              <a:rPr lang="fa-IR" sz="1900" cap="all" dirty="0" smtClean="0">
                <a:solidFill>
                  <a:srgbClr val="7030A0"/>
                </a:solidFill>
                <a:cs typeface="B Titr" pitchFamily="2" charset="-78"/>
              </a:rPr>
              <a:t>)</a:t>
            </a:r>
            <a:endParaRPr lang="en-US" sz="1900" cap="all" dirty="0" smtClean="0">
              <a:solidFill>
                <a:srgbClr val="7030A0"/>
              </a:solidFill>
              <a:cs typeface="B Titr" pitchFamily="2" charset="-78"/>
            </a:endParaRPr>
          </a:p>
          <a:p>
            <a:r>
              <a:rPr lang="ar-SA" sz="1900" dirty="0" smtClean="0">
                <a:cs typeface="B Titr" pitchFamily="2" charset="-78"/>
              </a:rPr>
              <a:t>الف- كريدور جاده ابريشم (كريدور چين خاورميانه ـ اروپا)</a:t>
            </a:r>
            <a:endParaRPr lang="en-US" sz="1900" dirty="0" smtClean="0">
              <a:cs typeface="B Titr" pitchFamily="2" charset="-78"/>
            </a:endParaRPr>
          </a:p>
          <a:p>
            <a:r>
              <a:rPr lang="ar-SA" sz="1900" dirty="0" smtClean="0">
                <a:cs typeface="B Titr" pitchFamily="2" charset="-78"/>
              </a:rPr>
              <a:t>ب – كريدور شمال- جنوب (شماره 9- </a:t>
            </a:r>
            <a:r>
              <a:rPr lang="en-US" sz="1900" dirty="0" smtClean="0">
                <a:cs typeface="B Titr" pitchFamily="2" charset="-78"/>
              </a:rPr>
              <a:t>UIC</a:t>
            </a:r>
            <a:r>
              <a:rPr lang="ar-SA" sz="1900" dirty="0" smtClean="0">
                <a:cs typeface="B Titr" pitchFamily="2" charset="-78"/>
              </a:rPr>
              <a:t>)</a:t>
            </a:r>
            <a:endParaRPr lang="en-US" sz="1900" dirty="0" smtClean="0">
              <a:cs typeface="B Titr" pitchFamily="2" charset="-78"/>
            </a:endParaRPr>
          </a:p>
          <a:p>
            <a:r>
              <a:rPr lang="ar-SA" sz="1900" dirty="0" smtClean="0">
                <a:cs typeface="B Titr" pitchFamily="2" charset="-78"/>
              </a:rPr>
              <a:t>ج – كريدور شمالي،شرق-غرب (</a:t>
            </a:r>
            <a:r>
              <a:rPr lang="en-US" sz="1900" dirty="0" smtClean="0">
                <a:cs typeface="B Titr" pitchFamily="2" charset="-78"/>
              </a:rPr>
              <a:t>N.E.W</a:t>
            </a:r>
            <a:r>
              <a:rPr lang="ar-SA" sz="1900" dirty="0" smtClean="0">
                <a:cs typeface="B Titr" pitchFamily="2" charset="-78"/>
              </a:rPr>
              <a:t>)</a:t>
            </a:r>
            <a:endParaRPr lang="en-US" sz="1900" dirty="0" smtClean="0">
              <a:cs typeface="B Titr" pitchFamily="2" charset="-78"/>
            </a:endParaRPr>
          </a:p>
          <a:p>
            <a:r>
              <a:rPr lang="fa-IR" sz="1900" b="1" cap="all" dirty="0" smtClean="0">
                <a:solidFill>
                  <a:srgbClr val="7030A0"/>
                </a:solidFill>
                <a:cs typeface="B Titr" pitchFamily="2" charset="-78"/>
              </a:rPr>
              <a:t>كريدورهاي حمل و نقل ريلي:</a:t>
            </a:r>
            <a:endParaRPr lang="en-US" sz="1900" cap="all" dirty="0" smtClean="0">
              <a:solidFill>
                <a:srgbClr val="7030A0"/>
              </a:solidFill>
              <a:cs typeface="B Titr" pitchFamily="2" charset="-78"/>
            </a:endParaRPr>
          </a:p>
          <a:p>
            <a:r>
              <a:rPr lang="ar-SA" sz="1900" dirty="0" smtClean="0">
                <a:cs typeface="B Titr" pitchFamily="2" charset="-78"/>
              </a:rPr>
              <a:t>    شامل كريدورهاي 13 گانه</a:t>
            </a:r>
            <a:r>
              <a:rPr lang="en-US" sz="1900" dirty="0" smtClean="0">
                <a:cs typeface="B Titr" pitchFamily="2" charset="-78"/>
              </a:rPr>
              <a:t>OSJD </a:t>
            </a:r>
            <a:r>
              <a:rPr lang="ar-SA" sz="1900" dirty="0" smtClean="0">
                <a:cs typeface="B Titr" pitchFamily="2" charset="-78"/>
              </a:rPr>
              <a:t>بوده كه اهم آنها كريدورهاي شماره 6 و 11 مي‌باشد.</a:t>
            </a:r>
            <a:endParaRPr lang="en-US" sz="1900" cap="all" dirty="0" smtClean="0">
              <a:cs typeface="B Titr" pitchFamily="2" charset="-78"/>
            </a:endParaRPr>
          </a:p>
          <a:p>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بانک</a:t>
            </a:r>
            <a:r>
              <a:rPr lang="fa-IR" sz="2700" dirty="0" smtClean="0">
                <a:cs typeface="B Titr" pitchFamily="2" charset="-78"/>
              </a:rPr>
              <a:t>)</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fa-IR" sz="1600" dirty="0" smtClean="0">
                <a:cs typeface="B Titr" pitchFamily="2" charset="-78"/>
              </a:rPr>
              <a:t>متوسط سهم هر يک از بخشها از اعطاي تسهيلات به بخش بازرگاني داخلي</a:t>
            </a:r>
          </a:p>
          <a:p>
            <a:endParaRPr lang="fa-IR" dirty="0"/>
          </a:p>
        </p:txBody>
      </p:sp>
      <p:pic>
        <p:nvPicPr>
          <p:cNvPr id="4" name="Chart 7"/>
          <p:cNvPicPr>
            <a:picLocks noChangeArrowheads="1"/>
          </p:cNvPicPr>
          <p:nvPr/>
        </p:nvPicPr>
        <p:blipFill>
          <a:blip r:embed="rId2"/>
          <a:srcRect b="-99"/>
          <a:stretch>
            <a:fillRect/>
          </a:stretch>
        </p:blipFill>
        <p:spPr bwMode="auto">
          <a:xfrm>
            <a:off x="1643042" y="2571744"/>
            <a:ext cx="6000792" cy="34290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a:bodyPr>
          <a:lstStyle/>
          <a:p>
            <a:pPr lvl="0"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endParaRPr lang="fa-IR" sz="3100" dirty="0"/>
          </a:p>
        </p:txBody>
      </p:sp>
      <p:sp>
        <p:nvSpPr>
          <p:cNvPr id="3" name="Content Placeholder 2"/>
          <p:cNvSpPr>
            <a:spLocks noGrp="1"/>
          </p:cNvSpPr>
          <p:nvPr>
            <p:ph idx="1"/>
          </p:nvPr>
        </p:nvSpPr>
        <p:spPr>
          <a:xfrm>
            <a:off x="457200" y="2357430"/>
            <a:ext cx="8229600" cy="3967170"/>
          </a:xfrm>
        </p:spPr>
        <p:txBody>
          <a:bodyPr/>
          <a:lstStyle/>
          <a:p>
            <a:pPr lvl="0" algn="just"/>
            <a:r>
              <a:rPr lang="ar-SA" dirty="0" smtClean="0">
                <a:cs typeface="B Titr" pitchFamily="2" charset="-78"/>
              </a:rPr>
              <a:t>تحليل عملکرد کلان تجارت جهاني در گذشته</a:t>
            </a:r>
            <a:endParaRPr lang="fa-IR" dirty="0" smtClean="0">
              <a:cs typeface="B Titr" pitchFamily="2" charset="-78"/>
            </a:endParaRPr>
          </a:p>
          <a:p>
            <a:pPr lvl="0" algn="just"/>
            <a:r>
              <a:rPr lang="fa-IR" sz="2000" dirty="0" smtClean="0">
                <a:cs typeface="B Titr" pitchFamily="2" charset="-78"/>
              </a:rPr>
              <a:t>راهبرد جانشینی واردات</a:t>
            </a:r>
          </a:p>
          <a:p>
            <a:pPr lvl="0" algn="just"/>
            <a:r>
              <a:rPr lang="fa-IR" sz="2000" dirty="0" smtClean="0">
                <a:cs typeface="B Titr" pitchFamily="2" charset="-78"/>
              </a:rPr>
              <a:t>سیاست توسعه صادرات</a:t>
            </a:r>
          </a:p>
          <a:p>
            <a:pPr lvl="0" algn="just"/>
            <a:r>
              <a:rPr lang="ar-SA" dirty="0" smtClean="0">
                <a:cs typeface="B Titr" pitchFamily="2" charset="-78"/>
              </a:rPr>
              <a:t>تحليل حجم و نوع مبادلات بين مناطق مختلف جغرافيايي</a:t>
            </a:r>
            <a:endParaRPr lang="fa-IR" dirty="0" smtClean="0">
              <a:cs typeface="B Titr" pitchFamily="2" charset="-78"/>
            </a:endParaRPr>
          </a:p>
          <a:p>
            <a:r>
              <a:rPr lang="ar-SA" sz="2000" dirty="0" smtClean="0">
                <a:cs typeface="B Titr" pitchFamily="2" charset="-78"/>
              </a:rPr>
              <a:t>وضعيت تجارت کالاها و خدمات در مناطق مختلف جغرافيايي</a:t>
            </a:r>
            <a:endParaRPr lang="fa-IR" sz="2000" dirty="0" smtClean="0">
              <a:cs typeface="B Titr" pitchFamily="2" charset="-78"/>
            </a:endParaRPr>
          </a:p>
          <a:p>
            <a:r>
              <a:rPr lang="ar-SA" sz="2000" dirty="0" smtClean="0">
                <a:cs typeface="B Titr" pitchFamily="2" charset="-78"/>
              </a:rPr>
              <a:t>وضعيت تجارت گروه محصولات و خدمات در مناطق مختلف جغرافيايي</a:t>
            </a:r>
            <a:endParaRPr lang="fa-IR" sz="2000" dirty="0" smtClean="0">
              <a:cs typeface="B Titr"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2-2- </a:t>
            </a:r>
            <a:r>
              <a:rPr lang="ar-SA" sz="3100" dirty="0" smtClean="0">
                <a:cs typeface="B Titr" pitchFamily="2" charset="-78"/>
              </a:rPr>
              <a:t>تحليل وضعيت بازرگاني داخلي کشور</a:t>
            </a:r>
            <a:r>
              <a:rPr lang="fa-IR" sz="3100" dirty="0" smtClean="0">
                <a:cs typeface="B Titr" pitchFamily="2" charset="-78"/>
              </a:rPr>
              <a:t/>
            </a:r>
            <a:br>
              <a:rPr lang="fa-IR" sz="3100" dirty="0" smtClean="0">
                <a:cs typeface="B Titr" pitchFamily="2" charset="-78"/>
              </a:rPr>
            </a:br>
            <a:r>
              <a:rPr lang="ar-SA" sz="2700" dirty="0" smtClean="0">
                <a:cs typeface="B Titr" pitchFamily="2" charset="-78"/>
              </a:rPr>
              <a:t>بررسي عملکرد نهادها و خدمات پشتيبان بازرگاني</a:t>
            </a:r>
            <a:r>
              <a:rPr lang="fa-IR" sz="2700" dirty="0" smtClean="0">
                <a:cs typeface="B Titr" pitchFamily="2" charset="-78"/>
              </a:rPr>
              <a:t>(</a:t>
            </a:r>
            <a:r>
              <a:rPr lang="fa-IR" sz="2800" dirty="0" smtClean="0">
                <a:cs typeface="B Titr" pitchFamily="2" charset="-78"/>
              </a:rPr>
              <a:t>بانک</a:t>
            </a:r>
            <a:r>
              <a:rPr lang="fa-IR" sz="2700" dirty="0" smtClean="0">
                <a:cs typeface="B Titr" pitchFamily="2" charset="-78"/>
              </a:rPr>
              <a:t>)</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fa-IR" sz="1600" dirty="0" smtClean="0">
                <a:cs typeface="B Titr" pitchFamily="2" charset="-78"/>
              </a:rPr>
              <a:t>مقايسه تسهيلات اعطايي به بخش صادرات با کل تسهیلات</a:t>
            </a:r>
          </a:p>
          <a:p>
            <a:pPr algn="ctr"/>
            <a:endParaRPr lang="fa-IR" dirty="0">
              <a:cs typeface="B Titr" pitchFamily="2" charset="-78"/>
            </a:endParaRPr>
          </a:p>
        </p:txBody>
      </p:sp>
      <p:pic>
        <p:nvPicPr>
          <p:cNvPr id="5" name="Chart 19"/>
          <p:cNvPicPr>
            <a:picLocks noChangeArrowheads="1"/>
          </p:cNvPicPr>
          <p:nvPr/>
        </p:nvPicPr>
        <p:blipFill>
          <a:blip r:embed="rId2"/>
          <a:srcRect/>
          <a:stretch>
            <a:fillRect/>
          </a:stretch>
        </p:blipFill>
        <p:spPr bwMode="auto">
          <a:xfrm>
            <a:off x="1500166" y="2357430"/>
            <a:ext cx="6215106" cy="342902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fa-IR" sz="1600" dirty="0" smtClean="0">
                <a:cs typeface="B Titr" pitchFamily="2" charset="-78"/>
              </a:rPr>
              <a:t>حجم تجارت به صورت درصدي از </a:t>
            </a:r>
            <a:r>
              <a:rPr lang="en-US" sz="1600" dirty="0" smtClean="0">
                <a:cs typeface="B Titr" pitchFamily="2" charset="-78"/>
              </a:rPr>
              <a:t>GDP</a:t>
            </a:r>
            <a:r>
              <a:rPr lang="fa-IR" sz="1600" dirty="0" smtClean="0">
                <a:cs typeface="B Titr" pitchFamily="2" charset="-78"/>
              </a:rPr>
              <a:t> در مناطق منتخب جهان</a:t>
            </a:r>
            <a:r>
              <a:rPr lang="en-US" sz="1600" dirty="0" smtClean="0"/>
              <a:t> World </a:t>
            </a:r>
            <a:r>
              <a:rPr lang="en-US" sz="1600" dirty="0" err="1" smtClean="0"/>
              <a:t>Develoment</a:t>
            </a:r>
            <a:r>
              <a:rPr lang="en-US" sz="1600" dirty="0" smtClean="0"/>
              <a:t> Indicators, 2007 - </a:t>
            </a:r>
            <a:endParaRPr lang="en-US" sz="1600" dirty="0" smtClean="0">
              <a:cs typeface="B Titr" pitchFamily="2" charset="-78"/>
            </a:endParaRPr>
          </a:p>
          <a:p>
            <a:pPr algn="ct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357290" y="2428868"/>
            <a:ext cx="6500858" cy="35719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نسبت تجارت خدمات به توليد ناخالص داخلي (درصد)</a:t>
            </a:r>
            <a:r>
              <a:rPr lang="fa-IR" sz="1600" dirty="0" smtClean="0">
                <a:cs typeface="B Titr" pitchFamily="2" charset="-78"/>
              </a:rPr>
              <a:t> </a:t>
            </a:r>
            <a:r>
              <a:rPr lang="en-US" sz="1600" dirty="0" smtClean="0"/>
              <a:t>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214414" y="2428868"/>
            <a:ext cx="6715172" cy="342902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صادرات با فناوري بالا (درصدي از کالاهاي صنعتي)</a:t>
            </a:r>
            <a:r>
              <a:rPr lang="en-US" sz="1600" dirty="0" smtClean="0"/>
              <a:t> 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214414" y="2428868"/>
            <a:ext cx="6643734" cy="335758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نسبت صادرات کالاها و خدمات به توليد ناخالص داخلي (درصد) </a:t>
            </a:r>
            <a:r>
              <a:rPr lang="en-US" sz="1600" dirty="0" smtClean="0"/>
              <a:t>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000100" y="2500306"/>
            <a:ext cx="6929486" cy="335758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نرخ رشد صادرات کالاها و خدمات </a:t>
            </a:r>
            <a:r>
              <a:rPr lang="en-US" sz="1600" dirty="0" smtClean="0"/>
              <a:t>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071538" y="2357430"/>
            <a:ext cx="7000924" cy="35719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نسبت واردات کالاها و خدمات به توليد ناخالص داخلي (درصد) </a:t>
            </a:r>
            <a:r>
              <a:rPr lang="en-US" sz="1600" dirty="0" smtClean="0"/>
              <a:t>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142976" y="2428868"/>
            <a:ext cx="7000924" cy="335758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نرخ رشد واردات کالاها و خدمات </a:t>
            </a:r>
            <a:r>
              <a:rPr lang="en-US" sz="1600" dirty="0" smtClean="0"/>
              <a:t>World </a:t>
            </a:r>
            <a:r>
              <a:rPr lang="en-US" sz="1600" dirty="0" err="1" smtClean="0"/>
              <a:t>Develoment</a:t>
            </a:r>
            <a:r>
              <a:rPr lang="en-US" sz="1600" dirty="0" smtClean="0"/>
              <a:t> Indicators, 2007 - </a:t>
            </a:r>
            <a:endParaRPr lang="fa-IR" sz="1600" dirty="0" smtClean="0">
              <a:cs typeface="B Titr" pitchFamily="2" charset="-78"/>
            </a:endParaRPr>
          </a:p>
          <a:p>
            <a:pPr algn="ct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071538" y="2428868"/>
            <a:ext cx="6929486" cy="342902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31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ارزش صادرات، واردات و خالص تجارت ايران (06-2002) </a:t>
            </a:r>
            <a:r>
              <a:rPr lang="en-US" sz="1600" u="sng" dirty="0" smtClean="0"/>
              <a:t>www.Intracen.org</a:t>
            </a:r>
            <a:r>
              <a:rPr lang="en-US" sz="1600" dirty="0" smtClean="0"/>
              <a:t>- </a:t>
            </a:r>
            <a:endParaRPr lang="fa-IR" sz="1600" dirty="0" smtClean="0">
              <a:cs typeface="B Titr" pitchFamily="2" charset="-78"/>
            </a:endParaRPr>
          </a:p>
          <a:p>
            <a:pPr algn="ct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142976" y="2428868"/>
            <a:ext cx="6786610" cy="328614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مقايسه ترکيب صادرات ايران (06-2002)</a:t>
            </a:r>
            <a:r>
              <a:rPr lang="en-US" sz="1600" u="sng" dirty="0" smtClean="0"/>
              <a:t>www.Intracen.org</a:t>
            </a:r>
            <a:endParaRPr lang="fa-IR" sz="1600" dirty="0" smtClean="0">
              <a:cs typeface="B Titr" pitchFamily="2" charset="-78"/>
            </a:endParaRPr>
          </a:p>
          <a:p>
            <a:pPr algn="ct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142976" y="2428868"/>
            <a:ext cx="6786610" cy="35004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700" dirty="0" smtClean="0">
                <a:solidFill>
                  <a:schemeClr val="tx1"/>
                </a:solidFill>
                <a:cs typeface="B Titr" pitchFamily="2" charset="-78"/>
              </a:rPr>
              <a:t>1-1-1-</a:t>
            </a:r>
            <a:r>
              <a:rPr lang="ar-SA" sz="2700" dirty="0" smtClean="0">
                <a:solidFill>
                  <a:schemeClr val="tx1"/>
                </a:solidFill>
                <a:cs typeface="B Titr" pitchFamily="2" charset="-78"/>
              </a:rPr>
              <a:t>تحليل عملکرد کلان تجارت جهاني در گذشته</a:t>
            </a:r>
            <a:endParaRPr lang="fa-IR" sz="2700" dirty="0">
              <a:solidFill>
                <a:schemeClr val="tx1"/>
              </a:solidFill>
            </a:endParaRPr>
          </a:p>
        </p:txBody>
      </p:sp>
      <p:pic>
        <p:nvPicPr>
          <p:cNvPr id="4" name="Content Placeholder 3"/>
          <p:cNvPicPr>
            <a:picLocks noGrp="1" noChangeAspect="1" noChangeArrowheads="1"/>
          </p:cNvPicPr>
          <p:nvPr>
            <p:ph idx="1"/>
          </p:nvPr>
        </p:nvPicPr>
        <p:blipFill>
          <a:blip r:embed="rId2"/>
          <a:srcRect/>
          <a:stretch>
            <a:fillRect/>
          </a:stretch>
        </p:blipFill>
        <p:spPr bwMode="auto">
          <a:xfrm>
            <a:off x="1000100" y="2357431"/>
            <a:ext cx="7286675" cy="3668452"/>
          </a:xfrm>
          <a:prstGeom prst="rect">
            <a:avLst/>
          </a:prstGeom>
          <a:noFill/>
          <a:ln w="9525">
            <a:noFill/>
            <a:miter lim="800000"/>
            <a:headEnd/>
            <a:tailEnd/>
          </a:ln>
        </p:spPr>
      </p:pic>
      <p:sp>
        <p:nvSpPr>
          <p:cNvPr id="5" name="Rectangle 4"/>
          <p:cNvSpPr/>
          <p:nvPr/>
        </p:nvSpPr>
        <p:spPr>
          <a:xfrm>
            <a:off x="1928794" y="1928802"/>
            <a:ext cx="4929190" cy="338554"/>
          </a:xfrm>
          <a:prstGeom prst="rect">
            <a:avLst/>
          </a:prstGeom>
        </p:spPr>
        <p:txBody>
          <a:bodyPr wrap="square">
            <a:spAutoFit/>
          </a:bodyPr>
          <a:lstStyle/>
          <a:p>
            <a:r>
              <a:rPr lang="ar-SA" sz="1600" b="1" dirty="0" smtClean="0">
                <a:latin typeface="2  Titr"/>
                <a:cs typeface="B Titr" pitchFamily="2" charset="-78"/>
              </a:rPr>
              <a:t>حجم تجارت به صورت درصدي از </a:t>
            </a:r>
            <a:r>
              <a:rPr lang="en-US" sz="1600" b="1" dirty="0" smtClean="0">
                <a:latin typeface="2  Titr"/>
                <a:cs typeface="B Titr" pitchFamily="2" charset="-78"/>
              </a:rPr>
              <a:t>GDP</a:t>
            </a:r>
            <a:r>
              <a:rPr lang="ar-SA" sz="1600" b="1" dirty="0" smtClean="0">
                <a:latin typeface="2  Titr"/>
                <a:cs typeface="B Titr" pitchFamily="2" charset="-78"/>
              </a:rPr>
              <a:t> در مناطق منتخب جهان</a:t>
            </a:r>
            <a:endParaRPr lang="fa-IR" sz="1600" b="1" dirty="0">
              <a:latin typeface="2  Titr"/>
              <a:cs typeface="B Titr"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700" dirty="0" smtClean="0">
                <a:cs typeface="B Titr" pitchFamily="2" charset="-78"/>
              </a:rPr>
              <a:t>2-3-1-</a:t>
            </a:r>
            <a:r>
              <a:rPr lang="fa-IR" sz="2400" cap="all" dirty="0" smtClean="0">
                <a:cs typeface="B Titr" pitchFamily="2" charset="-78"/>
              </a:rPr>
              <a:t>تحليل جايگاه ايران در تجارت جهاني</a:t>
            </a:r>
            <a:endParaRPr lang="fa-IR" sz="27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مقايسه رتبه ايران در بازار جهاني در گروه محصولات مختلف </a:t>
            </a:r>
            <a:r>
              <a:rPr lang="en-US" sz="1600" u="sng" dirty="0" smtClean="0"/>
              <a:t>www.Intracen.org</a:t>
            </a:r>
            <a:endParaRPr lang="fa-IR" sz="1600" dirty="0" smtClean="0">
              <a:cs typeface="B Titr" pitchFamily="2" charset="-78"/>
            </a:endParaRPr>
          </a:p>
          <a:p>
            <a:pPr algn="ctr"/>
            <a:endParaRPr lang="fa-IR" dirty="0">
              <a:cs typeface="B Titr" pitchFamily="2" charset="-78"/>
            </a:endParaRPr>
          </a:p>
        </p:txBody>
      </p:sp>
      <p:pic>
        <p:nvPicPr>
          <p:cNvPr id="4098" name="Picture 2"/>
          <p:cNvPicPr>
            <a:picLocks noChangeAspect="1" noChangeArrowheads="1"/>
          </p:cNvPicPr>
          <p:nvPr/>
        </p:nvPicPr>
        <p:blipFill>
          <a:blip r:embed="rId2"/>
          <a:srcRect/>
          <a:stretch>
            <a:fillRect/>
          </a:stretch>
        </p:blipFill>
        <p:spPr bwMode="auto">
          <a:xfrm>
            <a:off x="1285852" y="2428868"/>
            <a:ext cx="6572296" cy="392909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515352"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2-3-2- </a:t>
            </a:r>
            <a:r>
              <a:rPr lang="fa-IR" sz="2200" cap="all" dirty="0" smtClean="0">
                <a:cs typeface="B Titr" pitchFamily="2" charset="-78"/>
              </a:rPr>
              <a:t>اصلي‌ترين جهت‌گيريهاي‌هاي جاري دولت و برنامه‌هاي گذشته در بازرگاني خارجي</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r>
              <a:rPr lang="fa-IR" sz="2200" cap="all" dirty="0" smtClean="0">
                <a:cs typeface="B Titr" pitchFamily="2" charset="-78"/>
              </a:rPr>
              <a:t>برنامه چهارم توسعه و </a:t>
            </a:r>
            <a:r>
              <a:rPr lang="ar-SA" sz="2200" dirty="0" smtClean="0">
                <a:cs typeface="B Titr" pitchFamily="2" charset="-78"/>
              </a:rPr>
              <a:t>مواد مرتبط با بخش بازرگاني</a:t>
            </a:r>
            <a:r>
              <a:rPr lang="fa-IR" sz="2200" dirty="0" smtClean="0">
                <a:cs typeface="B Titr" pitchFamily="2" charset="-78"/>
              </a:rPr>
              <a:t> خارجی</a:t>
            </a:r>
            <a:r>
              <a:rPr lang="ar-SA" sz="2200" dirty="0" smtClean="0">
                <a:cs typeface="B Titr" pitchFamily="2" charset="-78"/>
              </a:rPr>
              <a:t> </a:t>
            </a:r>
            <a:endParaRPr lang="fa-IR" sz="2200" dirty="0" smtClean="0">
              <a:cs typeface="B Titr" pitchFamily="2" charset="-78"/>
            </a:endParaRPr>
          </a:p>
          <a:p>
            <a:r>
              <a:rPr lang="fa-IR" sz="2200" cap="all" dirty="0" smtClean="0">
                <a:cs typeface="B Titr" pitchFamily="2" charset="-78"/>
              </a:rPr>
              <a:t>برنامه سوم توسعه و </a:t>
            </a:r>
            <a:r>
              <a:rPr lang="ar-SA" sz="2200" dirty="0" smtClean="0">
                <a:cs typeface="B Titr" pitchFamily="2" charset="-78"/>
              </a:rPr>
              <a:t>مواد مرتبط با بخش بازرگاني </a:t>
            </a:r>
            <a:r>
              <a:rPr lang="fa-IR" sz="2200" dirty="0" smtClean="0">
                <a:cs typeface="B Titr" pitchFamily="2" charset="-78"/>
              </a:rPr>
              <a:t>خارجی</a:t>
            </a:r>
          </a:p>
          <a:p>
            <a:r>
              <a:rPr lang="fa-IR" sz="2200" cap="all" dirty="0" smtClean="0">
                <a:cs typeface="B Titr" pitchFamily="2" charset="-78"/>
              </a:rPr>
              <a:t>برنامه دوم توسعه و </a:t>
            </a:r>
            <a:r>
              <a:rPr lang="ar-SA" sz="2200" dirty="0" smtClean="0">
                <a:cs typeface="B Titr" pitchFamily="2" charset="-78"/>
              </a:rPr>
              <a:t>مواد مرتبط با بخش بازرگاني </a:t>
            </a:r>
            <a:r>
              <a:rPr lang="fa-IR" sz="2200" dirty="0" smtClean="0">
                <a:cs typeface="B Titr" pitchFamily="2" charset="-78"/>
              </a:rPr>
              <a:t>خارجی</a:t>
            </a:r>
          </a:p>
          <a:p>
            <a:r>
              <a:rPr lang="fa-IR" sz="2200" cap="all" dirty="0" smtClean="0">
                <a:cs typeface="B Titr" pitchFamily="2" charset="-78"/>
              </a:rPr>
              <a:t>برنامه اول توسعه و </a:t>
            </a:r>
            <a:r>
              <a:rPr lang="ar-SA" sz="2200" dirty="0" smtClean="0">
                <a:cs typeface="B Titr" pitchFamily="2" charset="-78"/>
              </a:rPr>
              <a:t>مواد مرتبط با بخش بازرگاني </a:t>
            </a:r>
            <a:r>
              <a:rPr lang="fa-IR" sz="2200" dirty="0" smtClean="0">
                <a:cs typeface="B Titr" pitchFamily="2" charset="-78"/>
              </a:rPr>
              <a:t>خارجی</a:t>
            </a:r>
          </a:p>
          <a:p>
            <a:pPr algn="ctr"/>
            <a:r>
              <a:rPr lang="ar-SA" sz="1600" dirty="0" smtClean="0">
                <a:cs typeface="B Titr" pitchFamily="2" charset="-78"/>
              </a:rPr>
              <a:t>نرخ رشد صادرات صنعتي و غيرنفتي و سهم صادرات صنعتي از صادرات غيرنفتي</a:t>
            </a:r>
            <a:endParaRPr lang="fa-IR" sz="1600" dirty="0" smtClean="0">
              <a:cs typeface="B Titr" pitchFamily="2" charset="-78"/>
            </a:endParaRPr>
          </a:p>
          <a:p>
            <a:pPr algn="ctr"/>
            <a:endParaRPr lang="fa-IR" sz="1600" dirty="0" smtClean="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571604" y="3857628"/>
            <a:ext cx="5610225" cy="25527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642918"/>
            <a:ext cx="8515352"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2-3-3- </a:t>
            </a:r>
            <a:r>
              <a:rPr lang="fa-IR" sz="2200" cap="all" dirty="0" smtClean="0">
                <a:cs typeface="B Titr" pitchFamily="2" charset="-78"/>
              </a:rPr>
              <a:t>تحليل جايگاه و ميزان مشارکت ايران در اتحاديه هاي تجاري منطقه‌اي و فرا منطقه‌اي </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fa-IR" sz="1600" dirty="0" smtClean="0">
                <a:cs typeface="B Titr" pitchFamily="2" charset="-78"/>
              </a:rPr>
              <a:t>مبادلات ايران با اعضاي گروه 8 در سال 2007</a:t>
            </a:r>
          </a:p>
        </p:txBody>
      </p:sp>
      <p:pic>
        <p:nvPicPr>
          <p:cNvPr id="7" name="Chart 3"/>
          <p:cNvPicPr>
            <a:picLocks noChangeArrowheads="1"/>
          </p:cNvPicPr>
          <p:nvPr/>
        </p:nvPicPr>
        <p:blipFill>
          <a:blip r:embed="rId2"/>
          <a:srcRect/>
          <a:stretch>
            <a:fillRect/>
          </a:stretch>
        </p:blipFill>
        <p:spPr bwMode="auto">
          <a:xfrm>
            <a:off x="1285852" y="2500306"/>
            <a:ext cx="6572296" cy="335758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8658196"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2-3-3- </a:t>
            </a:r>
            <a:r>
              <a:rPr lang="fa-IR" sz="2200" cap="all" dirty="0" smtClean="0">
                <a:cs typeface="B Titr" pitchFamily="2" charset="-78"/>
              </a:rPr>
              <a:t>تحليل جايگاه و ميزان مشارکت ايران در اتحاديه هاي تجاري منطقه‌اي و فرا منطقه‌اي </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جريان مبادلات بين ايران و اعضاي اکو در سال 2006</a:t>
            </a:r>
            <a:endParaRPr lang="fa-IR" sz="1600" dirty="0" smtClean="0">
              <a:cs typeface="B Titr" pitchFamily="2" charset="-78"/>
            </a:endParaRPr>
          </a:p>
          <a:p>
            <a:pPr algn="ctr"/>
            <a:endParaRPr lang="fa-IR" sz="1600" dirty="0" smtClean="0">
              <a:cs typeface="B Titr" pitchFamily="2" charset="-78"/>
            </a:endParaRPr>
          </a:p>
        </p:txBody>
      </p:sp>
      <p:pic>
        <p:nvPicPr>
          <p:cNvPr id="5" name="Diagram 45"/>
          <p:cNvPicPr>
            <a:picLocks noChangeArrowheads="1"/>
          </p:cNvPicPr>
          <p:nvPr/>
        </p:nvPicPr>
        <p:blipFill>
          <a:blip r:embed="rId2"/>
          <a:srcRect t="-9740" b="-9837"/>
          <a:stretch>
            <a:fillRect/>
          </a:stretch>
        </p:blipFill>
        <p:spPr bwMode="auto">
          <a:xfrm rot="16200000">
            <a:off x="2526476" y="402426"/>
            <a:ext cx="4071942" cy="7981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2-3-4-</a:t>
            </a:r>
            <a:r>
              <a:rPr lang="ar-SA" sz="2200" dirty="0" smtClean="0">
                <a:cs typeface="B Titr" pitchFamily="2" charset="-78"/>
              </a:rPr>
              <a:t>تحليل مهمترين بازارهاي هدف تجاري ايران</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مقايسه ارزش صادرات  کالا به تفکيک گروهبندي طي سالهاي (85-1384) </a:t>
            </a:r>
            <a:endParaRPr lang="fa-IR" sz="1600" dirty="0" smtClean="0">
              <a:cs typeface="B Titr" pitchFamily="2" charset="-78"/>
            </a:endParaRPr>
          </a:p>
          <a:p>
            <a:pPr algn="ctr"/>
            <a:endParaRPr lang="fa-IR" sz="1600" dirty="0" smtClean="0">
              <a:cs typeface="B Titr" pitchFamily="2" charset="-78"/>
            </a:endParaRPr>
          </a:p>
        </p:txBody>
      </p:sp>
      <p:pic>
        <p:nvPicPr>
          <p:cNvPr id="7" name="Picture 6" descr="85-16"/>
          <p:cNvPicPr>
            <a:picLocks noChangeAspect="1" noChangeArrowheads="1"/>
          </p:cNvPicPr>
          <p:nvPr/>
        </p:nvPicPr>
        <p:blipFill>
          <a:blip r:embed="rId2"/>
          <a:srcRect/>
          <a:stretch>
            <a:fillRect/>
          </a:stretch>
        </p:blipFill>
        <p:spPr bwMode="auto">
          <a:xfrm>
            <a:off x="1142976" y="2428868"/>
            <a:ext cx="6929486" cy="36433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2-3-5-</a:t>
            </a:r>
            <a:r>
              <a:rPr lang="fa-IR" sz="2200" cap="all" dirty="0" smtClean="0">
                <a:cs typeface="B Titr" pitchFamily="2" charset="-78"/>
              </a:rPr>
              <a:t>تحليل جايگاه عمده‌ترين شرکاي تجاري کشور در گذشته</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عمده‌ترين کشورهاي واردکننده از ايران </a:t>
            </a:r>
            <a:r>
              <a:rPr lang="fa-IR" sz="1600" dirty="0" smtClean="0">
                <a:cs typeface="B Titr" pitchFamily="2" charset="-78"/>
              </a:rPr>
              <a:t>2006</a:t>
            </a:r>
          </a:p>
          <a:p>
            <a:pPr algn="ctr"/>
            <a:endParaRPr lang="fa-IR" sz="1600" dirty="0" smtClean="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214414" y="2428868"/>
            <a:ext cx="6643734" cy="364333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2-3-5-</a:t>
            </a:r>
            <a:r>
              <a:rPr lang="fa-IR" sz="2200" cap="all" dirty="0" smtClean="0">
                <a:cs typeface="B Titr" pitchFamily="2" charset="-78"/>
              </a:rPr>
              <a:t>تحليل جايگاه عمده‌ترين شرکاي تجاري کشور در گذشته</a:t>
            </a:r>
            <a:endParaRPr lang="fa-IR" sz="2200" dirty="0">
              <a:cs typeface="B Titr" pitchFamily="2" charset="-78"/>
            </a:endParaRPr>
          </a:p>
        </p:txBody>
      </p:sp>
      <p:sp>
        <p:nvSpPr>
          <p:cNvPr id="6" name="Content Placeholder 5"/>
          <p:cNvSpPr>
            <a:spLocks noGrp="1"/>
          </p:cNvSpPr>
          <p:nvPr>
            <p:ph idx="1"/>
          </p:nvPr>
        </p:nvSpPr>
        <p:spPr>
          <a:xfrm>
            <a:off x="457200" y="2000240"/>
            <a:ext cx="8229600" cy="4324360"/>
          </a:xfrm>
        </p:spPr>
        <p:txBody>
          <a:bodyPr>
            <a:normAutofit/>
          </a:bodyPr>
          <a:lstStyle/>
          <a:p>
            <a:pPr algn="ctr"/>
            <a:r>
              <a:rPr lang="ar-SA" sz="1600" dirty="0" smtClean="0">
                <a:cs typeface="B Titr" pitchFamily="2" charset="-78"/>
              </a:rPr>
              <a:t>عمده‌ترين کشورهاي صادرکننده به ايران </a:t>
            </a:r>
            <a:r>
              <a:rPr lang="fa-IR" sz="1600" dirty="0" smtClean="0">
                <a:cs typeface="B Titr" pitchFamily="2" charset="-78"/>
              </a:rPr>
              <a:t>2006</a:t>
            </a:r>
          </a:p>
          <a:p>
            <a:pPr algn="ctr"/>
            <a:endParaRPr lang="fa-IR" sz="1600" dirty="0" smtClean="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214414" y="2500306"/>
            <a:ext cx="6786610" cy="364333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2-3-5-</a:t>
            </a:r>
            <a:r>
              <a:rPr lang="fa-IR" sz="2200" cap="all" dirty="0" smtClean="0">
                <a:cs typeface="B Titr" pitchFamily="2" charset="-78"/>
              </a:rPr>
              <a:t>تحليل جايگاه عمده‌ترين شرکاي تجاري کشور در گذشته</a:t>
            </a:r>
            <a:endParaRPr lang="fa-IR" sz="2200" dirty="0">
              <a:cs typeface="B Titr" pitchFamily="2" charset="-78"/>
            </a:endParaRPr>
          </a:p>
        </p:txBody>
      </p:sp>
      <p:sp>
        <p:nvSpPr>
          <p:cNvPr id="6" name="Content Placeholder 5"/>
          <p:cNvSpPr>
            <a:spLocks noGrp="1"/>
          </p:cNvSpPr>
          <p:nvPr>
            <p:ph idx="1"/>
          </p:nvPr>
        </p:nvSpPr>
        <p:spPr>
          <a:xfrm>
            <a:off x="500034" y="1928802"/>
            <a:ext cx="8229600" cy="4324360"/>
          </a:xfrm>
        </p:spPr>
        <p:txBody>
          <a:bodyPr>
            <a:normAutofit/>
          </a:bodyPr>
          <a:lstStyle/>
          <a:p>
            <a:pPr algn="ctr"/>
            <a:r>
              <a:rPr lang="ar-SA" sz="1600" dirty="0" smtClean="0">
                <a:cs typeface="B Titr" pitchFamily="2" charset="-78"/>
              </a:rPr>
              <a:t>تراز تجاري غير نفتي ج.ا.ايران با ده شريك عمده تجاري كشور به ترتيب ارزش واردات در سال 1385</a:t>
            </a:r>
            <a:endParaRPr lang="fa-IR" sz="1600" dirty="0" smtClean="0">
              <a:latin typeface="2  Titr"/>
              <a:cs typeface="B Titr" pitchFamily="2" charset="-78"/>
            </a:endParaRPr>
          </a:p>
        </p:txBody>
      </p:sp>
      <p:pic>
        <p:nvPicPr>
          <p:cNvPr id="8" name="Picture 7" descr="85-29"/>
          <p:cNvPicPr>
            <a:picLocks noChangeAspect="1" noChangeArrowheads="1"/>
          </p:cNvPicPr>
          <p:nvPr/>
        </p:nvPicPr>
        <p:blipFill>
          <a:blip r:embed="rId2"/>
          <a:srcRect/>
          <a:stretch>
            <a:fillRect/>
          </a:stretch>
        </p:blipFill>
        <p:spPr bwMode="auto">
          <a:xfrm>
            <a:off x="1000100" y="2357430"/>
            <a:ext cx="7143800" cy="342902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00132"/>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دوم: تحلیل وضعیت بخش بازرگانی در ایران</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2-3- </a:t>
            </a:r>
            <a:r>
              <a:rPr lang="ar-SA" sz="3100" dirty="0" smtClean="0">
                <a:cs typeface="B Titr" pitchFamily="2" charset="-78"/>
              </a:rPr>
              <a:t>تحليل وضعيت بازرگاني </a:t>
            </a:r>
            <a:r>
              <a:rPr lang="fa-IR" sz="3100" dirty="0" smtClean="0">
                <a:cs typeface="B Titr" pitchFamily="2" charset="-78"/>
              </a:rPr>
              <a:t>خارجی</a:t>
            </a:r>
            <a:r>
              <a:rPr lang="ar-SA" sz="3100" dirty="0" smtClean="0">
                <a:cs typeface="B Titr" pitchFamily="2" charset="-78"/>
              </a:rPr>
              <a:t> کشور</a:t>
            </a:r>
            <a:r>
              <a:rPr lang="fa-IR" sz="3100" dirty="0" smtClean="0">
                <a:cs typeface="B Titr" pitchFamily="2" charset="-78"/>
              </a:rPr>
              <a:t/>
            </a:r>
            <a:br>
              <a:rPr lang="fa-IR" sz="3100" dirty="0" smtClean="0">
                <a:cs typeface="B Titr" pitchFamily="2" charset="-78"/>
              </a:rPr>
            </a:br>
            <a:r>
              <a:rPr lang="fa-IR" sz="2200" dirty="0" smtClean="0">
                <a:cs typeface="B Titr" pitchFamily="2" charset="-78"/>
              </a:rPr>
              <a:t>2-3-5-</a:t>
            </a:r>
            <a:r>
              <a:rPr lang="fa-IR" sz="2200" cap="all" dirty="0" smtClean="0">
                <a:cs typeface="B Titr" pitchFamily="2" charset="-78"/>
              </a:rPr>
              <a:t>تحليل جايگاه عمده‌ترين شرکاي تجاري کشور در گذشته</a:t>
            </a:r>
            <a:endParaRPr lang="fa-IR" sz="2200" dirty="0">
              <a:cs typeface="B Titr" pitchFamily="2" charset="-78"/>
            </a:endParaRPr>
          </a:p>
        </p:txBody>
      </p:sp>
      <p:sp>
        <p:nvSpPr>
          <p:cNvPr id="6" name="Content Placeholder 5"/>
          <p:cNvSpPr>
            <a:spLocks noGrp="1"/>
          </p:cNvSpPr>
          <p:nvPr>
            <p:ph idx="1"/>
          </p:nvPr>
        </p:nvSpPr>
        <p:spPr>
          <a:xfrm>
            <a:off x="500034" y="1928802"/>
            <a:ext cx="8229600" cy="4324360"/>
          </a:xfrm>
        </p:spPr>
        <p:txBody>
          <a:bodyPr>
            <a:normAutofit/>
          </a:bodyPr>
          <a:lstStyle/>
          <a:p>
            <a:pPr algn="ctr"/>
            <a:r>
              <a:rPr lang="ar-SA" sz="1600" dirty="0" smtClean="0">
                <a:cs typeface="B Titr" pitchFamily="2" charset="-78"/>
              </a:rPr>
              <a:t>ده قلم عمده وارداتي در سال 1385 و مقايسه آن با مدت زمان مشابه در سال قبل از لحاظ ارزش (ارزش: ميليون دلار)</a:t>
            </a:r>
            <a:endParaRPr lang="fa-IR" sz="1600" dirty="0" smtClean="0">
              <a:latin typeface="2  Titr"/>
              <a:cs typeface="B Titr" pitchFamily="2" charset="-78"/>
            </a:endParaRPr>
          </a:p>
        </p:txBody>
      </p:sp>
      <p:pic>
        <p:nvPicPr>
          <p:cNvPr id="5" name="Picture 4" descr="85-26"/>
          <p:cNvPicPr>
            <a:picLocks noChangeAspect="1" noChangeArrowheads="1"/>
          </p:cNvPicPr>
          <p:nvPr/>
        </p:nvPicPr>
        <p:blipFill>
          <a:blip r:embed="rId2"/>
          <a:srcRect/>
          <a:stretch>
            <a:fillRect/>
          </a:stretch>
        </p:blipFill>
        <p:spPr bwMode="auto">
          <a:xfrm>
            <a:off x="1071538" y="2571744"/>
            <a:ext cx="7143800" cy="342902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ar-SA" sz="2400" dirty="0" smtClean="0">
                <a:cs typeface="B Titr" pitchFamily="2" charset="-78"/>
              </a:rPr>
              <a:t>ميزان صادرات در سطح جهاني در طي سالهاي اخير به دليل اتخاذ سياست استراتژي توسعه صادرات و رويکرد آنها به اقتصاد باز رشد يافته است.</a:t>
            </a:r>
            <a:endParaRPr lang="fa-IR" sz="2400" dirty="0" smtClean="0">
              <a:cs typeface="B Titr" pitchFamily="2" charset="-78"/>
            </a:endParaRPr>
          </a:p>
          <a:p>
            <a:pPr algn="just"/>
            <a:endParaRPr lang="fa-IR" sz="2400" dirty="0" smtClean="0">
              <a:cs typeface="B Titr" pitchFamily="2" charset="-78"/>
            </a:endParaRPr>
          </a:p>
          <a:p>
            <a:pPr algn="just"/>
            <a:r>
              <a:rPr lang="ar-SA" sz="2400" dirty="0" smtClean="0">
                <a:cs typeface="B Titr" pitchFamily="2" charset="-78"/>
              </a:rPr>
              <a:t> همچنين ترکيب صادرات کالايي در سطح جهاني نيز از صدور محصولات پايه و سنتي و متکي بر منابع طبيعي به سمت صدور محصولات صنعتي، پردازش شده و با فناوري بالا تغيير جهت داده است. </a:t>
            </a:r>
            <a:endParaRPr lang="fa-IR" sz="2400" dirty="0" smtClean="0">
              <a:cs typeface="B Titr" pitchFamily="2" charset="-78"/>
            </a:endParaRPr>
          </a:p>
          <a:p>
            <a:pPr algn="just"/>
            <a:endParaRPr lang="fa-IR" sz="2400" dirty="0" smtClean="0">
              <a:cs typeface="B Titr" pitchFamily="2" charset="-78"/>
            </a:endParaRPr>
          </a:p>
          <a:p>
            <a:pPr algn="just"/>
            <a:r>
              <a:rPr lang="ar-SA" sz="2400" dirty="0" smtClean="0">
                <a:cs typeface="B Titr" pitchFamily="2" charset="-78"/>
              </a:rPr>
              <a:t>در سطح نواحي مختلف جغرافيايي، قاره آسيا و کشورهاي مشترک‌المنافع از رشد بالاتري نسبت به ساير مناطق برخوردار بوده‌اند. و در سطح قاره آسيا نيز شش کشور آسياي جنوب شرقي، در تجارت کالايي (هم در صادرات وهم در واردات) از رشد بالاتري نسبت به متوسط جهاني برخوردار بوده‌اند. </a:t>
            </a:r>
            <a:endParaRPr lang="en-US" sz="2400" dirty="0" smtClean="0">
              <a:cs typeface="B Titr" pitchFamily="2" charset="-78"/>
            </a:endParaRPr>
          </a:p>
          <a:p>
            <a:pPr>
              <a:buNone/>
            </a:pPr>
            <a:endParaRPr lang="fa-IR" dirty="0"/>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700" dirty="0" smtClean="0">
                <a:solidFill>
                  <a:schemeClr val="tx1"/>
                </a:solidFill>
                <a:cs typeface="B Titr" pitchFamily="2" charset="-78"/>
              </a:rPr>
              <a:t>1-1-1-</a:t>
            </a:r>
            <a:r>
              <a:rPr lang="ar-SA" sz="2700" dirty="0" smtClean="0">
                <a:solidFill>
                  <a:schemeClr val="tx1"/>
                </a:solidFill>
                <a:cs typeface="B Titr" pitchFamily="2" charset="-78"/>
              </a:rPr>
              <a:t>تحليل عملکرد کلان تجارت جهاني در گذشته</a:t>
            </a:r>
            <a:endParaRPr lang="fa-IR" sz="27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buNone/>
            </a:pPr>
            <a:r>
              <a:rPr lang="fa-IR" sz="1600" dirty="0" smtClean="0">
                <a:cs typeface="B Titr" pitchFamily="2" charset="-78"/>
              </a:rPr>
              <a:t>مقايسه رشد حجم تجارت کالايي و  توليد ناخالص داخلي بر حسب نواحي مختلف طي دوره زماني  2006-2000</a:t>
            </a:r>
            <a:endParaRPr lang="en-US" sz="1600" dirty="0" smtClean="0">
              <a:cs typeface="B Titr" pitchFamily="2" charset="-78"/>
            </a:endParaRPr>
          </a:p>
          <a:p>
            <a:endParaRPr lang="fa-IR" dirty="0"/>
          </a:p>
        </p:txBody>
      </p:sp>
      <p:pic>
        <p:nvPicPr>
          <p:cNvPr id="7" name="Picture 6" descr="9"/>
          <p:cNvPicPr>
            <a:picLocks noChangeAspect="1" noChangeArrowheads="1"/>
          </p:cNvPicPr>
          <p:nvPr/>
        </p:nvPicPr>
        <p:blipFill>
          <a:blip r:embed="rId2"/>
          <a:srcRect/>
          <a:stretch>
            <a:fillRect/>
          </a:stretch>
        </p:blipFill>
        <p:spPr bwMode="auto">
          <a:xfrm>
            <a:off x="928663" y="2214554"/>
            <a:ext cx="7286676" cy="385765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ar-SA" dirty="0" smtClean="0">
                <a:cs typeface="B Titr" pitchFamily="2" charset="-78"/>
              </a:rPr>
              <a:t>در </a:t>
            </a:r>
            <a:r>
              <a:rPr lang="ar-SA" sz="2800" dirty="0" smtClean="0">
                <a:cs typeface="B Titr" pitchFamily="2" charset="-78"/>
              </a:rPr>
              <a:t>رابطه با ميزان ارتباط بين نواحي مختلف جهان، قاره اروپا (</a:t>
            </a:r>
            <a:r>
              <a:rPr lang="fa-IR" sz="2800" dirty="0" smtClean="0">
                <a:cs typeface="B Titr" pitchFamily="2" charset="-78"/>
              </a:rPr>
              <a:t>43/4</a:t>
            </a:r>
            <a:r>
              <a:rPr lang="ar-SA" sz="2800" dirty="0" smtClean="0">
                <a:cs typeface="B Titr" pitchFamily="2" charset="-78"/>
              </a:rPr>
              <a:t> درصد) و آسيا (</a:t>
            </a:r>
            <a:r>
              <a:rPr lang="fa-IR" sz="2800" dirty="0" smtClean="0">
                <a:cs typeface="B Titr" pitchFamily="2" charset="-78"/>
              </a:rPr>
              <a:t>24/1</a:t>
            </a:r>
            <a:r>
              <a:rPr lang="ar-SA" sz="2800" dirty="0" smtClean="0">
                <a:cs typeface="B Titr" pitchFamily="2" charset="-78"/>
              </a:rPr>
              <a:t> درصد) بالاترين جريان حجم تجارت کالايي در سطح جهان را به خود اختصاص داده‌اند. </a:t>
            </a:r>
            <a:endParaRPr lang="fa-IR" sz="2800" dirty="0" smtClean="0">
              <a:cs typeface="B Titr" pitchFamily="2" charset="-78"/>
            </a:endParaRPr>
          </a:p>
          <a:p>
            <a:pPr algn="just"/>
            <a:endParaRPr lang="fa-IR" sz="2800" dirty="0" smtClean="0">
              <a:cs typeface="B Titr" pitchFamily="2" charset="-78"/>
            </a:endParaRPr>
          </a:p>
          <a:p>
            <a:pPr algn="just"/>
            <a:r>
              <a:rPr lang="ar-SA" sz="2800" dirty="0" smtClean="0">
                <a:cs typeface="B Titr" pitchFamily="2" charset="-78"/>
              </a:rPr>
              <a:t>قاره آفريقا و کشورهاي مشترک‌المنافع از پايين‌ترين سطح تجارت کالايي در سطح جهان برخوردار هستند. </a:t>
            </a:r>
            <a:endParaRPr lang="fa-IR" sz="2800" dirty="0" smtClean="0">
              <a:cs typeface="B Titr" pitchFamily="2" charset="-78"/>
            </a:endParaRPr>
          </a:p>
          <a:p>
            <a:pPr algn="just">
              <a:buNone/>
            </a:pPr>
            <a:endParaRPr lang="fa-IR" sz="2800" dirty="0" smtClean="0">
              <a:cs typeface="B Titr" pitchFamily="2" charset="-78"/>
            </a:endParaRPr>
          </a:p>
          <a:p>
            <a:pPr algn="just"/>
            <a:r>
              <a:rPr lang="ar-SA" sz="2800" dirty="0" smtClean="0">
                <a:cs typeface="B Titr" pitchFamily="2" charset="-78"/>
              </a:rPr>
              <a:t>عمده حجم تجارت کالايي قاره اروپا (</a:t>
            </a:r>
            <a:r>
              <a:rPr lang="fa-IR" sz="2800" dirty="0" smtClean="0">
                <a:cs typeface="B Titr" pitchFamily="2" charset="-78"/>
              </a:rPr>
              <a:t>73/6</a:t>
            </a:r>
            <a:r>
              <a:rPr lang="ar-SA" sz="2800" dirty="0" smtClean="0">
                <a:cs typeface="B Titr" pitchFamily="2" charset="-78"/>
              </a:rPr>
              <a:t>درصد) در داخل خود اين قاره قرار دارد. به عبارت ديگر عمده مبادلات تجاري کشورهاي اروپايي با يکديگر بوده و پس از آن عمده مبادلات کشورهاي اروپايي با کشورهاي آمريکاي شمالي (</a:t>
            </a:r>
            <a:r>
              <a:rPr lang="fa-IR" sz="2800" dirty="0" smtClean="0">
                <a:cs typeface="B Titr" pitchFamily="2" charset="-78"/>
              </a:rPr>
              <a:t>8/7</a:t>
            </a:r>
            <a:r>
              <a:rPr lang="ar-SA" sz="2800" dirty="0" smtClean="0">
                <a:cs typeface="B Titr" pitchFamily="2" charset="-78"/>
              </a:rPr>
              <a:t>درصد) و کشورهاي آسيايي (</a:t>
            </a:r>
            <a:r>
              <a:rPr lang="fa-IR" sz="2800" dirty="0" smtClean="0">
                <a:cs typeface="B Titr" pitchFamily="2" charset="-78"/>
              </a:rPr>
              <a:t>7/4</a:t>
            </a:r>
            <a:r>
              <a:rPr lang="ar-SA" sz="2800" dirty="0" smtClean="0">
                <a:cs typeface="B Titr" pitchFamily="2" charset="-78"/>
              </a:rPr>
              <a:t>درصد) مي‌باشد. </a:t>
            </a:r>
            <a:endParaRPr lang="fa-IR" sz="2800" dirty="0" smtClean="0">
              <a:cs typeface="B Titr" pitchFamily="2" charset="-78"/>
            </a:endParaRPr>
          </a:p>
          <a:p>
            <a:pPr algn="just">
              <a:buNone/>
            </a:pPr>
            <a:endParaRPr lang="fa-IR" sz="2800" dirty="0" smtClean="0">
              <a:cs typeface="B Titr" pitchFamily="2" charset="-78"/>
            </a:endParaRPr>
          </a:p>
          <a:p>
            <a:pPr algn="just"/>
            <a:r>
              <a:rPr lang="ar-SA" sz="2800" dirty="0" smtClean="0">
                <a:cs typeface="B Titr" pitchFamily="2" charset="-78"/>
              </a:rPr>
              <a:t>عمده مبادلات کشورهاي آسيايي</a:t>
            </a:r>
            <a:r>
              <a:rPr lang="fa-IR" sz="2800" dirty="0" smtClean="0">
                <a:cs typeface="B Titr" pitchFamily="2" charset="-78"/>
              </a:rPr>
              <a:t> نیز</a:t>
            </a:r>
            <a:r>
              <a:rPr lang="ar-SA" sz="2800" dirty="0" smtClean="0">
                <a:cs typeface="B Titr" pitchFamily="2" charset="-78"/>
              </a:rPr>
              <a:t> در سطح همين قاره مي‌باشد و پس از آن کشورهاي آسيايي بيشترين حجم مبادله را با کشورهاي آمريکاي شمالي دارا مي‌باشند. </a:t>
            </a:r>
            <a:endParaRPr lang="en-US" sz="2800" dirty="0" smtClean="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ar-SA" sz="2200" dirty="0" smtClean="0">
                <a:cs typeface="B Titr" pitchFamily="2" charset="-78"/>
              </a:rPr>
              <a:t>پس از دو قاره اروپا و آسيا، آمريکاي شمالي بالاترين حجم مبادله تجاري را نسبت به ساير مناطق منتخب جغرافيايي دارا مي‌باشد. </a:t>
            </a:r>
            <a:endParaRPr lang="fa-IR" sz="2200" dirty="0" smtClean="0">
              <a:cs typeface="B Titr" pitchFamily="2" charset="-78"/>
            </a:endParaRPr>
          </a:p>
          <a:p>
            <a:pPr algn="just"/>
            <a:endParaRPr lang="fa-IR" sz="2200" dirty="0" smtClean="0">
              <a:cs typeface="B Titr" pitchFamily="2" charset="-78"/>
            </a:endParaRPr>
          </a:p>
          <a:p>
            <a:pPr algn="just"/>
            <a:r>
              <a:rPr lang="ar-SA" sz="2200" dirty="0" smtClean="0">
                <a:cs typeface="B Titr" pitchFamily="2" charset="-78"/>
              </a:rPr>
              <a:t>عمده حجم مبادلات تجاري کشورهاي اين </a:t>
            </a:r>
            <a:r>
              <a:rPr lang="fa-IR" sz="2200" dirty="0" smtClean="0">
                <a:cs typeface="B Titr" pitchFamily="2" charset="-78"/>
              </a:rPr>
              <a:t>حوزه در درون خود اين قاره صورت مي‌پذيرد. همچنين ارتباط تجاري با کشورهاي آسيايي در درجه بعدي اهميت در حجم مبادلات تجاري کشورهاي اين منطقه قرار دارد.</a:t>
            </a:r>
          </a:p>
          <a:p>
            <a:pPr algn="just"/>
            <a:endParaRPr lang="fa-IR" sz="2200" dirty="0" smtClean="0">
              <a:cs typeface="B Titr" pitchFamily="2" charset="-78"/>
            </a:endParaRPr>
          </a:p>
          <a:p>
            <a:pPr algn="just"/>
            <a:r>
              <a:rPr lang="fa-IR" sz="2200" dirty="0" smtClean="0">
                <a:cs typeface="B Titr" pitchFamily="2" charset="-78"/>
              </a:rPr>
              <a:t> پايين‌ترين حجم مبادلات تجارت کالايي در سطح قاره آفريقا (1/3 درصد) صورت مي‌پذيرد. عمده حجم مبادلات تجاري اين منطقه با کشورهاي آفريقايي مي‌باشد و کشورهاي آمريکاي شمالي و آسيايي در درجه بعدي ارتباط قرار دارند.</a:t>
            </a:r>
            <a:endParaRPr lang="en-US" sz="22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fa-IR" sz="2400" dirty="0" smtClean="0">
                <a:cs typeface="B Titr" pitchFamily="2" charset="-78"/>
              </a:rPr>
              <a:t>بخش عمده مبادلات کشورهاي آسيايي در داخل منطقه صورت گرفته است به عبارت ديگر بيش از 57/7 درصد از صادرات به کشورهاي اين منطقه توسط خود کشورهاي منطقه و در درون منطقه بوده است. </a:t>
            </a:r>
          </a:p>
          <a:p>
            <a:pPr algn="just"/>
            <a:endParaRPr lang="fa-IR" sz="2400" dirty="0" smtClean="0">
              <a:cs typeface="B Titr" pitchFamily="2" charset="-78"/>
            </a:endParaRPr>
          </a:p>
          <a:p>
            <a:pPr algn="just"/>
            <a:r>
              <a:rPr lang="fa-IR" sz="2400" dirty="0" smtClean="0">
                <a:cs typeface="B Titr" pitchFamily="2" charset="-78"/>
              </a:rPr>
              <a:t>پس از مبادلات درون منطقه‌اي، کشورهاي اروپايي مهمترين صادرکنندگان کالا به کشورهاي آسيايي محسوب شده و کشورهاي مذکور 12/9درصد از حجم صادرات به قاره‌ آسيا را به خود اختصاص داده‌اند. </a:t>
            </a:r>
          </a:p>
          <a:p>
            <a:pPr algn="just">
              <a:buNone/>
            </a:pPr>
            <a:endParaRPr lang="fa-IR" sz="2400" dirty="0" smtClean="0">
              <a:cs typeface="B Titr" pitchFamily="2" charset="-78"/>
            </a:endParaRPr>
          </a:p>
          <a:p>
            <a:pPr algn="just"/>
            <a:r>
              <a:rPr lang="fa-IR" sz="2400" dirty="0" smtClean="0">
                <a:cs typeface="B Titr" pitchFamily="2" charset="-78"/>
              </a:rPr>
              <a:t>عمده صادرات کشورهاي خاورميانه به اروپا (33/8درصد) مي‌باشد. عمده صادرات صورت گرفته به </a:t>
            </a:r>
            <a:r>
              <a:rPr lang="ar-SA" sz="2400" dirty="0" smtClean="0">
                <a:cs typeface="B Titr" pitchFamily="2" charset="-78"/>
              </a:rPr>
              <a:t>کشورهاي</a:t>
            </a:r>
            <a:r>
              <a:rPr lang="fa-IR" sz="2400" dirty="0" smtClean="0">
                <a:cs typeface="B Titr" pitchFamily="2" charset="-78"/>
              </a:rPr>
              <a:t> آفريقايي توسط دو منطقه اروپا و آسيا مي‌باشد. بدين ترتيب که مناطق مذکور به ترتيب 42/6درصد و 24/7 درصد از حجم صادرات به منطقه آفريقا را به خود اختصاص داده‌اند.</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fa-IR" sz="2400" dirty="0" smtClean="0">
                <a:cs typeface="B Titr" pitchFamily="2" charset="-78"/>
              </a:rPr>
              <a:t>عمده حجم مبادلات کشورهاي مشترک‌المنافع با اروپا صورت مي‌گيرد. به طوري که بيش از 48/7 درصد از صادرات به اين منطقه توسط منطقه اروپا مي‌باشد. البته حجم تجارت درون منطقه‌اي اين ناحيه نيز از اهميت قابل توجهي برخوردار است و 27/7 درصد از صادرات به اين منطقه توسط خود کشورهاي مشترک‌المنافع صورت مي‌گيرد.</a:t>
            </a:r>
          </a:p>
          <a:p>
            <a:pPr algn="just"/>
            <a:endParaRPr lang="en-US" sz="2400" dirty="0" smtClean="0">
              <a:cs typeface="B Titr" pitchFamily="2" charset="-78"/>
            </a:endParaRPr>
          </a:p>
          <a:p>
            <a:pPr algn="just"/>
            <a:r>
              <a:rPr lang="fa-IR" sz="2400" dirty="0" smtClean="0">
                <a:cs typeface="B Titr" pitchFamily="2" charset="-78"/>
              </a:rPr>
              <a:t>براي قاره اروپا نيز عمده صادرات به کشورهاي اين منطقه در درون منطقه و با کشورهاي اروپايي (71/3 درصد) صورت مي‌‌گيرد و مناطق ديگر سهم چندان بالايي در صادرات با اين منطقه ندارند. </a:t>
            </a:r>
          </a:p>
          <a:p>
            <a:pPr algn="just"/>
            <a:endParaRPr lang="fa-IR" sz="2400" dirty="0" smtClean="0">
              <a:cs typeface="B Titr" pitchFamily="2" charset="-78"/>
            </a:endParaRPr>
          </a:p>
          <a:p>
            <a:pPr algn="just"/>
            <a:r>
              <a:rPr lang="fa-IR" sz="2400" dirty="0" smtClean="0">
                <a:cs typeface="B Titr" pitchFamily="2" charset="-78"/>
              </a:rPr>
              <a:t>البته با توجه به رشد حجم صادرات کشورهاي آسيايي در سالهاي اخير ميزان مبادلات تجاري اين منطقه با منطقه اروپا افزايش يافته است به طوري که در سال 2006 در حدود 11/8 درصد از صادرات به اروپا را به خود اختصاص داده است. </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ar-SA" sz="2400" dirty="0" smtClean="0">
                <a:cs typeface="B Titr" pitchFamily="2" charset="-78"/>
              </a:rPr>
              <a:t>اگرچه سهم منطقه آسيا از سهم صادرات جهاني در طي سالهاي </a:t>
            </a:r>
            <a:r>
              <a:rPr lang="fa-IR" sz="2400" dirty="0" smtClean="0">
                <a:cs typeface="B Titr" pitchFamily="2" charset="-78"/>
              </a:rPr>
              <a:t>اخیر </a:t>
            </a:r>
            <a:r>
              <a:rPr lang="ar-SA" sz="2400" dirty="0" smtClean="0">
                <a:cs typeface="B Titr" pitchFamily="2" charset="-78"/>
              </a:rPr>
              <a:t>افزايش يافته است</a:t>
            </a:r>
            <a:r>
              <a:rPr lang="fa-IR" sz="2400" dirty="0" smtClean="0">
                <a:cs typeface="B Titr" pitchFamily="2" charset="-78"/>
              </a:rPr>
              <a:t>،</a:t>
            </a:r>
            <a:r>
              <a:rPr lang="ar-SA" sz="2400" dirty="0" smtClean="0">
                <a:cs typeface="B Titr" pitchFamily="2" charset="-78"/>
              </a:rPr>
              <a:t> روند واردات جهاني نيز در طي سالهاي </a:t>
            </a:r>
            <a:r>
              <a:rPr lang="fa-IR" sz="2400" dirty="0" smtClean="0">
                <a:cs typeface="B Titr" pitchFamily="2" charset="-78"/>
              </a:rPr>
              <a:t>فوق </a:t>
            </a:r>
            <a:r>
              <a:rPr lang="ar-SA" sz="2400" dirty="0" smtClean="0">
                <a:cs typeface="B Titr" pitchFamily="2" charset="-78"/>
              </a:rPr>
              <a:t>همچون صادرات کالايي جهان سير صعودي داشته است. </a:t>
            </a:r>
            <a:endParaRPr lang="fa-IR" sz="2400" dirty="0" smtClean="0">
              <a:cs typeface="B Titr" pitchFamily="2" charset="-78"/>
            </a:endParaRPr>
          </a:p>
          <a:p>
            <a:pPr algn="just"/>
            <a:endParaRPr lang="fa-IR" sz="2400" dirty="0" smtClean="0">
              <a:cs typeface="B Titr" pitchFamily="2" charset="-78"/>
            </a:endParaRPr>
          </a:p>
          <a:p>
            <a:pPr algn="just"/>
            <a:r>
              <a:rPr lang="ar-SA" sz="2400" dirty="0" smtClean="0">
                <a:cs typeface="B Titr" pitchFamily="2" charset="-78"/>
              </a:rPr>
              <a:t>در مورد واردات جهاني همچون گذشته، عمده واردات جهان توسط منطقه اروپا (</a:t>
            </a:r>
            <a:r>
              <a:rPr lang="fa-IR" sz="2400" dirty="0" smtClean="0">
                <a:cs typeface="B Titr" pitchFamily="2" charset="-78"/>
              </a:rPr>
              <a:t>43/1</a:t>
            </a:r>
            <a:r>
              <a:rPr lang="ar-SA" sz="2400" dirty="0" smtClean="0">
                <a:cs typeface="B Titr" pitchFamily="2" charset="-78"/>
              </a:rPr>
              <a:t> درصد) صورت مي‌گيرد. و کشورهاي آسيايي پس از منطقه اروپا بالاترين سهم واردات جهاني کالا (25 درصد) را دارا مي‌باشند. </a:t>
            </a:r>
            <a:endParaRPr lang="fa-IR" sz="2400" dirty="0" smtClean="0">
              <a:cs typeface="B Titr" pitchFamily="2" charset="-78"/>
            </a:endParaRPr>
          </a:p>
          <a:p>
            <a:pPr algn="just"/>
            <a:endParaRPr lang="fa-IR" sz="2400" dirty="0" smtClean="0">
              <a:cs typeface="B Titr" pitchFamily="2" charset="-78"/>
            </a:endParaRPr>
          </a:p>
          <a:p>
            <a:pPr algn="just"/>
            <a:r>
              <a:rPr lang="ar-SA" sz="2400" dirty="0" smtClean="0">
                <a:cs typeface="B Titr" pitchFamily="2" charset="-78"/>
              </a:rPr>
              <a:t>سهم برخي از مناطق نظير آمريکاي شمالي، جنوبي و مرکزي و آفريقا در واردات جهاني نيز همچون صادرات کاهش يافته است. اين بدان معني است که به طور کلي سهم مبادلات تجاري مناطق مذکور در سطح جهاني کاهش يافته است.</a:t>
            </a:r>
            <a:endParaRPr lang="fa-IR" sz="2400" dirty="0" smtClean="0">
              <a:cs typeface="B Titr" pitchFamily="2" charset="-78"/>
            </a:endParaRPr>
          </a:p>
          <a:p>
            <a:pPr algn="just"/>
            <a:endParaRPr lang="fa-IR" sz="2400" dirty="0" smtClean="0">
              <a:cs typeface="B Titr" pitchFamily="2" charset="-78"/>
            </a:endParaRPr>
          </a:p>
          <a:p>
            <a:pPr algn="just"/>
            <a:r>
              <a:rPr lang="ar-SA" sz="2400" dirty="0" smtClean="0">
                <a:cs typeface="B Titr" pitchFamily="2" charset="-78"/>
              </a:rPr>
              <a:t>سهم مبادلات تجاري منطقه آسيا و اروپا افزايش چشمگيري داشته است. به طوري که سهم منطقه آسيا از واردات کالايي جهان با بيش از </a:t>
            </a:r>
            <a:r>
              <a:rPr lang="fa-IR" sz="2400" dirty="0" smtClean="0">
                <a:cs typeface="B Titr" pitchFamily="2" charset="-78"/>
              </a:rPr>
              <a:t>79/8</a:t>
            </a:r>
            <a:r>
              <a:rPr lang="ar-SA" sz="2400" dirty="0" smtClean="0">
                <a:cs typeface="B Titr" pitchFamily="2" charset="-78"/>
              </a:rPr>
              <a:t> درصد افزايش از </a:t>
            </a:r>
            <a:r>
              <a:rPr lang="fa-IR" sz="2400" dirty="0" smtClean="0">
                <a:cs typeface="B Titr" pitchFamily="2" charset="-78"/>
              </a:rPr>
              <a:t>13/9</a:t>
            </a:r>
            <a:r>
              <a:rPr lang="ar-SA" sz="2400" dirty="0" smtClean="0">
                <a:cs typeface="B Titr" pitchFamily="2" charset="-78"/>
              </a:rPr>
              <a:t> درصد (1948)  به 25 درصد (2006) افزايش يافته است.</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ar-SA" sz="2400" dirty="0" smtClean="0">
                <a:cs typeface="B Titr" pitchFamily="2" charset="-78"/>
              </a:rPr>
              <a:t>بيشترين ميزان حجم صادرات کالايي جهان (</a:t>
            </a:r>
            <a:r>
              <a:rPr lang="fa-IR" sz="2400" dirty="0" smtClean="0">
                <a:cs typeface="B Titr" pitchFamily="2" charset="-78"/>
              </a:rPr>
              <a:t>71/9</a:t>
            </a:r>
            <a:r>
              <a:rPr lang="ar-SA" sz="2400" dirty="0" smtClean="0">
                <a:cs typeface="B Titr" pitchFamily="2" charset="-78"/>
              </a:rPr>
              <a:t>) مربوط به کالاهاي ساخته شده مي‌باشد (و در بين کالاهاي ساخته شده نيز محصولات شيميايي بيشترين حجم صادرات را به خود اختصاص داده است، و توليدات کشاورزي با </a:t>
            </a:r>
            <a:r>
              <a:rPr lang="fa-IR" sz="2400" dirty="0" smtClean="0">
                <a:cs typeface="B Titr" pitchFamily="2" charset="-78"/>
              </a:rPr>
              <a:t>8/2</a:t>
            </a:r>
            <a:r>
              <a:rPr lang="ar-SA" sz="2400" dirty="0" smtClean="0">
                <a:cs typeface="B Titr" pitchFamily="2" charset="-78"/>
              </a:rPr>
              <a:t> درصد، کمترين سهم را در صادرات کالايي جهان دارا مي‌باشد.</a:t>
            </a:r>
            <a:endParaRPr lang="fa-IR" sz="2400" dirty="0" smtClean="0">
              <a:cs typeface="B Titr" pitchFamily="2" charset="-78"/>
            </a:endParaRPr>
          </a:p>
          <a:p>
            <a:pPr algn="just"/>
            <a:endParaRPr lang="en-US" sz="2400" dirty="0" smtClean="0">
              <a:cs typeface="B Titr" pitchFamily="2" charset="-78"/>
            </a:endParaRPr>
          </a:p>
          <a:p>
            <a:pPr algn="just"/>
            <a:r>
              <a:rPr lang="fa-IR" sz="2400" dirty="0" smtClean="0">
                <a:cs typeface="B Titr" pitchFamily="2" charset="-78"/>
              </a:rPr>
              <a:t>به جز مناطق اروپا، آسيا و آمريکاي شمالي، در ساير مناطق، صدور محصولات مواد معدني و سوخت در درجه اول اهميت قرار دارد. به عبارت ديگر تکيه اصلي صادرات در اين مناطق بر صدور مواد اوليه، طبيعي و خدادادي مي‌باشد.</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fa-IR" sz="2400" dirty="0" smtClean="0">
                <a:cs typeface="B Titr" pitchFamily="2" charset="-78"/>
              </a:rPr>
              <a:t>در منطقه اروپا، عمده محصولات صادراتي اين منطقه مربوط به صدور محصولات ساخته شده مي‌باشد. در اين بين صدور محصولات شيميايي و خودرو در درجه اول اهميت قرار دارد. </a:t>
            </a:r>
          </a:p>
          <a:p>
            <a:pPr algn="just"/>
            <a:endParaRPr lang="fa-IR" sz="2400" dirty="0" smtClean="0">
              <a:cs typeface="B Titr" pitchFamily="2" charset="-78"/>
            </a:endParaRPr>
          </a:p>
          <a:p>
            <a:pPr algn="just"/>
            <a:r>
              <a:rPr lang="fa-IR" sz="2400" dirty="0" smtClean="0">
                <a:cs typeface="B Titr" pitchFamily="2" charset="-78"/>
              </a:rPr>
              <a:t>اين منطقه همچنين بالاترين سهم صدور محصولات کشاورزي (44/3 درصد) را به خود اختصاص داده است و مناطق آمريکاي شمالي (20/9 درصد) و آسيا (18/3درصد) و  در رده‌هاي بعدي صدور محصولات کشاورزي قرار دارند. </a:t>
            </a:r>
          </a:p>
          <a:p>
            <a:pPr algn="just"/>
            <a:endParaRPr lang="fa-IR" sz="2400" dirty="0" smtClean="0">
              <a:cs typeface="B Titr" pitchFamily="2" charset="-78"/>
            </a:endParaRPr>
          </a:p>
          <a:p>
            <a:pPr algn="just"/>
            <a:r>
              <a:rPr lang="fa-IR" sz="2400" dirty="0" smtClean="0">
                <a:cs typeface="B Titr" pitchFamily="2" charset="-78"/>
              </a:rPr>
              <a:t>عمده‌ترين صادرات منطقه اروپا به خود کشورهاي اروپايي بوده است. پس از تجارت درون منطقه‌اي، آسيا عمده‌ترين واردکننده محصولات کشاورزي منطقه اروپا مي‌باشد. به طور کلي در کليه مناطق عنوان شده، پس از تجارت درون منطقه‌اي در اين مناطق، منطقه آسيا عمده‌ترين واردکننده محصولات کشاورزي از اين مناطق مي‌باشد.</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400" dirty="0" smtClean="0">
                <a:cs typeface="B Titr" pitchFamily="2" charset="-78"/>
              </a:rPr>
              <a:t>در زمينه صدور محصولات گروه سوخت و مواد معدني، منطقه اروپا (23/5 درصد)، خاورميانه (21/1 درصد) و منطقه آسيا (14/7 درصد) در رده‌‌هاي اول تا سوم قرار دارند. عمده صادرات منطقه اروپا (79/8 درصد) به خود کشورهاي اروپايي مي‌باشد و کشورهاي منطقه آمريکاي شمالي و آسيا در رده‌هاي بعدي قرار دارند. مناطق مذکور به ترتيب 11 درصد و 3/5 درصد از صادرات سوخت و مواد معدني منطقه اروپا را به خود اختصاص داده‌اند.</a:t>
            </a:r>
          </a:p>
          <a:p>
            <a:pPr algn="just"/>
            <a:endParaRPr lang="en-US" sz="2400" dirty="0" smtClean="0">
              <a:cs typeface="B Titr" pitchFamily="2" charset="-78"/>
            </a:endParaRPr>
          </a:p>
          <a:p>
            <a:pPr algn="just"/>
            <a:r>
              <a:rPr lang="fa-IR" sz="2400" dirty="0" smtClean="0">
                <a:cs typeface="B Titr" pitchFamily="2" charset="-78"/>
              </a:rPr>
              <a:t>در خصوص منطقه خاورميانه، عمده‌ترين واردکنندگان محصولات سوخت و مواد معدني اين ناحيه، مناطق آسيا (62/3 درصد)، اروپا (14/4 درصد) و آمريکاي شمالي (11/5 درصد) مي‌باشد.</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fa-IR" sz="2400" dirty="0" smtClean="0">
                <a:cs typeface="B Titr" pitchFamily="2" charset="-78"/>
              </a:rPr>
              <a:t>کشورهاي مناطق آسيا (79/8 درصد)، اروپا (6/6 درصد) و آمريکاي شمالي (6/9 درصد) عمده‌ترين خريداران محصولات سوخت و موادمعدني منطقه آسيا مي‌باشند. به عبارت ديگر در منطقه آسيا، در خصوص گروه محصولات سوخت و مواد معدني تجارت به صورت درون منطقه‌اي صورت مي‌پذيرد.</a:t>
            </a:r>
          </a:p>
          <a:p>
            <a:pPr algn="just"/>
            <a:endParaRPr lang="en-US" sz="2400" dirty="0" smtClean="0">
              <a:cs typeface="B Titr" pitchFamily="2" charset="-78"/>
            </a:endParaRPr>
          </a:p>
          <a:p>
            <a:pPr algn="just"/>
            <a:r>
              <a:rPr lang="ar-SA" sz="2400" dirty="0" smtClean="0">
                <a:cs typeface="B Titr" pitchFamily="2" charset="-78"/>
              </a:rPr>
              <a:t>عمده واردات سوخت اتحاديه اروپا از منطقه اروپا (</a:t>
            </a:r>
            <a:r>
              <a:rPr lang="fa-IR" sz="2400" dirty="0" smtClean="0">
                <a:cs typeface="B Titr" pitchFamily="2" charset="-78"/>
              </a:rPr>
              <a:t>42/1</a:t>
            </a:r>
            <a:r>
              <a:rPr lang="ar-SA" sz="2400" dirty="0" smtClean="0">
                <a:cs typeface="B Titr" pitchFamily="2" charset="-78"/>
              </a:rPr>
              <a:t> درصد)، کشورهاي مشترک المنافع (</a:t>
            </a:r>
            <a:r>
              <a:rPr lang="fa-IR" sz="2400" dirty="0" smtClean="0">
                <a:cs typeface="B Titr" pitchFamily="2" charset="-78"/>
              </a:rPr>
              <a:t>22/6</a:t>
            </a:r>
            <a:r>
              <a:rPr lang="ar-SA" sz="2400" dirty="0" smtClean="0">
                <a:cs typeface="B Titr" pitchFamily="2" charset="-78"/>
              </a:rPr>
              <a:t> درصد) و منطقه آفريقا (</a:t>
            </a:r>
            <a:r>
              <a:rPr lang="fa-IR" sz="2400" dirty="0" smtClean="0">
                <a:cs typeface="B Titr" pitchFamily="2" charset="-78"/>
              </a:rPr>
              <a:t>13/1</a:t>
            </a:r>
            <a:r>
              <a:rPr lang="ar-SA" sz="2400" dirty="0" smtClean="0">
                <a:cs typeface="B Titr" pitchFamily="2" charset="-78"/>
              </a:rPr>
              <a:t> درصد) مي‌باشد. کشور ايران هفتمين عرضه کننده سوخت (</a:t>
            </a:r>
            <a:r>
              <a:rPr lang="fa-IR" sz="2400" dirty="0" smtClean="0">
                <a:cs typeface="B Titr" pitchFamily="2" charset="-78"/>
              </a:rPr>
              <a:t>2/5</a:t>
            </a:r>
            <a:r>
              <a:rPr lang="ar-SA" sz="2400" dirty="0" smtClean="0">
                <a:cs typeface="B Titr" pitchFamily="2" charset="-78"/>
              </a:rPr>
              <a:t> درصد) به اين اتحاديه مي‌باشد.</a:t>
            </a:r>
            <a:endParaRPr lang="fa-IR" sz="2400" dirty="0" smtClean="0">
              <a:cs typeface="B Titr" pitchFamily="2" charset="-78"/>
            </a:endParaRPr>
          </a:p>
          <a:p>
            <a:pPr algn="just"/>
            <a:endParaRPr lang="en-US" sz="2400" dirty="0" smtClean="0">
              <a:cs typeface="B Titr" pitchFamily="2" charset="-78"/>
            </a:endParaRPr>
          </a:p>
          <a:p>
            <a:pPr algn="just"/>
            <a:r>
              <a:rPr lang="ar-SA" sz="2400" dirty="0" smtClean="0">
                <a:cs typeface="B Titr" pitchFamily="2" charset="-78"/>
              </a:rPr>
              <a:t>در مورد ايالات متحده آمريکا، عمده واردات سوخت اين کشور از مناطق آمريکاي شمالي (</a:t>
            </a:r>
            <a:r>
              <a:rPr lang="fa-IR" sz="2400" dirty="0" smtClean="0">
                <a:cs typeface="B Titr" pitchFamily="2" charset="-78"/>
              </a:rPr>
              <a:t>31/4</a:t>
            </a:r>
            <a:r>
              <a:rPr lang="ar-SA" sz="2400" dirty="0" smtClean="0">
                <a:cs typeface="B Titr" pitchFamily="2" charset="-78"/>
              </a:rPr>
              <a:t> درصد)، آفريقا (</a:t>
            </a:r>
            <a:r>
              <a:rPr lang="fa-IR" sz="2400" dirty="0" smtClean="0">
                <a:cs typeface="B Titr" pitchFamily="2" charset="-78"/>
              </a:rPr>
              <a:t>20/3</a:t>
            </a:r>
            <a:r>
              <a:rPr lang="ar-SA" sz="2400" dirty="0" smtClean="0">
                <a:cs typeface="B Titr" pitchFamily="2" charset="-78"/>
              </a:rPr>
              <a:t> درصد) و آمريکاي جنوبي و مرکزي (</a:t>
            </a:r>
            <a:r>
              <a:rPr lang="fa-IR" sz="2400" dirty="0" smtClean="0">
                <a:cs typeface="B Titr" pitchFamily="2" charset="-78"/>
              </a:rPr>
              <a:t>18/6</a:t>
            </a:r>
            <a:r>
              <a:rPr lang="ar-SA" sz="2400" dirty="0" smtClean="0">
                <a:cs typeface="B Titr" pitchFamily="2" charset="-78"/>
              </a:rPr>
              <a:t> درصد) مي‌باشد.  عمده‌ترين صادرکنندگان سوخت به اين کشور کشورهاي کانادا، ونزوئلا، مکزيک و عربستان سعودي مي‌باشند.</a:t>
            </a:r>
            <a:endParaRPr lang="en-US" sz="2400" dirty="0">
              <a:cs typeface="B Titr" pitchFamily="2" charset="-78"/>
            </a:endParaRPr>
          </a:p>
        </p:txBody>
      </p:sp>
      <p:sp>
        <p:nvSpPr>
          <p:cNvPr id="5"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ar-SA" sz="2200" dirty="0" smtClean="0">
                <a:cs typeface="B Titr" pitchFamily="2" charset="-78"/>
              </a:rPr>
              <a:t>عمده واردات کشور ژاپن از مناطق خاورميانه (</a:t>
            </a:r>
            <a:r>
              <a:rPr lang="fa-IR" sz="2200" dirty="0" smtClean="0">
                <a:cs typeface="B Titr" pitchFamily="2" charset="-78"/>
              </a:rPr>
              <a:t>64/3</a:t>
            </a:r>
            <a:r>
              <a:rPr lang="ar-SA" sz="2200" dirty="0" smtClean="0">
                <a:cs typeface="B Titr" pitchFamily="2" charset="-78"/>
              </a:rPr>
              <a:t> درصد) و آسيا (</a:t>
            </a:r>
            <a:r>
              <a:rPr lang="fa-IR" sz="2200" dirty="0" smtClean="0">
                <a:cs typeface="B Titr" pitchFamily="2" charset="-78"/>
              </a:rPr>
              <a:t>30/1</a:t>
            </a:r>
            <a:r>
              <a:rPr lang="ar-SA" sz="2200" dirty="0" smtClean="0">
                <a:cs typeface="B Titr" pitchFamily="2" charset="-78"/>
              </a:rPr>
              <a:t> درصد) مي‌باشد. عمده‌ترين عرضه‌کنندگان سوخت به اين کشور، به ترتيب کشورهاي عربستان سعودي (15 درصد)، قطر (15 درصد) و امارات متحده عربي (11درصد) مي‌باشند. کشور ايران، 7/7 درصد از واردات سوخت اين کشور را به خود اختصاص داده‌ است.</a:t>
            </a:r>
            <a:endParaRPr lang="fa-IR" sz="2200" dirty="0" smtClean="0">
              <a:cs typeface="B Titr" pitchFamily="2" charset="-78"/>
            </a:endParaRPr>
          </a:p>
          <a:p>
            <a:pPr algn="just"/>
            <a:endParaRPr lang="en-US" sz="2200" dirty="0" smtClean="0">
              <a:cs typeface="B Titr" pitchFamily="2" charset="-78"/>
            </a:endParaRPr>
          </a:p>
          <a:p>
            <a:pPr algn="just"/>
            <a:r>
              <a:rPr lang="ar-SA" sz="2200" dirty="0" smtClean="0">
                <a:cs typeface="B Titr" pitchFamily="2" charset="-78"/>
              </a:rPr>
              <a:t>عمده واردات سوخت کشور چين از مناطق خاورميانه (</a:t>
            </a:r>
            <a:r>
              <a:rPr lang="fa-IR" sz="2200" dirty="0" smtClean="0">
                <a:cs typeface="B Titr" pitchFamily="2" charset="-78"/>
              </a:rPr>
              <a:t>38/4</a:t>
            </a:r>
            <a:r>
              <a:rPr lang="ar-SA" sz="2200" dirty="0" smtClean="0">
                <a:cs typeface="B Titr" pitchFamily="2" charset="-78"/>
              </a:rPr>
              <a:t> درصد)، آفريقا (</a:t>
            </a:r>
            <a:r>
              <a:rPr lang="fa-IR" sz="2200" dirty="0" smtClean="0">
                <a:cs typeface="B Titr" pitchFamily="2" charset="-78"/>
              </a:rPr>
              <a:t>23/7</a:t>
            </a:r>
            <a:r>
              <a:rPr lang="ar-SA" sz="2200" dirty="0" smtClean="0">
                <a:cs typeface="B Titr" pitchFamily="2" charset="-78"/>
              </a:rPr>
              <a:t> درصد) و آسيا (</a:t>
            </a:r>
            <a:r>
              <a:rPr lang="fa-IR" sz="2200" dirty="0" smtClean="0">
                <a:cs typeface="B Titr" pitchFamily="2" charset="-78"/>
              </a:rPr>
              <a:t>19/8</a:t>
            </a:r>
            <a:r>
              <a:rPr lang="ar-SA" sz="2200" dirty="0" smtClean="0">
                <a:cs typeface="B Titr" pitchFamily="2" charset="-78"/>
              </a:rPr>
              <a:t> درصد) مي‌باشد. عمده‌ترين صادرکنندگان سوخت به اين کشور به ترتيب کشورهاي عربستان سعودي (</a:t>
            </a:r>
            <a:r>
              <a:rPr lang="fa-IR" sz="2200" dirty="0" smtClean="0">
                <a:cs typeface="B Titr" pitchFamily="2" charset="-78"/>
              </a:rPr>
              <a:t>13/3</a:t>
            </a:r>
            <a:r>
              <a:rPr lang="ar-SA" sz="2200" dirty="0" smtClean="0">
                <a:cs typeface="B Titr" pitchFamily="2" charset="-78"/>
              </a:rPr>
              <a:t> درصد)، آنگولا (</a:t>
            </a:r>
            <a:r>
              <a:rPr lang="fa-IR" sz="2200" dirty="0" smtClean="0">
                <a:cs typeface="B Titr" pitchFamily="2" charset="-78"/>
              </a:rPr>
              <a:t>12/3</a:t>
            </a:r>
            <a:r>
              <a:rPr lang="ar-SA" sz="2200" dirty="0" smtClean="0">
                <a:cs typeface="B Titr" pitchFamily="2" charset="-78"/>
              </a:rPr>
              <a:t> درصد)، فدراسيون روسيه (</a:t>
            </a:r>
            <a:r>
              <a:rPr lang="fa-IR" sz="2200" dirty="0" smtClean="0">
                <a:cs typeface="B Titr" pitchFamily="2" charset="-78"/>
              </a:rPr>
              <a:t>10/6</a:t>
            </a:r>
            <a:r>
              <a:rPr lang="ar-SA" sz="2200" dirty="0" smtClean="0">
                <a:cs typeface="B Titr" pitchFamily="2" charset="-78"/>
              </a:rPr>
              <a:t> درصد) و ايران (</a:t>
            </a:r>
            <a:r>
              <a:rPr lang="fa-IR" sz="2200" dirty="0" smtClean="0">
                <a:cs typeface="B Titr" pitchFamily="2" charset="-78"/>
              </a:rPr>
              <a:t>10/1</a:t>
            </a:r>
            <a:r>
              <a:rPr lang="ar-SA" sz="2200" dirty="0" smtClean="0">
                <a:cs typeface="B Titr" pitchFamily="2" charset="-78"/>
              </a:rPr>
              <a:t> درصد) مي‌باشند.</a:t>
            </a:r>
            <a:endParaRPr lang="fa-IR" sz="2200" dirty="0" smtClean="0">
              <a:cs typeface="B Titr" pitchFamily="2" charset="-78"/>
            </a:endParaRPr>
          </a:p>
          <a:p>
            <a:pPr algn="just"/>
            <a:endParaRPr lang="en-US" sz="2200" dirty="0" smtClean="0">
              <a:cs typeface="B Titr" pitchFamily="2" charset="-78"/>
            </a:endParaRPr>
          </a:p>
        </p:txBody>
      </p:sp>
      <p:sp>
        <p:nvSpPr>
          <p:cNvPr id="5" name="Title 1"/>
          <p:cNvSpPr>
            <a:spLocks noGrp="1"/>
          </p:cNvSpPr>
          <p:nvPr>
            <p:ph type="title"/>
          </p:nvPr>
        </p:nvSpPr>
        <p:spPr>
          <a:xfrm>
            <a:off x="457200" y="642926"/>
            <a:ext cx="8229600" cy="1143000"/>
          </a:xfrm>
        </p:spPr>
        <p:txBody>
          <a:bodyPr/>
          <a:lstStyle/>
          <a:p>
            <a:pPr algn="ctr"/>
            <a:r>
              <a:rPr lang="fa-IR" dirty="0" smtClean="0">
                <a:cs typeface="B Titr" pitchFamily="2" charset="-78"/>
              </a:rPr>
              <a:t>نتایج</a:t>
            </a:r>
            <a:endParaRPr lang="fa-IR" dirty="0">
              <a:cs typeface="B Tit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700" dirty="0" smtClean="0">
                <a:solidFill>
                  <a:schemeClr val="tx1"/>
                </a:solidFill>
                <a:cs typeface="B Titr" pitchFamily="2" charset="-78"/>
              </a:rPr>
              <a:t>1-1-1-</a:t>
            </a:r>
            <a:r>
              <a:rPr lang="ar-SA" sz="2700" dirty="0" smtClean="0">
                <a:solidFill>
                  <a:schemeClr val="tx1"/>
                </a:solidFill>
                <a:cs typeface="B Titr" pitchFamily="2" charset="-78"/>
              </a:rPr>
              <a:t>تحليل عملکرد کلان تجارت جهاني در گذشته</a:t>
            </a:r>
            <a:endParaRPr lang="fa-IR" sz="27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buNone/>
            </a:pPr>
            <a:r>
              <a:rPr lang="ar-SA" sz="1600" dirty="0" smtClean="0">
                <a:cs typeface="B Titr" pitchFamily="2" charset="-78"/>
              </a:rPr>
              <a:t>صادرات با فناوري بالا (درصدي از کالاهاي صنعتي)</a:t>
            </a:r>
            <a:endParaRPr lang="fa-IR" sz="1600" dirty="0" smtClean="0">
              <a:cs typeface="B Titr" pitchFamily="2" charset="-78"/>
            </a:endParaRPr>
          </a:p>
          <a:p>
            <a:pPr algn="ctr">
              <a:buNone/>
            </a:pP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785787" y="2143116"/>
            <a:ext cx="7358114" cy="4000528"/>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rmAutofit fontScale="92500"/>
          </a:bodyPr>
          <a:lstStyle/>
          <a:p>
            <a:pPr lvl="0" algn="just"/>
            <a:r>
              <a:rPr lang="ar-SA" sz="2400" dirty="0" smtClean="0">
                <a:cs typeface="B Titr" pitchFamily="2" charset="-78"/>
              </a:rPr>
              <a:t>بررسي پيمان‌هاي همكاري اقتصادي نشان مي‌د هد اين قبيل همكاري‌ها در بين كشورهاي توسعه يافته با موفقيت، در بين كشورهاي در حال توسعه با موفقيت نسبي و در بين كشورهاي كمتر توسعه يافته غالباً با عدم موفقيت مواجه بوده است. و اگر چه تمام كشورهاي عضو گروه هشت جزء كشورهاي در حال توسعه مي‌باشند ولي سطوح توسعه يافتگي آنها متفاوت مي‌باشد. </a:t>
            </a:r>
            <a:endParaRPr lang="fa-IR" sz="2400" dirty="0" smtClean="0">
              <a:cs typeface="B Titr" pitchFamily="2" charset="-78"/>
            </a:endParaRPr>
          </a:p>
          <a:p>
            <a:pPr lvl="0" algn="just"/>
            <a:endParaRPr lang="en-US" sz="2400" dirty="0" smtClean="0">
              <a:cs typeface="B Titr" pitchFamily="2" charset="-78"/>
            </a:endParaRPr>
          </a:p>
          <a:p>
            <a:pPr lvl="0" algn="just"/>
            <a:r>
              <a:rPr lang="ar-SA" sz="2400" dirty="0" smtClean="0">
                <a:cs typeface="B Titr" pitchFamily="2" charset="-78"/>
              </a:rPr>
              <a:t>ايران به عنوان يک کشور آسيائي که در مرز کشورهاي آسياي عربي و آسياي مرکزي و شرقي قرار دارد، تنها در پيمان منطقه اي اکو و همکاريهاي فرا منطقه اي گروه هشت کشور اسلامي در حال توسعه </a:t>
            </a:r>
            <a:r>
              <a:rPr lang="en-US" sz="2400" dirty="0" smtClean="0">
                <a:cs typeface="B Titr" pitchFamily="2" charset="-78"/>
              </a:rPr>
              <a:t>D8</a:t>
            </a:r>
            <a:r>
              <a:rPr lang="ar-SA" sz="2400" dirty="0" smtClean="0">
                <a:cs typeface="B Titr" pitchFamily="2" charset="-78"/>
              </a:rPr>
              <a:t> عضويت دارد. عضويت ايران در پيمان هاي منطقه اي براي دستيابي به اهداف توسعه اقتصادي و تجاري و آمادگي براي ورود به عرصه هاي جهاني رقابت تجاري، ضروري است.</a:t>
            </a:r>
            <a:endParaRPr lang="en-US" sz="2400" dirty="0" smtClean="0">
              <a:cs typeface="B Titr" pitchFamily="2" charset="-78"/>
            </a:endParaRPr>
          </a:p>
          <a:p>
            <a:pPr lvl="0" algn="just"/>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rmAutofit fontScale="85000" lnSpcReduction="10000"/>
          </a:bodyPr>
          <a:lstStyle/>
          <a:p>
            <a:pPr lvl="0" algn="just"/>
            <a:r>
              <a:rPr lang="ar-SA" sz="2400" dirty="0" smtClean="0">
                <a:cs typeface="B Titr" pitchFamily="2" charset="-78"/>
              </a:rPr>
              <a:t>در بين کشورهاي عضو گروه هشت بيشترين رقم </a:t>
            </a:r>
            <a:r>
              <a:rPr lang="en-US" sz="2400" dirty="0" smtClean="0">
                <a:cs typeface="B Titr" pitchFamily="2" charset="-78"/>
              </a:rPr>
              <a:t>GDP</a:t>
            </a:r>
            <a:r>
              <a:rPr lang="ar-SA" sz="2400" dirty="0" smtClean="0">
                <a:cs typeface="B Titr" pitchFamily="2" charset="-78"/>
              </a:rPr>
              <a:t> کل مربوط به کشور ترکيه مي باشد و بعد از آن به ترتيب اندونزي، ايران، مالزي، نيجريه، پاکستان، مصر و بنگلادش قرار دارند</a:t>
            </a:r>
            <a:endParaRPr lang="fa-IR" sz="2400" dirty="0" smtClean="0">
              <a:cs typeface="B Titr" pitchFamily="2" charset="-78"/>
            </a:endParaRPr>
          </a:p>
          <a:p>
            <a:pPr lvl="0" algn="just"/>
            <a:endParaRPr lang="en-US" sz="2400" dirty="0" smtClean="0">
              <a:cs typeface="B Titr" pitchFamily="2" charset="-78"/>
            </a:endParaRPr>
          </a:p>
          <a:p>
            <a:pPr lvl="0" algn="just"/>
            <a:r>
              <a:rPr lang="ar-SA" sz="2400" dirty="0" smtClean="0">
                <a:cs typeface="B Titr" pitchFamily="2" charset="-78"/>
              </a:rPr>
              <a:t>مقايسه </a:t>
            </a:r>
            <a:r>
              <a:rPr lang="en-US" sz="2400" dirty="0" smtClean="0">
                <a:cs typeface="B Titr" pitchFamily="2" charset="-78"/>
              </a:rPr>
              <a:t>GDP</a:t>
            </a:r>
            <a:r>
              <a:rPr lang="ar-SA" sz="2400" dirty="0" smtClean="0">
                <a:cs typeface="B Titr" pitchFamily="2" charset="-78"/>
              </a:rPr>
              <a:t> سرانه اين کشورها در سال2006 نشان مي دهد که کشور ترکيه بالاترين رتبه را در بين کشورهاي گروه </a:t>
            </a:r>
            <a:r>
              <a:rPr lang="en-US" sz="2400" dirty="0" smtClean="0">
                <a:cs typeface="B Titr" pitchFamily="2" charset="-78"/>
              </a:rPr>
              <a:t>D8</a:t>
            </a:r>
            <a:r>
              <a:rPr lang="ar-SA" sz="2400" dirty="0" smtClean="0">
                <a:cs typeface="B Titr" pitchFamily="2" charset="-78"/>
              </a:rPr>
              <a:t> داراست و کشور مالزي از اين نظر مقام دوم را دارد. ايران، اندونزي، مصر، نيجريه، پاکستان و بنگلادش در رتبه هاي بعدي قرار دارند. </a:t>
            </a:r>
            <a:endParaRPr lang="fa-IR" sz="2400" dirty="0" smtClean="0">
              <a:cs typeface="B Titr" pitchFamily="2" charset="-78"/>
            </a:endParaRPr>
          </a:p>
          <a:p>
            <a:pPr lvl="0" algn="just">
              <a:buNone/>
            </a:pPr>
            <a:endParaRPr lang="en-US" sz="2400" dirty="0" smtClean="0">
              <a:cs typeface="B Titr" pitchFamily="2" charset="-78"/>
            </a:endParaRPr>
          </a:p>
          <a:p>
            <a:pPr lvl="0" algn="just"/>
            <a:r>
              <a:rPr lang="ar-SA" sz="2400" dirty="0" smtClean="0">
                <a:cs typeface="B Titr" pitchFamily="2" charset="-78"/>
              </a:rPr>
              <a:t>مقايسه </a:t>
            </a:r>
            <a:r>
              <a:rPr lang="en-US" sz="2400" dirty="0" smtClean="0">
                <a:cs typeface="B Titr" pitchFamily="2" charset="-78"/>
              </a:rPr>
              <a:t>GDP</a:t>
            </a:r>
            <a:r>
              <a:rPr lang="ar-SA" sz="2400" dirty="0" smtClean="0">
                <a:cs typeface="B Titr" pitchFamily="2" charset="-78"/>
              </a:rPr>
              <a:t> اين گروه کشورها در سال 2005 نشان مي دهد که کشور ترکيه بالا ترين رتبه را در بين کشورها داراست و ايران از اين منظر در مقام دوم قرار دارد. پاکستان، قزاقستان، ترکمنستان، ازبکستان، آذربايجان، افغانستان، قرقيزستان و تاجيکستان به ترتيب در رتبه هاي بعدي قرار دارند. نرخ رشد </a:t>
            </a:r>
            <a:r>
              <a:rPr lang="en-US" sz="2400" dirty="0" smtClean="0">
                <a:cs typeface="B Titr" pitchFamily="2" charset="-78"/>
              </a:rPr>
              <a:t>GDP</a:t>
            </a:r>
            <a:r>
              <a:rPr lang="ar-SA" sz="2400" dirty="0" smtClean="0">
                <a:cs typeface="B Titr" pitchFamily="2" charset="-78"/>
              </a:rPr>
              <a:t> نيز در سال 2005 نسبت به سال قبل از آن به ترتيب ازبکستان، افغانستان، ترکمنستان، قزاقستان، پاکستان، ترکيه، ازبکستان، تاجيکستان، ايران و قرقيزستان قرار دارند</a:t>
            </a:r>
            <a:r>
              <a:rPr lang="ar-SA" dirty="0" smtClean="0">
                <a:cs typeface="B Titr" pitchFamily="2" charset="-78"/>
              </a:rPr>
              <a:t>.</a:t>
            </a:r>
            <a:endParaRPr lang="en-US" dirty="0" smtClean="0">
              <a:cs typeface="B Titr" pitchFamily="2" charset="-78"/>
            </a:endParaRPr>
          </a:p>
          <a:p>
            <a:pPr lvl="0" algn="just"/>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واردات ايران از کشورهاي عضو اکو در سالهاي اخير روند افزايشي داشته است. طي دوره فوق ارزش واردات ايران از اکو از </a:t>
            </a:r>
            <a:r>
              <a:rPr lang="fa-IR" sz="2000" dirty="0" smtClean="0">
                <a:cs typeface="B Titr" pitchFamily="2" charset="-78"/>
              </a:rPr>
              <a:t>837/9</a:t>
            </a:r>
            <a:r>
              <a:rPr lang="ar-SA" sz="2000" dirty="0" smtClean="0">
                <a:cs typeface="B Titr" pitchFamily="2" charset="-78"/>
              </a:rPr>
              <a:t> ميليون دلار در سال 2002 به </a:t>
            </a:r>
            <a:r>
              <a:rPr lang="fa-IR" sz="2000" dirty="0" smtClean="0">
                <a:cs typeface="B Titr" pitchFamily="2" charset="-78"/>
              </a:rPr>
              <a:t>2301/1</a:t>
            </a:r>
            <a:r>
              <a:rPr lang="ar-SA" sz="2000" dirty="0" smtClean="0">
                <a:cs typeface="B Titr" pitchFamily="2" charset="-78"/>
              </a:rPr>
              <a:t> ميليون دلار در سال 2006 رسيده است که رشد قابل توجهي را نشان مي دهد.</a:t>
            </a:r>
            <a:endParaRPr lang="fa-IR" sz="2000" dirty="0" smtClean="0">
              <a:cs typeface="B Titr" pitchFamily="2" charset="-78"/>
            </a:endParaRPr>
          </a:p>
          <a:p>
            <a:pPr lvl="0" algn="just"/>
            <a:endParaRPr lang="fa-IR" sz="2000" dirty="0" smtClean="0">
              <a:cs typeface="B Titr" pitchFamily="2" charset="-78"/>
            </a:endParaRPr>
          </a:p>
          <a:p>
            <a:pPr lvl="0" algn="just"/>
            <a:r>
              <a:rPr lang="ar-SA" sz="2000" dirty="0" smtClean="0">
                <a:cs typeface="B Titr" pitchFamily="2" charset="-78"/>
              </a:rPr>
              <a:t>در سال 2002 سهم ايران از کل واردات اکو </a:t>
            </a:r>
            <a:r>
              <a:rPr lang="fa-IR" sz="2000" dirty="0" smtClean="0">
                <a:cs typeface="B Titr" pitchFamily="2" charset="-78"/>
              </a:rPr>
              <a:t>3/8</a:t>
            </a:r>
            <a:r>
              <a:rPr lang="ar-SA" sz="2000" dirty="0" smtClean="0">
                <a:cs typeface="B Titr" pitchFamily="2" charset="-78"/>
              </a:rPr>
              <a:t> درصد بوده که با رشد قابل توجهي اين سهم به 13 درصد در پايان 2006 رسيده است.</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در سال 2002 بيشترين ميزان واردات ايران از اعضاي اکو به ترتيب از کشورهاي ترکيه، قزاقستان و پاکستان (به ميزان </a:t>
            </a:r>
            <a:r>
              <a:rPr lang="fa-IR" sz="2000" dirty="0" smtClean="0">
                <a:cs typeface="B Titr" pitchFamily="2" charset="-78"/>
              </a:rPr>
              <a:t>368/8</a:t>
            </a:r>
            <a:r>
              <a:rPr lang="ar-SA" sz="2000" dirty="0" smtClean="0">
                <a:cs typeface="B Titr" pitchFamily="2" charset="-78"/>
              </a:rPr>
              <a:t>، </a:t>
            </a:r>
            <a:r>
              <a:rPr lang="fa-IR" sz="2000" dirty="0" smtClean="0">
                <a:cs typeface="B Titr" pitchFamily="2" charset="-78"/>
              </a:rPr>
              <a:t>262/1</a:t>
            </a:r>
            <a:r>
              <a:rPr lang="ar-SA" sz="2000" dirty="0" smtClean="0">
                <a:cs typeface="B Titr" pitchFamily="2" charset="-78"/>
              </a:rPr>
              <a:t> و 88 ميليون دلار) بوده که در سال 2006 به ترتيب ترکيه، ترکمنستان و آذربايجان(به ميزان </a:t>
            </a:r>
            <a:r>
              <a:rPr lang="fa-IR" sz="2000" dirty="0" smtClean="0">
                <a:cs typeface="B Titr" pitchFamily="2" charset="-78"/>
              </a:rPr>
              <a:t>1066/9</a:t>
            </a:r>
            <a:r>
              <a:rPr lang="ar-SA" sz="2000" dirty="0" smtClean="0">
                <a:cs typeface="B Titr" pitchFamily="2" charset="-78"/>
              </a:rPr>
              <a:t>، </a:t>
            </a:r>
            <a:r>
              <a:rPr lang="fa-IR" sz="2000" dirty="0" smtClean="0">
                <a:cs typeface="B Titr" pitchFamily="2" charset="-78"/>
              </a:rPr>
              <a:t>286/6</a:t>
            </a:r>
            <a:r>
              <a:rPr lang="ar-SA" sz="2000" dirty="0" smtClean="0">
                <a:cs typeface="B Titr" pitchFamily="2" charset="-78"/>
              </a:rPr>
              <a:t>، </a:t>
            </a:r>
            <a:r>
              <a:rPr lang="fa-IR" sz="2000" dirty="0" smtClean="0">
                <a:cs typeface="B Titr" pitchFamily="2" charset="-78"/>
              </a:rPr>
              <a:t>281/7</a:t>
            </a:r>
            <a:r>
              <a:rPr lang="ar-SA" sz="2000" dirty="0" smtClean="0">
                <a:cs typeface="B Titr" pitchFamily="2" charset="-78"/>
              </a:rPr>
              <a:t> ميليون دلار) تغيير يافته است.</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صادرات ايران به کشورهاي عضو اکو در سالهاي اخير نيز روند قابل توجهي داشته است. طي دوره فوق ارزش صادرات ايران به اعضاي اکو از </a:t>
            </a:r>
            <a:r>
              <a:rPr lang="fa-IR" sz="2000" dirty="0" smtClean="0">
                <a:cs typeface="B Titr" pitchFamily="2" charset="-78"/>
              </a:rPr>
              <a:t>937/2</a:t>
            </a:r>
            <a:r>
              <a:rPr lang="ar-SA" sz="2000" dirty="0" smtClean="0">
                <a:cs typeface="B Titr" pitchFamily="2" charset="-78"/>
              </a:rPr>
              <a:t> ميليون دلار در سال 2002 به </a:t>
            </a:r>
            <a:r>
              <a:rPr lang="fa-IR" sz="2000" dirty="0" smtClean="0">
                <a:cs typeface="B Titr" pitchFamily="2" charset="-78"/>
              </a:rPr>
              <a:t>7251/6</a:t>
            </a:r>
            <a:r>
              <a:rPr lang="ar-SA" sz="2000" dirty="0" smtClean="0">
                <a:cs typeface="B Titr" pitchFamily="2" charset="-78"/>
              </a:rPr>
              <a:t> ميليون دلار در سال 2006 رسيده است .</a:t>
            </a:r>
            <a:endParaRPr lang="en-US" sz="2000" dirty="0" smtClean="0">
              <a:cs typeface="B Titr" pitchFamily="2"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rmAutofit/>
          </a:bodyPr>
          <a:lstStyle/>
          <a:p>
            <a:pPr lvl="0" algn="just"/>
            <a:r>
              <a:rPr lang="ar-SA" sz="2200" dirty="0" smtClean="0">
                <a:cs typeface="B Titr" pitchFamily="2" charset="-78"/>
              </a:rPr>
              <a:t>در سال 2002 سهم ايران از کل صادرات به اکو 3/3 درصد بوده که با رشد قابل توجهي اين سهم به </a:t>
            </a:r>
            <a:r>
              <a:rPr lang="fa-IR" sz="2200" dirty="0" smtClean="0">
                <a:cs typeface="B Titr" pitchFamily="2" charset="-78"/>
              </a:rPr>
              <a:t>34/6</a:t>
            </a:r>
            <a:r>
              <a:rPr lang="ar-SA" sz="2200" dirty="0" smtClean="0">
                <a:cs typeface="B Titr" pitchFamily="2" charset="-78"/>
              </a:rPr>
              <a:t> درصد در پايان 2006 رسيده است.</a:t>
            </a:r>
            <a:endParaRPr lang="fa-IR" sz="2200" dirty="0" smtClean="0">
              <a:cs typeface="B Titr" pitchFamily="2" charset="-78"/>
            </a:endParaRPr>
          </a:p>
          <a:p>
            <a:pPr lvl="0" algn="just"/>
            <a:endParaRPr lang="en-US" sz="2200" dirty="0" smtClean="0">
              <a:cs typeface="B Titr" pitchFamily="2" charset="-78"/>
            </a:endParaRPr>
          </a:p>
          <a:p>
            <a:pPr lvl="0" algn="just"/>
            <a:r>
              <a:rPr lang="ar-SA" sz="2200" dirty="0" smtClean="0">
                <a:cs typeface="B Titr" pitchFamily="2" charset="-78"/>
              </a:rPr>
              <a:t>در سال 2002 بيشترين ميزان صادرات ايران به اعضاي اکو به ترتيب به کشورهاي آذربايجان، افغانستان و پاکستان  (به ميزان </a:t>
            </a:r>
            <a:r>
              <a:rPr lang="fa-IR" sz="2200" dirty="0" smtClean="0">
                <a:cs typeface="B Titr" pitchFamily="2" charset="-78"/>
              </a:rPr>
              <a:t>250/1</a:t>
            </a:r>
            <a:r>
              <a:rPr lang="ar-SA" sz="2200" dirty="0" smtClean="0">
                <a:cs typeface="B Titr" pitchFamily="2" charset="-78"/>
              </a:rPr>
              <a:t>، </a:t>
            </a:r>
            <a:r>
              <a:rPr lang="fa-IR" sz="2200" dirty="0" smtClean="0">
                <a:cs typeface="B Titr" pitchFamily="2" charset="-78"/>
              </a:rPr>
              <a:t>150/1</a:t>
            </a:r>
            <a:r>
              <a:rPr lang="ar-SA" sz="2200" dirty="0" smtClean="0">
                <a:cs typeface="B Titr" pitchFamily="2" charset="-78"/>
              </a:rPr>
              <a:t>، </a:t>
            </a:r>
            <a:r>
              <a:rPr lang="fa-IR" sz="2200" dirty="0" smtClean="0">
                <a:cs typeface="B Titr" pitchFamily="2" charset="-78"/>
              </a:rPr>
              <a:t>141/9</a:t>
            </a:r>
            <a:r>
              <a:rPr lang="ar-SA" sz="2200" dirty="0" smtClean="0">
                <a:cs typeface="B Titr" pitchFamily="2" charset="-78"/>
              </a:rPr>
              <a:t>ميليون دلار) بوده که در سال 2006 به ترتيب به ترکيه، افغانستان و آذربايجان(به ميزان </a:t>
            </a:r>
            <a:r>
              <a:rPr lang="fa-IR" sz="2200" dirty="0" smtClean="0">
                <a:cs typeface="B Titr" pitchFamily="2" charset="-78"/>
              </a:rPr>
              <a:t>5626/7</a:t>
            </a:r>
            <a:r>
              <a:rPr lang="ar-SA" sz="2200" dirty="0" smtClean="0">
                <a:cs typeface="B Titr" pitchFamily="2" charset="-78"/>
              </a:rPr>
              <a:t>، </a:t>
            </a:r>
            <a:r>
              <a:rPr lang="fa-IR" sz="2200" dirty="0" smtClean="0">
                <a:cs typeface="B Titr" pitchFamily="2" charset="-78"/>
              </a:rPr>
              <a:t>514/6</a:t>
            </a:r>
            <a:r>
              <a:rPr lang="ar-SA" sz="2200" dirty="0" smtClean="0">
                <a:cs typeface="B Titr" pitchFamily="2" charset="-78"/>
              </a:rPr>
              <a:t>، </a:t>
            </a:r>
            <a:r>
              <a:rPr lang="fa-IR" sz="2200" dirty="0" smtClean="0">
                <a:cs typeface="B Titr" pitchFamily="2" charset="-78"/>
              </a:rPr>
              <a:t>343/1</a:t>
            </a:r>
            <a:r>
              <a:rPr lang="ar-SA" sz="2200" dirty="0" smtClean="0">
                <a:cs typeface="B Titr" pitchFamily="2" charset="-78"/>
              </a:rPr>
              <a:t> ميليون دلار) تغيير يافته است.</a:t>
            </a:r>
            <a:endParaRPr lang="fa-IR" sz="2200" dirty="0" smtClean="0">
              <a:cs typeface="B Titr" pitchFamily="2" charset="-78"/>
            </a:endParaRPr>
          </a:p>
          <a:p>
            <a:pPr lvl="0" algn="just"/>
            <a:endParaRPr lang="en-US" sz="2200" dirty="0" smtClean="0">
              <a:cs typeface="B Titr" pitchFamily="2" charset="-78"/>
            </a:endParaRPr>
          </a:p>
          <a:p>
            <a:pPr lvl="0" algn="just"/>
            <a:r>
              <a:rPr lang="ar-SA" sz="2200" dirty="0" smtClean="0">
                <a:cs typeface="B Titr" pitchFamily="2" charset="-78"/>
              </a:rPr>
              <a:t>گرچه در سال 2002 ميزان صادرات ايران به کل اعضاي اکو تقريباً با ميزان واردات از کشورهاي فوق يکسان بوده اما به تدريج و بخصوص در سالهاي اخير صادرات ايران به کشورهاي فوق افزايش يافته به طوري که در سال 2006 ميزان صادرات بيشتر از 3 برابر ميزان واردات از کل اعضاي فوق شده است.</a:t>
            </a:r>
            <a:endParaRPr lang="en-US" sz="2200" dirty="0" smtClean="0">
              <a:cs typeface="B Titr" pitchFamily="2"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در سال 1385 بيشترين ارزش صادرات کشور به تفکيک گروه‌بندي به کشورهاي عضو شوراي همکاري خليج فارس و به ارزش </a:t>
            </a:r>
            <a:r>
              <a:rPr lang="fa-IR" sz="2000" dirty="0" smtClean="0">
                <a:cs typeface="B Titr" pitchFamily="2" charset="-78"/>
              </a:rPr>
              <a:t>5/4</a:t>
            </a:r>
            <a:r>
              <a:rPr lang="ar-SA" sz="2000" dirty="0" smtClean="0">
                <a:cs typeface="B Titr" pitchFamily="2" charset="-78"/>
              </a:rPr>
              <a:t> ميليارد دلار صورت پذيرفته است كه نسبت به سال 1384 درحدود  44 درصد رشد داشته است. کشورهاي همجوار ايران و اتحاديه اروپا با </a:t>
            </a:r>
            <a:r>
              <a:rPr lang="fa-IR" sz="2000" dirty="0" smtClean="0">
                <a:cs typeface="B Titr" pitchFamily="2" charset="-78"/>
              </a:rPr>
              <a:t>2/8</a:t>
            </a:r>
            <a:r>
              <a:rPr lang="ar-SA" sz="2000" dirty="0" smtClean="0">
                <a:cs typeface="B Titr" pitchFamily="2" charset="-78"/>
              </a:rPr>
              <a:t>و</a:t>
            </a:r>
            <a:r>
              <a:rPr lang="fa-IR" sz="2000" dirty="0" smtClean="0">
                <a:cs typeface="B Titr" pitchFamily="2" charset="-78"/>
              </a:rPr>
              <a:t>2/1</a:t>
            </a:r>
            <a:r>
              <a:rPr lang="ar-SA" sz="2000" dirty="0" smtClean="0">
                <a:cs typeface="B Titr" pitchFamily="2" charset="-78"/>
              </a:rPr>
              <a:t>ميليارد دلار رتبه‌هاي دوم و سوم را از لحاظ ارزش صادرات به خود اختصاص داده‌اند. </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کشورهاي شوراي همکاري خليج‌فارس، کشورهاي همجوار ايران سهم عمده‌‌اي از واردات از ايران را به خود اختصاص داده‌اند و در ضمن سهم مناطق ديگر نظير بازار کشورهاي آمريکاي شمالي، مرکزي و جنوبي در واردات از ايران بسيار ناچيز مي‌باشد.</a:t>
            </a:r>
            <a:endParaRPr lang="fa-IR" sz="2000" dirty="0" smtClean="0">
              <a:cs typeface="B Titr" pitchFamily="2" charset="-78"/>
            </a:endParaRPr>
          </a:p>
          <a:p>
            <a:pPr lvl="0" algn="just"/>
            <a:endParaRPr lang="fa-IR" sz="2000" dirty="0" smtClean="0">
              <a:cs typeface="B Titr" pitchFamily="2" charset="-78"/>
            </a:endParaRPr>
          </a:p>
          <a:p>
            <a:pPr algn="just"/>
            <a:r>
              <a:rPr lang="ar-SA" sz="2000" dirty="0" smtClean="0">
                <a:cs typeface="B Titr" pitchFamily="2" charset="-78"/>
              </a:rPr>
              <a:t>از بين کشورهاي عضو شوراي همکاري خليج فارس، امارات با 62 درصد از سهم کل صادرات از لحاظ ارزشي به اين اتحاديه وهمچنين </a:t>
            </a:r>
            <a:r>
              <a:rPr lang="fa-IR" sz="2000" dirty="0" smtClean="0">
                <a:cs typeface="B Titr" pitchFamily="2" charset="-78"/>
              </a:rPr>
              <a:t>20/5</a:t>
            </a:r>
            <a:r>
              <a:rPr lang="ar-SA" sz="2000" dirty="0" smtClean="0">
                <a:cs typeface="B Titr" pitchFamily="2" charset="-78"/>
              </a:rPr>
              <a:t>درصد ازكل صادرات كشور، بزرگترين بازار ايران در سال 1385 بوده و کشورهاي عراق (22درصد)، عربستان سعودي(</a:t>
            </a:r>
            <a:r>
              <a:rPr lang="fa-IR" sz="2000" dirty="0" smtClean="0">
                <a:cs typeface="B Titr" pitchFamily="2" charset="-78"/>
              </a:rPr>
              <a:t>6/4</a:t>
            </a:r>
            <a:r>
              <a:rPr lang="ar-SA" sz="2000" dirty="0" smtClean="0">
                <a:cs typeface="B Titr" pitchFamily="2" charset="-78"/>
              </a:rPr>
              <a:t> درصد) به ترتيب، رتبه‌هاي بعدي را از لحاظ ارزش صادرات در بين کشورهاي عضو اين شورا به خود اختصاص داده‌اند.</a:t>
            </a:r>
            <a:endParaRPr lang="en-US" sz="2000" dirty="0" smtClean="0">
              <a:cs typeface="B Titr" pitchFamily="2" charset="-78"/>
            </a:endParaRPr>
          </a:p>
          <a:p>
            <a:pPr lvl="0"/>
            <a:endParaRPr lang="en-US" sz="2000" dirty="0">
              <a:cs typeface="B Titr"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اقلام عمده صادراتي به مقصد امارات شامل: ساير گازهاي طبيعي مايع شده، پسته تازه ياخشك كرده، ساير گازهاي نفتي مايع شده وساير مخلوط هيدروكربورهاي بوداراست.</a:t>
            </a:r>
            <a:endParaRPr lang="fa-IR" sz="2000" dirty="0" smtClean="0">
              <a:cs typeface="B Titr" pitchFamily="2" charset="-78"/>
            </a:endParaRPr>
          </a:p>
          <a:p>
            <a:pPr lvl="0" algn="just">
              <a:buNone/>
            </a:pPr>
            <a:endParaRPr lang="en-US" sz="2000" dirty="0" smtClean="0">
              <a:cs typeface="B Titr" pitchFamily="2" charset="-78"/>
            </a:endParaRPr>
          </a:p>
          <a:p>
            <a:pPr lvl="0" algn="just"/>
            <a:r>
              <a:rPr lang="ar-SA" sz="2000" dirty="0" smtClean="0">
                <a:cs typeface="B Titr" pitchFamily="2" charset="-78"/>
              </a:rPr>
              <a:t>اقلام عمده صادراتي به مقصد عراق شامل: بيسكويت‌ها، آب، پودر يا مايع شوينده، سيب تازه، پسته تازه يا خشك كرده است.</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از لحاظ پراکندگي جغرافيايي صارات غيرنفتي کشور، در سال 1385 بيشترين ارزش صادرات کشور به قاره آسيا به ارزش 13.3ميليارد دلار وسهم ارزشي 82 درصد صورت پذيرفته است. </a:t>
            </a:r>
            <a:endParaRPr lang="fa-IR" sz="2000" dirty="0" smtClean="0">
              <a:cs typeface="B Titr" pitchFamily="2" charset="-78"/>
            </a:endParaRPr>
          </a:p>
          <a:p>
            <a:pPr lvl="0" algn="just"/>
            <a:endParaRPr lang="fa-IR" sz="2000" dirty="0" smtClean="0">
              <a:cs typeface="B Titr" pitchFamily="2" charset="-78"/>
            </a:endParaRPr>
          </a:p>
          <a:p>
            <a:pPr lvl="0" algn="just"/>
            <a:r>
              <a:rPr lang="ar-SA" sz="2000" dirty="0" smtClean="0">
                <a:cs typeface="B Titr" pitchFamily="2" charset="-78"/>
              </a:rPr>
              <a:t>قاره‌هاي اروپا و آفريقا هر يك به ترتيب با سهم ارزشي 14 درصد و2 درصد رتبه‌هاي دوم و سوم را از لحاظ ارزش صادرات به خود اختصاص داده‌اند. افزايش سهم صادرات ايران به قاره‌هاي اروپا و آفريقا در سال 1385 نسبت به سال 84  بيانگر اين است كه صادركنندگان علاوه بر بازارهاي سنتي اهتمام ويژه‌اي جهت توسعه بازارهاي خود داشته‌اند.</a:t>
            </a:r>
            <a:endParaRPr lang="en-US" sz="2000" dirty="0" smtClean="0">
              <a:cs typeface="B Titr" pitchFamily="2" charset="-78"/>
            </a:endParaRPr>
          </a:p>
          <a:p>
            <a:pPr lvl="0"/>
            <a:endParaRPr lang="en-US"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algn="just"/>
            <a:r>
              <a:rPr lang="ar-SA" sz="2000" dirty="0" smtClean="0">
                <a:cs typeface="B Titr" pitchFamily="2" charset="-78"/>
              </a:rPr>
              <a:t>بررسي بازارهاي صادراتي کشور طي سالهاي 1383 و 1384 نشان دهنده، تغيير جهت هاي اساسي در بازارهاي هدف مي‌باشد.</a:t>
            </a:r>
            <a:endParaRPr lang="fa-IR" sz="2000" dirty="0" smtClean="0">
              <a:cs typeface="B Titr" pitchFamily="2" charset="-78"/>
            </a:endParaRPr>
          </a:p>
          <a:p>
            <a:pPr algn="just"/>
            <a:endParaRPr lang="fa-IR" sz="2000" dirty="0" smtClean="0">
              <a:cs typeface="B Titr" pitchFamily="2" charset="-78"/>
            </a:endParaRPr>
          </a:p>
          <a:p>
            <a:pPr algn="just"/>
            <a:r>
              <a:rPr lang="ar-SA" sz="2000" dirty="0" smtClean="0">
                <a:cs typeface="B Titr" pitchFamily="2" charset="-78"/>
              </a:rPr>
              <a:t> آلمان و ايتاليا که در سال1383، رتبه‌هاي پنجم و ششم را در بين بازارهاي هدف صادراتي ايران داشته‌اند در سال1384، آلمان به رتبه هشتم و ايتاليا به جايگاه دوازدهم تنزل يافته‌اند. گر چه صادرات به آلمان از 326 ميليون دلار در سال 1383 به 365 ميليون دلار در سال 1384 افزايش يافته است، ولي صادرات به ايتاليا از </a:t>
            </a:r>
            <a:r>
              <a:rPr lang="fa-IR" sz="2000" dirty="0" smtClean="0">
                <a:cs typeface="B Titr" pitchFamily="2" charset="-78"/>
              </a:rPr>
              <a:t>308/9</a:t>
            </a:r>
            <a:r>
              <a:rPr lang="ar-SA" sz="2000" dirty="0" smtClean="0">
                <a:cs typeface="B Titr" pitchFamily="2" charset="-78"/>
              </a:rPr>
              <a:t> ميليون دلار در سال 1383 به 236 ميليون دلار در سال 1384 رسيده است.</a:t>
            </a:r>
            <a:endParaRPr lang="fa-IR" sz="2000" dirty="0" smtClean="0">
              <a:cs typeface="B Titr" pitchFamily="2" charset="-78"/>
            </a:endParaRPr>
          </a:p>
          <a:p>
            <a:pPr algn="just"/>
            <a:endParaRPr lang="en-US" sz="2000" dirty="0" smtClean="0">
              <a:cs typeface="B Titr" pitchFamily="2" charset="-78"/>
            </a:endParaRPr>
          </a:p>
          <a:p>
            <a:pPr algn="just"/>
            <a:r>
              <a:rPr lang="ar-SA" sz="2000" dirty="0" smtClean="0">
                <a:cs typeface="B Titr" pitchFamily="2" charset="-78"/>
              </a:rPr>
              <a:t>در سال1384، ارزش صادرات به چين 108 درصد، ترکيه 62 درصد و هندوستان 67 درصد رشد نموده است. با توجه به پيش‌بيني رشد اقتصادي آتي براي اين کشورها و به تبع افزايش ظرفيت تجاري آنها، اين امر به عنوان يک نقطه قوت در بازارهاي صادراتي ايران تلقي مي‌شود و ضروري است نيازهاي وارداتي اين کشورها در آينده، در استراتژي توليدي و صادراتي کشور مدنظر قرار گيرد.</a:t>
            </a:r>
            <a:endParaRPr lang="en-US" sz="2000" dirty="0" smtClean="0">
              <a:cs typeface="B Titr" pitchFamily="2" charset="-78"/>
            </a:endParaRPr>
          </a:p>
          <a:p>
            <a:pPr lvl="0"/>
            <a:endParaRPr lang="en-US"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در مبحث صادرات رفته رفته بازارهاي تازه‌اي نظير بازار افغانستان و عراق جايگاه خود را در ترکيب شرکاي کشور پيدا خواهند نمود. در همين رابطه همان طور که مشاهده مي‌شود کشورهاي چين، ژاپن، ايتاليا، امارات متحده عربي، آلمان و هلند جزو بزرگترين واردکنندگان کالا و خدمات از کشور بوده‌اند.</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در زمينه واردات کالاها و خدمات نيز تغيير جهت در زمينه شرکاي تجاري مشاهده مي‌شود به طوري که سهم کشورهايي نظير ژاپن و چين در صادرات به ايران افزايش چشمگيري داشته است.</a:t>
            </a:r>
            <a:endParaRPr lang="fa-IR" sz="2000" dirty="0" smtClean="0">
              <a:cs typeface="B Titr" pitchFamily="2" charset="-78"/>
            </a:endParaRPr>
          </a:p>
          <a:p>
            <a:pPr lvl="0" algn="just"/>
            <a:endParaRPr lang="en-US" sz="2000" dirty="0" smtClean="0">
              <a:cs typeface="B Titr" pitchFamily="2" charset="-78"/>
            </a:endParaRPr>
          </a:p>
          <a:p>
            <a:pPr lvl="0" algn="just"/>
            <a:r>
              <a:rPr lang="fa-IR" sz="2000" dirty="0" smtClean="0">
                <a:cs typeface="B Titr" pitchFamily="2" charset="-78"/>
              </a:rPr>
              <a:t>در سال 1383 کشور ايران از 111 کشور جهان واردات داشته و از نظر تنوع اقلام وارداتي بر اساس تعرفه </a:t>
            </a:r>
            <a:r>
              <a:rPr lang="en-US" sz="2000" dirty="0" smtClean="0">
                <a:cs typeface="B Titr" pitchFamily="2" charset="-78"/>
              </a:rPr>
              <a:t>HS </a:t>
            </a:r>
            <a:r>
              <a:rPr lang="fa-IR" sz="2000" dirty="0" smtClean="0">
                <a:cs typeface="B Titr" pitchFamily="2" charset="-78"/>
              </a:rPr>
              <a:t>(سيستم هماهنگ شده توصيف و کد گذاري کالا) در حدود 5200 کالا به کشور وارد شده است.</a:t>
            </a:r>
            <a:endParaRPr lang="en-US" sz="2000" dirty="0" smtClean="0">
              <a:cs typeface="B Titr" pitchFamily="2" charset="-78"/>
            </a:endParaRPr>
          </a:p>
          <a:p>
            <a:pPr lvl="0"/>
            <a:endParaRPr lang="en-US" sz="2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در سال 1384 کشور ايران به 163 کشور جهان صادرات داشته و از نظر تنوع اقلام صادراتي براساس تعرفه </a:t>
            </a:r>
            <a:r>
              <a:rPr lang="en-US" sz="2000" dirty="0" smtClean="0">
                <a:cs typeface="B Titr" pitchFamily="2" charset="-78"/>
              </a:rPr>
              <a:t>HS </a:t>
            </a:r>
            <a:r>
              <a:rPr lang="ar-SA" sz="2000" dirty="0" smtClean="0">
                <a:cs typeface="B Titr" pitchFamily="2" charset="-78"/>
              </a:rPr>
              <a:t>(سيستم هماهنگ شده توصيف و کدگذاري کالا)در حدود 4000 نوع کالابه کشورها صادر کرده است. </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در زمينه بازار صادراتي تغير جهت عمده‌اي به سمت بازارهاي تازه نظير بازار افغانستان، عراق، هند و پاکستان مشاهده مي‌شود. </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در سال 1384 کشور ايران از 154 کشور جهان واردات داشته و از نظر تنوع اقلام وارداتي بر اساس تعرفه </a:t>
            </a:r>
            <a:r>
              <a:rPr lang="en-US" sz="2000" dirty="0" smtClean="0">
                <a:cs typeface="B Titr" pitchFamily="2" charset="-78"/>
              </a:rPr>
              <a:t>HS </a:t>
            </a:r>
            <a:r>
              <a:rPr lang="ar-SA" sz="2000" dirty="0" smtClean="0">
                <a:cs typeface="B Titr" pitchFamily="2" charset="-78"/>
              </a:rPr>
              <a:t>در حدود 5700  کالا به کشور وارد شده است. </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کشورهاي امارت متحده عربي، آلمان، فرانسه و ايتاليا عمده‌ترين صادرکنندگان به کشور ايران مي‌باشند. در زمينه عمده‌‌ترين شرکاي تجاري کشور، افزايش سهم چين در صادرات به ايران محسوس به نظر مي‌رسد.</a:t>
            </a:r>
            <a:endParaRPr lang="en-US" sz="2000" dirty="0" smtClean="0">
              <a:cs typeface="B Titr" pitchFamily="2" charset="-78"/>
            </a:endParaRPr>
          </a:p>
          <a:p>
            <a:pPr lvl="0"/>
            <a:endParaRPr lang="en-US"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نتایج</a:t>
            </a:r>
            <a:endParaRPr lang="fa-IR" dirty="0">
              <a:cs typeface="B Titr" pitchFamily="2" charset="-78"/>
            </a:endParaRPr>
          </a:p>
        </p:txBody>
      </p:sp>
      <p:sp>
        <p:nvSpPr>
          <p:cNvPr id="3" name="Content Placeholder 2"/>
          <p:cNvSpPr>
            <a:spLocks noGrp="1"/>
          </p:cNvSpPr>
          <p:nvPr>
            <p:ph idx="1"/>
          </p:nvPr>
        </p:nvSpPr>
        <p:spPr/>
        <p:txBody>
          <a:bodyPr>
            <a:noAutofit/>
          </a:bodyPr>
          <a:lstStyle/>
          <a:p>
            <a:pPr lvl="0" algn="just"/>
            <a:r>
              <a:rPr lang="ar-SA" sz="2000" dirty="0" smtClean="0">
                <a:cs typeface="B Titr" pitchFamily="2" charset="-78"/>
              </a:rPr>
              <a:t>در سال 1385 کشور ايران به 164 کشور جهان صادرات داشته و از نظر تنوع اقلام صادراتي بر اساس تعرفه </a:t>
            </a:r>
            <a:r>
              <a:rPr lang="en-US" sz="2000" dirty="0" smtClean="0">
                <a:cs typeface="B Titr" pitchFamily="2" charset="-78"/>
              </a:rPr>
              <a:t>HS </a:t>
            </a:r>
            <a:r>
              <a:rPr lang="ar-SA" sz="2000" dirty="0" smtClean="0">
                <a:cs typeface="B Titr" pitchFamily="2" charset="-78"/>
              </a:rPr>
              <a:t>(سيستم هماهنگ شده توصيف و کد گذاري کالا) در حدود 3811 نوع کالا از کشور صادر شده است.</a:t>
            </a:r>
            <a:endParaRPr lang="fa-IR" sz="2000" dirty="0" smtClean="0">
              <a:cs typeface="B Titr" pitchFamily="2" charset="-78"/>
            </a:endParaRPr>
          </a:p>
          <a:p>
            <a:pPr lvl="0" algn="just"/>
            <a:endParaRPr lang="en-US" sz="2000" dirty="0" smtClean="0">
              <a:cs typeface="B Titr" pitchFamily="2" charset="-78"/>
            </a:endParaRPr>
          </a:p>
          <a:p>
            <a:pPr lvl="0" algn="just"/>
            <a:r>
              <a:rPr lang="ar-SA" sz="2000" dirty="0" smtClean="0">
                <a:cs typeface="B Titr" pitchFamily="2" charset="-78"/>
              </a:rPr>
              <a:t>در سال مذکور ارزش صادرات کالاهاي غير نفتي ايران به کشورها برابر با 4/16 ميليارد دلار بوده، که از اين ميان بيشترين ميزان صادرات کالاهاي غير نفتي ايران به مقصد امارات متحده عربي و به ارزش 2.5 ميليارد دلار بوده كه نسبت به سال 84 حدود 65 درصد رشد داشته است. </a:t>
            </a:r>
            <a:endParaRPr lang="fa-IR" sz="2000" dirty="0" smtClean="0">
              <a:cs typeface="B Titr" pitchFamily="2" charset="-78"/>
            </a:endParaRPr>
          </a:p>
          <a:p>
            <a:pPr lvl="0" algn="just"/>
            <a:endParaRPr lang="fa-IR" sz="2000" dirty="0" smtClean="0">
              <a:cs typeface="B Titr" pitchFamily="2" charset="-78"/>
            </a:endParaRPr>
          </a:p>
          <a:p>
            <a:pPr lvl="0" algn="just"/>
            <a:r>
              <a:rPr lang="ar-SA" sz="2000" dirty="0" smtClean="0">
                <a:cs typeface="B Titr" pitchFamily="2" charset="-78"/>
              </a:rPr>
              <a:t>کشور چين دومين شريک بزرگ تجاري ايران از لحاظ ارزش صادرات پس از امارات در سال 1385 بوده است. سومين شريک تجاري ايران از لحاظ ارزش صادرات در سال 1385 کشور عراق است که صادرات ايران به اين کشور از رشد چشمگيري حدود 75 درصد برخوردار بوده است. </a:t>
            </a:r>
            <a:endParaRPr lang="en-US" sz="2000" dirty="0" smtClean="0">
              <a:cs typeface="B Titr" pitchFamily="2" charset="-78"/>
            </a:endParaRPr>
          </a:p>
          <a:p>
            <a:pPr lvl="0"/>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700" dirty="0" smtClean="0">
                <a:solidFill>
                  <a:schemeClr val="tx1"/>
                </a:solidFill>
                <a:cs typeface="B Titr" pitchFamily="2" charset="-78"/>
              </a:rPr>
              <a:t>1-1-1-</a:t>
            </a:r>
            <a:r>
              <a:rPr lang="ar-SA" sz="2700" dirty="0" smtClean="0">
                <a:solidFill>
                  <a:schemeClr val="tx1"/>
                </a:solidFill>
                <a:cs typeface="B Titr" pitchFamily="2" charset="-78"/>
              </a:rPr>
              <a:t>تحليل عملکرد کلان تجارت جهاني در گذشته</a:t>
            </a:r>
            <a:endParaRPr lang="fa-IR" sz="27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buNone/>
            </a:pPr>
            <a:r>
              <a:rPr lang="ar-SA" sz="1600" dirty="0" smtClean="0">
                <a:cs typeface="B Titr" pitchFamily="2" charset="-78"/>
              </a:rPr>
              <a:t>روند صادرات خدمات (ميليارد دلار)</a:t>
            </a:r>
            <a:endParaRPr lang="fa-IR" sz="1600" dirty="0" smtClean="0">
              <a:cs typeface="B Titr" pitchFamily="2" charset="-78"/>
            </a:endParaRPr>
          </a:p>
          <a:p>
            <a:pPr algn="ctr">
              <a:buNone/>
            </a:pPr>
            <a:endParaRPr lang="fa-IR" dirty="0">
              <a:cs typeface="B Titr" pitchFamily="2" charset="-78"/>
            </a:endParaRPr>
          </a:p>
        </p:txBody>
      </p:sp>
      <p:pic>
        <p:nvPicPr>
          <p:cNvPr id="7" name="Picture 6"/>
          <p:cNvPicPr>
            <a:picLocks noChangeAspect="1" noChangeArrowheads="1"/>
          </p:cNvPicPr>
          <p:nvPr/>
        </p:nvPicPr>
        <p:blipFill>
          <a:blip r:embed="rId2"/>
          <a:srcRect/>
          <a:stretch>
            <a:fillRect/>
          </a:stretch>
        </p:blipFill>
        <p:spPr bwMode="auto">
          <a:xfrm>
            <a:off x="1071538" y="2214554"/>
            <a:ext cx="7000924" cy="3714776"/>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a:bodyPr>
          <a:lstStyle/>
          <a:p>
            <a:pPr algn="ctr">
              <a:buNone/>
            </a:pPr>
            <a:r>
              <a:rPr lang="fa-IR" sz="6600" dirty="0" smtClean="0">
                <a:cs typeface="B Titr" pitchFamily="2" charset="-78"/>
              </a:rPr>
              <a:t>با تشکر</a:t>
            </a:r>
          </a:p>
          <a:p>
            <a:pPr algn="ctr">
              <a:buNone/>
            </a:pPr>
            <a:r>
              <a:rPr lang="fa-IR" sz="6600" dirty="0" smtClean="0">
                <a:cs typeface="B Titr" pitchFamily="2" charset="-78"/>
              </a:rPr>
              <a:t>پایان</a:t>
            </a:r>
          </a:p>
          <a:p>
            <a:pPr algn="ctr">
              <a:buNone/>
            </a:pPr>
            <a:endParaRPr lang="fa-IR" sz="6600" dirty="0" smtClean="0">
              <a:cs typeface="B Titr" pitchFamily="2" charset="-78"/>
            </a:endParaRPr>
          </a:p>
          <a:p>
            <a:pPr algn="ctr">
              <a:buNone/>
            </a:pPr>
            <a:r>
              <a:rPr lang="en-US" sz="4000" b="1" dirty="0" smtClean="0">
                <a:cs typeface="B Titr" pitchFamily="2" charset="-78"/>
                <a:hlinkClick r:id="rId2"/>
              </a:rPr>
              <a:t>http://www.bidabad.com/</a:t>
            </a:r>
            <a:endParaRPr lang="fa-IR" sz="4000" b="1" dirty="0" smtClean="0">
              <a:cs typeface="B Titr" pitchFamily="2" charset="-78"/>
            </a:endParaRPr>
          </a:p>
          <a:p>
            <a:pPr algn="ctr">
              <a:buNone/>
            </a:pPr>
            <a:r>
              <a:rPr lang="en-US" sz="4000" b="1" dirty="0" smtClean="0">
                <a:cs typeface="B Titr" pitchFamily="2" charset="-78"/>
              </a:rPr>
              <a:t>bijan@bidabad.com</a:t>
            </a:r>
            <a:endParaRPr lang="fa-IR" sz="4000" b="1" dirty="0">
              <a:cs typeface="B Titr"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r"/>
            <a:r>
              <a:rPr lang="fa-IR" sz="4000" dirty="0">
                <a:solidFill>
                  <a:srgbClr val="C00000"/>
                </a:solidFill>
                <a:cs typeface="B Titr" pitchFamily="2" charset="-78"/>
              </a:rPr>
              <a:t>فصل </a:t>
            </a:r>
            <a:r>
              <a:rPr lang="fa-IR" sz="4000" dirty="0" smtClean="0">
                <a:solidFill>
                  <a:srgbClr val="C00000"/>
                </a:solidFill>
                <a:cs typeface="B Titr" pitchFamily="2" charset="-78"/>
              </a:rPr>
              <a:t>اول: تحلیل وضعیت تجارت جهانی</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1- 1-</a:t>
            </a:r>
            <a:r>
              <a:rPr lang="ar-SA" sz="3100" dirty="0" smtClean="0">
                <a:cs typeface="B Titr" pitchFamily="2" charset="-78"/>
              </a:rPr>
              <a:t>جايگاه تجارت بين الملل در اقتصاد جهاني</a:t>
            </a:r>
            <a:r>
              <a:rPr lang="fa-IR" sz="3100" dirty="0" smtClean="0">
                <a:cs typeface="B Titr" pitchFamily="2" charset="-78"/>
              </a:rPr>
              <a:t/>
            </a:r>
            <a:br>
              <a:rPr lang="fa-IR" sz="3100" dirty="0" smtClean="0">
                <a:cs typeface="B Titr" pitchFamily="2" charset="-78"/>
              </a:rPr>
            </a:br>
            <a:r>
              <a:rPr lang="fa-IR" sz="2700" dirty="0" smtClean="0">
                <a:solidFill>
                  <a:schemeClr val="tx1"/>
                </a:solidFill>
                <a:cs typeface="B Titr" pitchFamily="2" charset="-78"/>
              </a:rPr>
              <a:t>1-1-1-</a:t>
            </a:r>
            <a:r>
              <a:rPr lang="ar-SA" sz="2700" dirty="0" smtClean="0">
                <a:solidFill>
                  <a:schemeClr val="tx1"/>
                </a:solidFill>
                <a:cs typeface="B Titr" pitchFamily="2" charset="-78"/>
              </a:rPr>
              <a:t>تحليل عملکرد کلان تجارت جهاني در گذشته</a:t>
            </a:r>
            <a:endParaRPr lang="fa-IR" sz="2700" dirty="0">
              <a:solidFill>
                <a:schemeClr val="tx1"/>
              </a:solidFill>
            </a:endParaRPr>
          </a:p>
        </p:txBody>
      </p:sp>
      <p:sp>
        <p:nvSpPr>
          <p:cNvPr id="6" name="Content Placeholder 5"/>
          <p:cNvSpPr>
            <a:spLocks noGrp="1"/>
          </p:cNvSpPr>
          <p:nvPr>
            <p:ph idx="1"/>
          </p:nvPr>
        </p:nvSpPr>
        <p:spPr>
          <a:xfrm>
            <a:off x="457200" y="1785926"/>
            <a:ext cx="8229600" cy="4538674"/>
          </a:xfrm>
        </p:spPr>
        <p:txBody>
          <a:bodyPr/>
          <a:lstStyle/>
          <a:p>
            <a:pPr algn="ctr">
              <a:buNone/>
            </a:pPr>
            <a:r>
              <a:rPr lang="fa-IR" sz="1600" dirty="0" smtClean="0">
                <a:cs typeface="B Titr" pitchFamily="2" charset="-78"/>
              </a:rPr>
              <a:t>نسبت تجارت خدمات به توليد ناخالص داخلي (درصد)</a:t>
            </a:r>
          </a:p>
          <a:p>
            <a:pPr algn="ctr">
              <a:buNone/>
            </a:pPr>
            <a:endParaRPr lang="fa-IR" dirty="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1000100" y="2143116"/>
            <a:ext cx="7000924" cy="378621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1216</TotalTime>
  <Words>4598</Words>
  <Application>Microsoft Office PowerPoint</Application>
  <PresentationFormat>On-screen Show (4:3)</PresentationFormat>
  <Paragraphs>340</Paragraphs>
  <Slides>80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1" baseType="lpstr">
      <vt:lpstr>Arial</vt:lpstr>
      <vt:lpstr>Traditional Arabic</vt:lpstr>
      <vt:lpstr>Constantia</vt:lpstr>
      <vt:lpstr>Wingdings 2</vt:lpstr>
      <vt:lpstr>B Titr</vt:lpstr>
      <vt:lpstr>Majalla UI</vt:lpstr>
      <vt:lpstr>Wingdings</vt:lpstr>
      <vt:lpstr>Calibri</vt:lpstr>
      <vt:lpstr>2  Titr</vt:lpstr>
      <vt:lpstr>Flow</vt:lpstr>
      <vt:lpstr>Chart</vt:lpstr>
      <vt:lpstr>بسم الله الرحمن الرحیم</vt:lpstr>
      <vt:lpstr>PowerPoint Presentation</vt:lpstr>
      <vt:lpstr>اهداف تحقيق</vt:lpstr>
      <vt:lpstr>فصل اول: تحلیل وضعیت تجارت جهانی 1- 1-جايگاه تجارت بين الملل در اقتصاد جهاني</vt:lpstr>
      <vt:lpstr>فصل اول: تحلیل وضعیت تجارت جهانی 1- 1-جايگاه تجارت بين الملل در اقتصاد جهاني 1-1-1-تحليل عملکرد کلان تجارت جهاني در گذشته</vt:lpstr>
      <vt:lpstr>فصل اول: تحلیل وضعیت تجارت جهانی 1- 1-جايگاه تجارت بين الملل در اقتصاد جهاني 1-1-1-تحليل عملکرد کلان تجارت جهاني در گذشته</vt:lpstr>
      <vt:lpstr>فصل اول: تحلیل وضعیت تجارت جهانی 1- 1-جايگاه تجارت بين الملل در اقتصاد جهاني 1-1-1-تحليل عملکرد کلان تجارت جهاني در گذشته</vt:lpstr>
      <vt:lpstr>فصل اول: تحلیل وضعیت تجارت جهانی 1- 1-جايگاه تجارت بين الملل در اقتصاد جهاني 1-1-1-تحليل عملکرد کلان تجارت جهاني در گذشته</vt:lpstr>
      <vt:lpstr>فصل اول: تحلیل وضعیت تجارت جهانی 1- 1-جايگاه تجارت بين الملل در اقتصاد جهاني 1-1-1-تحليل عملکرد کلان تجارت جهاني در گذشته</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1- 1-جايگاه تجارت بين الملل در اقتصاد جهاني 1-1-2-تحليل حجم و نوع مبادلات بين مناطق مختلف جغرافيايي</vt:lpstr>
      <vt:lpstr>فصل اول: تحلیل وضعیت تجارت جهانی 1- 2-بررسی ساختار قوانين و نهادهاي بين المللي تجارت جهاني</vt:lpstr>
      <vt:lpstr>فصل اول: تحلیل وضعیت تجارت جهانی 1- 3-تحليل موافقتنامه‌هاي دوجانبه و چندجانبه سازمان تجارت جهاني</vt:lpstr>
      <vt:lpstr>فصل اول: تحلیل وضعیت تجارت جهانی 1- 3-تحليل موافقتنامه‌هاي دوجانبه و چندجانبه سازمان تجارت جهاني</vt:lpstr>
      <vt:lpstr>فصل اول: تحلیل وضعیت تجارت جهانی 1- 3-تحليل موافقتنامه‌هاي دوجانبه و چندجانبه سازمان تجارت جهاني</vt:lpstr>
      <vt:lpstr>فصل دوم: تحلیل وضعیت بخش بازرگانی در ایران 2-1-تحليل جايگاه بخش بازرگاني از منظر شاخص هاي کلان اقتصاد ملي</vt:lpstr>
      <vt:lpstr>فصل دوم: تحلیل وضعیت بخش بازرگانی در ایران 2-1-تحليل جايگاه بخش بازرگاني از منظر شاخص هاي کلان اقتصاد ملي</vt:lpstr>
      <vt:lpstr>فصل دوم: تحلیل وضعیت بخش بازرگانی در ایران 2-1-تحليل جايگاه بخش بازرگاني از منظر شاخص هاي کلان اقتصاد ملي</vt:lpstr>
      <vt:lpstr>فصل دوم: تحلیل وضعیت بخش بازرگانی در ایران 2-1-تحليل جايگاه بخش بازرگاني از منظر شاخص هاي کلان اقتصاد ملي</vt:lpstr>
      <vt:lpstr>فصل دوم: تحلیل وضعیت بخش بازرگانی در ایران 2-2- تحليل وضعيت بازرگاني داخلي کشور</vt:lpstr>
      <vt:lpstr>فصل دوم: تحلیل وضعیت بخش بازرگانی در ایران 2-2- تحليل وضعيت بازرگاني داخلي کشور</vt:lpstr>
      <vt:lpstr>فصل دوم: تحلیل وضعیت بخش بازرگانی در ایران 2-2- تحليل وضعيت بازرگاني داخلي کشور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تامين، ذخيره سازي و توزيع کالاهاي اساسي در سالهاي اخير</vt:lpstr>
      <vt:lpstr>فصل دوم: تحلیل وضعیت بخش بازرگانی در ایران 2-2- تحليل وضعيت بازرگاني داخلي کشور بررسي عملکرد نهادها و خدمات پشتيبان بازرگاني(بيمه)</vt:lpstr>
      <vt:lpstr>فصل دوم: تحلیل وضعیت بخش بازرگانی در ایران 2-2- تحليل وضعيت بازرگاني داخلي کشور بررسي عملکرد نهادها و خدمات پشتيبان بازرگاني(بيمه)</vt:lpstr>
      <vt:lpstr>فصل دوم: تحلیل وضعیت بخش بازرگانی در ایران 2-2- تحليل وضعيت بازرگاني داخلي کشور بررسي عملکرد نهادها و خدمات پشتيبان بازرگاني(حمل و نقل)</vt:lpstr>
      <vt:lpstr>فصل دوم: تحلیل وضعیت بخش بازرگانی در ایران 2-2- تحليل وضعيت بازرگاني داخلي کشور بررسي عملکرد نهادها و خدمات پشتيبان بازرگاني(حمل و نقل)</vt:lpstr>
      <vt:lpstr>فصل دوم: تحلیل وضعیت بخش بازرگانی در ایران 2-2- تحليل وضعيت بازرگاني داخلي کشور بررسي عملکرد نهادها و خدمات پشتيبان بازرگاني(حمل و نقل)</vt:lpstr>
      <vt:lpstr>فصل دوم: تحلیل وضعیت بخش بازرگانی در ایران 2-2- تحليل وضعيت بازرگاني داخلي کشور بررسي عملکرد نهادها و خدمات پشتيبان بازرگاني(حمل و نقل)</vt:lpstr>
      <vt:lpstr>فصل دوم: تحلیل وضعیت بخش بازرگانی در ایران 2-2- تحليل وضعيت بازرگاني داخلي کشور بررسي عملکرد نهادها و خدمات پشتيبان بازرگاني(بانک)</vt:lpstr>
      <vt:lpstr>فصل دوم: تحلیل وضعیت بخش بازرگانی در ایران 2-2- تحليل وضعيت بازرگاني داخلي کشور بررسي عملکرد نهادها و خدمات پشتيبان بازرگاني(بانک)</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2-3-1-تحليل جايگاه ايران در تجارت جهاني</vt:lpstr>
      <vt:lpstr>فصل دوم: تحلیل وضعیت بخش بازرگانی در ایران 2-3- تحليل وضعيت بازرگاني خارجی کشور 2-3-2- اصلي‌ترين جهت‌گيريهاي‌هاي جاري دولت و برنامه‌هاي گذشته در بازرگاني خارجي</vt:lpstr>
      <vt:lpstr>فصل دوم: تحلیل وضعیت بخش بازرگانی در ایران 2-3- تحليل وضعيت بازرگاني خارجی کشور 2-3-3- تحليل جايگاه و ميزان مشارکت ايران در اتحاديه هاي تجاري منطقه‌اي و فرا منطقه‌اي </vt:lpstr>
      <vt:lpstr>فصل دوم: تحلیل وضعیت بخش بازرگانی در ایران 2-3- تحليل وضعيت بازرگاني خارجی کشور 2-3-3- تحليل جايگاه و ميزان مشارکت ايران در اتحاديه هاي تجاري منطقه‌اي و فرا منطقه‌اي </vt:lpstr>
      <vt:lpstr>فصل دوم: تحلیل وضعیت بخش بازرگانی در ایران 2-3- تحليل وضعيت بازرگاني خارجی کشور 2-3-4-تحليل مهمترين بازارهاي هدف تجاري ايران</vt:lpstr>
      <vt:lpstr>فصل دوم: تحلیل وضعیت بخش بازرگانی در ایران 2-3- تحليل وضعيت بازرگاني خارجی کشور 2-3-5-تحليل جايگاه عمده‌ترين شرکاي تجاري کشور در گذشته</vt:lpstr>
      <vt:lpstr>فصل دوم: تحلیل وضعیت بخش بازرگانی در ایران 2-3- تحليل وضعيت بازرگاني خارجی کشور 2-3-5-تحليل جايگاه عمده‌ترين شرکاي تجاري کشور در گذشته</vt:lpstr>
      <vt:lpstr>فصل دوم: تحلیل وضعیت بخش بازرگانی در ایران 2-3- تحليل وضعيت بازرگاني خارجی کشور 2-3-5-تحليل جايگاه عمده‌ترين شرکاي تجاري کشور در گذشته</vt:lpstr>
      <vt:lpstr>فصل دوم: تحلیل وضعیت بخش بازرگانی در ایران 2-3- تحليل وضعيت بازرگاني خارجی کشور 2-3-5-تحليل جايگاه عمده‌ترين شرکاي تجاري کشور در گذشته</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نتایج</vt:lpstr>
      <vt:lpstr>PowerPoint Presentation</vt:lpstr>
    </vt:vector>
  </TitlesOfParts>
  <Company>TARA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تدوین راهبردهای بلند مدت آمایش بازرگانی</dc:title>
  <dc:creator>بیژن بیدآباد، روح‌الله محمدی، سید صهیب مدنی، یاسر مدنی، رسول مرادی، پریسا خلجی علیائی</dc:creator>
  <cp:keywords>بازرگانی ایران;بازرگاني خارجي;تجارت;تجارت بين‌الملل;تجارت خارجي</cp:keywords>
  <cp:lastModifiedBy>Bijan Bidabad</cp:lastModifiedBy>
  <cp:revision>64</cp:revision>
  <dcterms:created xsi:type="dcterms:W3CDTF">2009-01-12T22:46:05Z</dcterms:created>
  <dcterms:modified xsi:type="dcterms:W3CDTF">2024-03-10T05:04:02Z</dcterms:modified>
</cp:coreProperties>
</file>