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7" r:id="rId1"/>
  </p:sldMasterIdLst>
  <p:sldIdLst>
    <p:sldId id="256" r:id="rId2"/>
    <p:sldId id="281" r:id="rId3"/>
    <p:sldId id="284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292" r:id="rId14"/>
    <p:sldId id="285" r:id="rId15"/>
    <p:sldId id="286" r:id="rId16"/>
    <p:sldId id="311" r:id="rId17"/>
    <p:sldId id="306" r:id="rId18"/>
    <p:sldId id="297" r:id="rId19"/>
    <p:sldId id="303" r:id="rId20"/>
    <p:sldId id="304" r:id="rId21"/>
    <p:sldId id="305" r:id="rId22"/>
    <p:sldId id="299" r:id="rId23"/>
    <p:sldId id="308" r:id="rId24"/>
    <p:sldId id="309" r:id="rId25"/>
    <p:sldId id="316" r:id="rId26"/>
    <p:sldId id="310" r:id="rId27"/>
    <p:sldId id="318" r:id="rId28"/>
    <p:sldId id="319" r:id="rId29"/>
    <p:sldId id="320" r:id="rId30"/>
    <p:sldId id="327" r:id="rId31"/>
    <p:sldId id="328" r:id="rId32"/>
    <p:sldId id="329" r:id="rId33"/>
    <p:sldId id="331" r:id="rId34"/>
    <p:sldId id="332" r:id="rId35"/>
    <p:sldId id="276" r:id="rId3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9" d="100"/>
          <a:sy n="99" d="100"/>
        </p:scale>
        <p:origin x="-68" y="-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4970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294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1647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4001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8055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2441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2074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4361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457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53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847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33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221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309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80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542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31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17F5D7-344D-487E-847E-CE88EC4FAF51}" type="datetimeFigureOut">
              <a:rPr lang="fa-IR" smtClean="0"/>
              <a:t>18/11/1445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DD7C08-E98F-4C03-86F8-43CA618EE2A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5938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My%20Documents\My%20Pictures\LF-BK133-0021-0001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75562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3500" b="1" dirty="0">
                <a:solidFill>
                  <a:schemeClr val="tx1"/>
                </a:solidFill>
                <a:cs typeface="B Titr" panose="00000700000000000000" pitchFamily="2" charset="-78"/>
              </a:rPr>
              <a:t>تاثیر نرخ بهره بر سطح عمومی قیمت ها</a:t>
            </a:r>
            <a:r>
              <a:rPr lang="fa-IR" sz="35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،</a:t>
            </a:r>
            <a:br>
              <a:rPr lang="fa-IR" sz="3500" b="1" dirty="0" smtClean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sz="35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  <a:r>
              <a:rPr lang="fa-IR" sz="3500" b="1" dirty="0">
                <a:solidFill>
                  <a:schemeClr val="tx1"/>
                </a:solidFill>
                <a:cs typeface="B Titr" panose="00000700000000000000" pitchFamily="2" charset="-78"/>
              </a:rPr>
              <a:t>بسط نظریه مقداری </a:t>
            </a:r>
            <a:r>
              <a:rPr lang="fa-IR" sz="35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پولی </a:t>
            </a:r>
            <a:r>
              <a:rPr lang="fa-IR" sz="3500" b="1" dirty="0">
                <a:solidFill>
                  <a:schemeClr val="tx1"/>
                </a:solidFill>
                <a:cs typeface="B Titr" panose="00000700000000000000" pitchFamily="2" charset="-78"/>
              </a:rPr>
              <a:t>فیشر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01008"/>
            <a:ext cx="8458200" cy="252028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دانشجو: عباس خدابخشی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استاد راهنما: جناب آقای دکتر اکبری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استاد مشاور: جناب آقای دکتر بیدآباد</a:t>
            </a:r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803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82133" y="404664"/>
                <a:ext cx="7704667" cy="6120680"/>
              </a:xfrm>
            </p:spPr>
            <p:txBody>
              <a:bodyPr>
                <a:noAutofit/>
              </a:bodyPr>
              <a:lstStyle/>
              <a:p>
                <a:pPr marL="0" indent="0" algn="just" rtl="1">
                  <a:lnSpc>
                    <a:spcPct val="150000"/>
                  </a:lnSpc>
                  <a:buNone/>
                </a:pPr>
                <a:r>
                  <a:rPr lang="fa-IR" sz="2800" dirty="0">
                    <a:cs typeface="2  Titr" panose="00000700000000000000" pitchFamily="2" charset="-78"/>
                  </a:rPr>
                  <a:t>نقدینگی در کل اقتصاد (</a:t>
                </a:r>
                <a:r>
                  <a:rPr lang="en-US" sz="2800" dirty="0">
                    <a:cs typeface="2  Titr" panose="00000700000000000000" pitchFamily="2" charset="-78"/>
                  </a:rPr>
                  <a:t>M2</a:t>
                </a:r>
                <a:r>
                  <a:rPr lang="fa-IR" sz="2800" dirty="0">
                    <a:cs typeface="2  Titr" panose="00000700000000000000" pitchFamily="2" charset="-78"/>
                  </a:rPr>
                  <a:t>) برابر است با عرضه منابع پولی سیستم بانکی شامل بانک مرکزی و </a:t>
                </a:r>
                <a:r>
                  <a:rPr lang="fa-IR" sz="2800" dirty="0" err="1">
                    <a:cs typeface="2  Titr" panose="00000700000000000000" pitchFamily="2" charset="-78"/>
                  </a:rPr>
                  <a:t>بانک‌های</a:t>
                </a:r>
                <a:r>
                  <a:rPr lang="fa-IR" sz="2800" dirty="0">
                    <a:cs typeface="2  Titr" panose="00000700000000000000" pitchFamily="2" charset="-78"/>
                  </a:rPr>
                  <a:t> تجاری و تخصصی است و رابطه تعریفی زیر از لحاظ منابع و مصارف بانکی همواره برقرار </a:t>
                </a:r>
                <a:r>
                  <a:rPr lang="fa-IR" sz="2800" dirty="0" err="1">
                    <a:cs typeface="2  Titr" panose="00000700000000000000" pitchFamily="2" charset="-78"/>
                  </a:rPr>
                  <a:t>می‌باشد</a:t>
                </a:r>
                <a:r>
                  <a:rPr lang="fa-IR" sz="2800" dirty="0">
                    <a:cs typeface="2  Titr" panose="00000700000000000000" pitchFamily="2" charset="-78"/>
                  </a:rPr>
                  <a:t>:</a:t>
                </a:r>
                <a:endParaRPr lang="en-US" sz="2800" dirty="0">
                  <a:cs typeface="2  Titr" panose="00000700000000000000" pitchFamily="2" charset="-78"/>
                </a:endParaRPr>
              </a:p>
              <a:p>
                <a:pPr marL="0" indent="0" algn="r" rtl="1">
                  <a:lnSpc>
                    <a:spcPct val="150000"/>
                  </a:lnSpc>
                  <a:buNone/>
                </a:pPr>
                <a:r>
                  <a:rPr lang="en-US" sz="2800" b="1" dirty="0">
                    <a:cs typeface="2  Titr" panose="00000700000000000000" pitchFamily="2" charset="-78"/>
                  </a:rPr>
                  <a:t>NFA + NDA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</a:rPr>
                      <m:t>≡</m:t>
                    </m:r>
                  </m:oMath>
                </a14:m>
                <a:r>
                  <a:rPr lang="en-US" sz="2800" b="1" dirty="0">
                    <a:cs typeface="2  Titr" panose="00000700000000000000" pitchFamily="2" charset="-78"/>
                  </a:rPr>
                  <a:t> M2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</a:rPr>
                      <m:t>≡</m:t>
                    </m:r>
                  </m:oMath>
                </a14:m>
                <a:r>
                  <a:rPr lang="en-US" sz="2800" b="1" dirty="0">
                    <a:cs typeface="2  Titr" panose="00000700000000000000" pitchFamily="2" charset="-78"/>
                  </a:rPr>
                  <a:t> TD + DD + </a:t>
                </a:r>
                <a:r>
                  <a:rPr lang="en-US" sz="2800" b="1" dirty="0" smtClean="0">
                    <a:cs typeface="2  Titr" panose="00000700000000000000" pitchFamily="2" charset="-78"/>
                  </a:rPr>
                  <a:t>CU</a:t>
                </a:r>
              </a:p>
              <a:p>
                <a:pPr marL="0" indent="0" algn="r" rtl="1">
                  <a:lnSpc>
                    <a:spcPct val="150000"/>
                  </a:lnSpc>
                  <a:buNone/>
                </a:pPr>
                <a:r>
                  <a:rPr lang="en-US" sz="2800" dirty="0" smtClean="0">
                    <a:cs typeface="2  Titr" panose="00000700000000000000" pitchFamily="2" charset="-78"/>
                  </a:rPr>
                  <a:t>NFA </a:t>
                </a:r>
                <a:r>
                  <a:rPr lang="fa-IR" sz="2800" dirty="0" smtClean="0">
                    <a:cs typeface="2  Titr" panose="00000700000000000000" pitchFamily="2" charset="-78"/>
                  </a:rPr>
                  <a:t>خالص </a:t>
                </a:r>
                <a:r>
                  <a:rPr lang="fa-IR" sz="2800" dirty="0" err="1" smtClean="0">
                    <a:cs typeface="2  Titr" panose="00000700000000000000" pitchFamily="2" charset="-78"/>
                  </a:rPr>
                  <a:t>دارایی‌های</a:t>
                </a:r>
                <a:r>
                  <a:rPr lang="fa-IR" sz="2800" dirty="0" smtClean="0">
                    <a:cs typeface="2  Titr" panose="00000700000000000000" pitchFamily="2" charset="-78"/>
                  </a:rPr>
                  <a:t> خارجی سیستم بانکی و</a:t>
                </a:r>
              </a:p>
              <a:p>
                <a:pPr marL="0" indent="0" algn="r" rtl="1">
                  <a:lnSpc>
                    <a:spcPct val="150000"/>
                  </a:lnSpc>
                  <a:buNone/>
                </a:pPr>
                <a:r>
                  <a:rPr lang="fa-IR" sz="2800" dirty="0" smtClean="0">
                    <a:cs typeface="2  Titr" panose="00000700000000000000" pitchFamily="2" charset="-78"/>
                  </a:rPr>
                  <a:t> </a:t>
                </a:r>
                <a:r>
                  <a:rPr lang="en-US" sz="2800" dirty="0" smtClean="0">
                    <a:cs typeface="2  Titr" panose="00000700000000000000" pitchFamily="2" charset="-78"/>
                  </a:rPr>
                  <a:t>NDA </a:t>
                </a:r>
                <a:r>
                  <a:rPr lang="fa-IR" sz="2800" dirty="0" smtClean="0">
                    <a:cs typeface="2  Titr" panose="00000700000000000000" pitchFamily="2" charset="-78"/>
                  </a:rPr>
                  <a:t>خالص </a:t>
                </a:r>
                <a:r>
                  <a:rPr lang="fa-IR" sz="2800" dirty="0" err="1" smtClean="0">
                    <a:cs typeface="2  Titr" panose="00000700000000000000" pitchFamily="2" charset="-78"/>
                  </a:rPr>
                  <a:t>دارایی‌های</a:t>
                </a:r>
                <a:r>
                  <a:rPr lang="fa-IR" sz="2800" dirty="0" smtClean="0">
                    <a:cs typeface="2  Titr" panose="00000700000000000000" pitchFamily="2" charset="-78"/>
                  </a:rPr>
                  <a:t> داخلی سیستم بانکی</a:t>
                </a:r>
                <a:endParaRPr lang="en-US" sz="2800" dirty="0">
                  <a:cs typeface="2  Titr" panose="000007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2133" y="404664"/>
                <a:ext cx="7704667" cy="6120680"/>
              </a:xfrm>
              <a:blipFill>
                <a:blip r:embed="rId3"/>
                <a:stretch>
                  <a:fillRect l="-2532" r="-1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554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548680"/>
            <a:ext cx="7704667" cy="5451136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2800" dirty="0" err="1" smtClean="0">
                <a:cs typeface="2  Titr" panose="00000700000000000000" pitchFamily="2" charset="-78"/>
              </a:rPr>
              <a:t>رابطة</a:t>
            </a:r>
            <a:r>
              <a:rPr lang="fa-IR" sz="2800" dirty="0" smtClean="0">
                <a:cs typeface="2  Titr" panose="00000700000000000000" pitchFamily="2" charset="-78"/>
              </a:rPr>
              <a:t> </a:t>
            </a:r>
            <a:r>
              <a:rPr lang="fa-IR" sz="2800" dirty="0">
                <a:cs typeface="2  Titr" panose="00000700000000000000" pitchFamily="2" charset="-78"/>
              </a:rPr>
              <a:t>تعمیم یافته </a:t>
            </a:r>
            <a:r>
              <a:rPr lang="fa-IR" sz="2800" dirty="0" err="1" smtClean="0">
                <a:cs typeface="2  Titr" panose="00000700000000000000" pitchFamily="2" charset="-78"/>
              </a:rPr>
              <a:t>فیشر</a:t>
            </a:r>
            <a:r>
              <a:rPr lang="fa-IR" sz="2800" dirty="0" smtClean="0">
                <a:cs typeface="2  Titr" panose="00000700000000000000" pitchFamily="2" charset="-78"/>
              </a:rPr>
              <a:t> :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sz="2800" b="1" dirty="0">
                <a:cs typeface="2  Titr" panose="00000700000000000000" pitchFamily="2" charset="-78"/>
              </a:rPr>
              <a:t>NDA.V + NFA.V* = P. as</a:t>
            </a:r>
            <a:endParaRPr lang="fa-IR" sz="2800" b="1" dirty="0">
              <a:cs typeface="2  Titr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sz="2800" b="1" dirty="0">
                <a:cs typeface="2  Titr" panose="00000700000000000000" pitchFamily="2" charset="-78"/>
              </a:rPr>
              <a:t>NDA(r).V + NFA(e, r).V* = P.as</a:t>
            </a:r>
            <a:endParaRPr lang="fa-IR" sz="2800" b="1" dirty="0">
              <a:cs typeface="2  Titr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sz="2800" b="1" dirty="0">
                <a:cs typeface="2  Titr" panose="00000700000000000000" pitchFamily="2" charset="-78"/>
              </a:rPr>
              <a:t>V*=</a:t>
            </a:r>
            <a:r>
              <a:rPr lang="en-US" sz="2800" b="1" dirty="0" err="1">
                <a:cs typeface="2  Titr" panose="00000700000000000000" pitchFamily="2" charset="-78"/>
              </a:rPr>
              <a:t>e.V</a:t>
            </a:r>
            <a:endParaRPr lang="fa-IR" sz="2800" b="1" dirty="0">
              <a:cs typeface="2  Titr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sz="2800" b="1" dirty="0">
                <a:cs typeface="2  Titr" panose="00000700000000000000" pitchFamily="2" charset="-78"/>
              </a:rPr>
              <a:t>NDA(r).V + NFA (e, r). </a:t>
            </a:r>
            <a:r>
              <a:rPr lang="en-US" sz="2800" b="1" dirty="0" err="1">
                <a:cs typeface="2  Titr" panose="00000700000000000000" pitchFamily="2" charset="-78"/>
              </a:rPr>
              <a:t>e.V</a:t>
            </a:r>
            <a:r>
              <a:rPr lang="en-US" sz="2800" b="1" dirty="0">
                <a:cs typeface="2  Titr" panose="00000700000000000000" pitchFamily="2" charset="-78"/>
              </a:rPr>
              <a:t> = P.as</a:t>
            </a:r>
            <a:endParaRPr lang="fa-IR" sz="2800" b="1" dirty="0">
              <a:cs typeface="2  Titr" panose="00000700000000000000" pitchFamily="2" charset="-78"/>
            </a:endParaRPr>
          </a:p>
          <a:p>
            <a:endParaRPr lang="en-US" sz="28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9285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548680"/>
            <a:ext cx="7704667" cy="5451136"/>
          </a:xfrm>
        </p:spPr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cs typeface="2  Titr" panose="00000700000000000000" pitchFamily="2" charset="-78"/>
              </a:rPr>
              <a:t>تولید ناخالص ملی از مجموع ارزش پولی درآمدهای مختلفی شامل حقوق و دستمزد، بهره و اجاره که اشخاص در فرآیند تولید همان کالاها و خدمات نهایی به دست </a:t>
            </a:r>
            <a:r>
              <a:rPr lang="fa-IR" dirty="0" err="1">
                <a:cs typeface="2  Titr" panose="00000700000000000000" pitchFamily="2" charset="-78"/>
              </a:rPr>
              <a:t>می‌آورند</a:t>
            </a:r>
            <a:r>
              <a:rPr lang="fa-IR" dirty="0">
                <a:cs typeface="2  Titr" panose="00000700000000000000" pitchFamily="2" charset="-78"/>
              </a:rPr>
              <a:t>، محاسبه </a:t>
            </a:r>
            <a:r>
              <a:rPr lang="fa-IR" dirty="0" err="1">
                <a:cs typeface="2  Titr" panose="00000700000000000000" pitchFamily="2" charset="-78"/>
              </a:rPr>
              <a:t>می‌گردد</a:t>
            </a:r>
            <a:r>
              <a:rPr lang="fa-IR" dirty="0">
                <a:cs typeface="2  Titr" panose="00000700000000000000" pitchFamily="2" charset="-78"/>
              </a:rPr>
              <a:t>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en-US" b="1" dirty="0">
                <a:cs typeface="2  Titr" panose="00000700000000000000" pitchFamily="2" charset="-78"/>
              </a:rPr>
              <a:t>[NDA(r) + NFA (e, r). e]. V =P. [(</a:t>
            </a:r>
            <a:r>
              <a:rPr lang="en-US" b="1" dirty="0" err="1">
                <a:cs typeface="2  Titr" panose="00000700000000000000" pitchFamily="2" charset="-78"/>
              </a:rPr>
              <a:t>Salary+Rent</a:t>
            </a:r>
            <a:r>
              <a:rPr lang="en-US" b="1" dirty="0">
                <a:cs typeface="2  Titr" panose="00000700000000000000" pitchFamily="2" charset="-78"/>
              </a:rPr>
              <a:t>) + R]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cs typeface="2  Titr" panose="00000700000000000000" pitchFamily="2" charset="-78"/>
              </a:rPr>
              <a:t>سود پرداختی برابر با مبلغ سپرده </a:t>
            </a:r>
            <a:r>
              <a:rPr lang="fa-IR" dirty="0" err="1">
                <a:cs typeface="2  Titr" panose="00000700000000000000" pitchFamily="2" charset="-78"/>
              </a:rPr>
              <a:t>مدت­دار</a:t>
            </a:r>
            <a:r>
              <a:rPr lang="fa-IR" dirty="0">
                <a:cs typeface="2  Titr" panose="00000700000000000000" pitchFamily="2" charset="-78"/>
              </a:rPr>
              <a:t> </a:t>
            </a:r>
            <a:r>
              <a:rPr lang="fa-IR" dirty="0" err="1">
                <a:cs typeface="2  Titr" panose="00000700000000000000" pitchFamily="2" charset="-78"/>
              </a:rPr>
              <a:t>ضربدر</a:t>
            </a:r>
            <a:r>
              <a:rPr lang="fa-IR" dirty="0">
                <a:cs typeface="2  Titr" panose="00000700000000000000" pitchFamily="2" charset="-78"/>
              </a:rPr>
              <a:t> نرخ بهره است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en-US" b="1" dirty="0">
                <a:cs typeface="2  Titr" panose="00000700000000000000" pitchFamily="2" charset="-78"/>
              </a:rPr>
              <a:t>[NDA(r) + NFA (e, r). e]. V =P. [(</a:t>
            </a:r>
            <a:r>
              <a:rPr lang="en-US" b="1" dirty="0" err="1">
                <a:cs typeface="2  Titr" panose="00000700000000000000" pitchFamily="2" charset="-78"/>
              </a:rPr>
              <a:t>Salary+Rent</a:t>
            </a:r>
            <a:r>
              <a:rPr lang="en-US" b="1" dirty="0">
                <a:cs typeface="2  Titr" panose="00000700000000000000" pitchFamily="2" charset="-78"/>
              </a:rPr>
              <a:t>) + </a:t>
            </a:r>
            <a:r>
              <a:rPr lang="en-US" b="1" dirty="0" err="1">
                <a:cs typeface="2  Titr" panose="00000700000000000000" pitchFamily="2" charset="-78"/>
              </a:rPr>
              <a:t>TD.r</a:t>
            </a:r>
            <a:endParaRPr lang="en-US" b="1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4073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772816"/>
                <a:ext cx="8352928" cy="259228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l">
                  <a:buNone/>
                </a:pPr>
                <a:endParaRPr lang="fa-IR" sz="1900" dirty="0">
                  <a:cs typeface="B Titr" panose="00000700000000000000" pitchFamily="2" charset="-78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d>
                      </m:e>
                    </m:func>
                    <m:r>
                      <a:rPr lang="en-US" b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b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</m:e>
                    </m:func>
                    <m:r>
                      <a:rPr lang="en-US" b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</m:d>
                      </m:e>
                    </m:func>
                    <m:r>
                      <a:rPr lang="en-US" b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𝑵𝑭𝑨</m:t>
                            </m:r>
                          </m:e>
                        </m:d>
                      </m:e>
                    </m:func>
                    <m:r>
                      <a:rPr lang="en-US" b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d>
                      </m:e>
                    </m:func>
                    <m:r>
                      <a:rPr lang="en-US" b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</m:d>
                      </m:e>
                    </m:func>
                    <m:r>
                      <a:rPr lang="en-US" b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</m:sSub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</m:d>
                      </m:e>
                    </m:func>
                    <m:r>
                      <a:rPr lang="en-US" b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𝟕</m:t>
                        </m:r>
                      </m:sub>
                    </m:sSub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𝑻𝑫</m:t>
                            </m:r>
                          </m:e>
                        </m:d>
                      </m:e>
                    </m:func>
                    <m:r>
                      <a:rPr lang="en-US" b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r" rtl="1"/>
                <a:endParaRPr lang="en-US" sz="1800" dirty="0">
                  <a:cs typeface="B Titr" panose="00000700000000000000" pitchFamily="2" charset="-78"/>
                </a:endParaRPr>
              </a:p>
              <a:p>
                <a:pPr algn="just" rtl="1">
                  <a:lnSpc>
                    <a:spcPct val="150000"/>
                  </a:lnSpc>
                </a:pPr>
                <a:r>
                  <a:rPr lang="fa-IR" sz="2200" dirty="0">
                    <a:cs typeface="B Titr" panose="00000700000000000000" pitchFamily="2" charset="-78"/>
                  </a:rPr>
                  <a:t>ملاحظه </a:t>
                </a:r>
                <a:r>
                  <a:rPr lang="fa-IR" sz="2200" dirty="0" err="1">
                    <a:cs typeface="B Titr" panose="00000700000000000000" pitchFamily="2" charset="-78"/>
                  </a:rPr>
                  <a:t>می‌شود</a:t>
                </a:r>
                <a:r>
                  <a:rPr lang="fa-IR" sz="2200" dirty="0">
                    <a:cs typeface="B Titr" panose="00000700000000000000" pitchFamily="2" charset="-78"/>
                  </a:rPr>
                  <a:t> که در </a:t>
                </a:r>
                <a:r>
                  <a:rPr lang="fa-IR" sz="2200" dirty="0" err="1">
                    <a:cs typeface="B Titr" panose="00000700000000000000" pitchFamily="2" charset="-78"/>
                  </a:rPr>
                  <a:t>بلندمدت</a:t>
                </a:r>
                <a:r>
                  <a:rPr lang="fa-IR" sz="2200" dirty="0">
                    <a:cs typeface="B Titr" panose="00000700000000000000" pitchFamily="2" charset="-78"/>
                  </a:rPr>
                  <a:t> سطح عمومی </a:t>
                </a:r>
                <a:r>
                  <a:rPr lang="fa-IR" sz="2200" dirty="0" err="1">
                    <a:cs typeface="B Titr" panose="00000700000000000000" pitchFamily="2" charset="-78"/>
                  </a:rPr>
                  <a:t>قیمت‌ها</a:t>
                </a:r>
                <a:r>
                  <a:rPr lang="fa-IR" sz="2200" dirty="0">
                    <a:cs typeface="B Titr" panose="00000700000000000000" pitchFamily="2" charset="-78"/>
                  </a:rPr>
                  <a:t> (</a:t>
                </a:r>
                <a:r>
                  <a:rPr lang="en-US" sz="2200" dirty="0">
                    <a:cs typeface="B Titr" panose="00000700000000000000" pitchFamily="2" charset="-78"/>
                  </a:rPr>
                  <a:t>P</a:t>
                </a:r>
                <a:r>
                  <a:rPr lang="fa-IR" sz="2200" dirty="0">
                    <a:cs typeface="B Titr" panose="00000700000000000000" pitchFamily="2" charset="-78"/>
                  </a:rPr>
                  <a:t>) </a:t>
                </a:r>
                <a:r>
                  <a:rPr lang="fa-IR" sz="2200" dirty="0" err="1">
                    <a:cs typeface="B Titr" panose="00000700000000000000" pitchFamily="2" charset="-78"/>
                  </a:rPr>
                  <a:t>تابعی</a:t>
                </a:r>
                <a:r>
                  <a:rPr lang="fa-IR" sz="2200" dirty="0">
                    <a:cs typeface="B Titr" panose="00000700000000000000" pitchFamily="2" charset="-78"/>
                  </a:rPr>
                  <a:t> از نرخ ارز (</a:t>
                </a:r>
                <a:r>
                  <a:rPr lang="en-US" sz="2200" dirty="0">
                    <a:cs typeface="B Titr" panose="00000700000000000000" pitchFamily="2" charset="-78"/>
                  </a:rPr>
                  <a:t>e</a:t>
                </a:r>
                <a:r>
                  <a:rPr lang="fa-IR" sz="2200" dirty="0">
                    <a:cs typeface="B Titr" panose="00000700000000000000" pitchFamily="2" charset="-78"/>
                  </a:rPr>
                  <a:t>) و نرخ بهره (</a:t>
                </a:r>
                <a:r>
                  <a:rPr lang="en-US" sz="2200" dirty="0">
                    <a:cs typeface="B Titr" panose="00000700000000000000" pitchFamily="2" charset="-78"/>
                  </a:rPr>
                  <a:t>r</a:t>
                </a:r>
                <a:r>
                  <a:rPr lang="fa-IR" sz="2200" dirty="0">
                    <a:cs typeface="B Titr" panose="00000700000000000000" pitchFamily="2" charset="-78"/>
                  </a:rPr>
                  <a:t>) </a:t>
                </a:r>
                <a:r>
                  <a:rPr lang="fa-IR" sz="2200" dirty="0" err="1">
                    <a:cs typeface="B Titr" panose="00000700000000000000" pitchFamily="2" charset="-78"/>
                  </a:rPr>
                  <a:t>می‌باشد</a:t>
                </a:r>
                <a:r>
                  <a:rPr lang="fa-IR" sz="2200" dirty="0">
                    <a:cs typeface="B Titr" panose="00000700000000000000" pitchFamily="2" charset="-78"/>
                  </a:rPr>
                  <a:t> و بایستی مدل بالا برآورد و مورد آزمون قرار گیرد. </a:t>
                </a:r>
              </a:p>
              <a:p>
                <a:endParaRPr lang="en-US" sz="2200" dirty="0">
                  <a:cs typeface="B Titr" panose="000007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772816"/>
                <a:ext cx="8352928" cy="2592288"/>
              </a:xfrm>
              <a:blipFill>
                <a:blip r:embed="rId2"/>
                <a:stretch>
                  <a:fillRect l="-1679" r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35896" y="5085184"/>
                <a:ext cx="4572000" cy="4971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B Lotus" panose="00000400000000000000" pitchFamily="2" charset="-78"/>
                      </a:rPr>
                      <m:t>𝑋</m:t>
                    </m:r>
                    <m: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B Lotus" panose="00000400000000000000" pitchFamily="2" charset="-78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B Lotus" panose="00000400000000000000" pitchFamily="2" charset="-78"/>
                      </a:rPr>
                      <m:t>1</m:t>
                    </m:r>
                    <m: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B Lotus" panose="00000400000000000000" pitchFamily="2" charset="-78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  <a:cs typeface="B Lotus" panose="00000400000000000000" pitchFamily="2" charset="-78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Lotus" panose="00000400000000000000" pitchFamily="2" charset="-78"/>
                          </a:rPr>
                          <m:t>NDA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Lotus" panose="00000400000000000000" pitchFamily="2" charset="-78"/>
                          </a:rPr>
                          <m:t>NFA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Lotus" panose="00000400000000000000" pitchFamily="2" charset="-78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Lotus" panose="00000400000000000000" pitchFamily="2" charset="-78"/>
                          </a:rPr>
                          <m:t>e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Lotus" panose="00000400000000000000" pitchFamily="2" charset="-78"/>
                          </a:rPr>
                          <m:t> </m:t>
                        </m:r>
                      </m:den>
                    </m:f>
                  </m:oMath>
                </a14:m>
                <a:r>
                  <a:rPr lang="fa-IR" dirty="0">
                    <a:latin typeface="Times New Roman" panose="02020603050405020304" pitchFamily="18" charset="0"/>
                    <a:ea typeface="Calibri" panose="020F0502020204030204" pitchFamily="34" charset="0"/>
                    <a:cs typeface="B Lotus" panose="00000400000000000000" pitchFamily="2" charset="-78"/>
                  </a:rPr>
                  <a:t>   و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B Lotus" panose="00000400000000000000" pitchFamily="2" charset="-78"/>
                      </a:rPr>
                      <m:t>𝑌</m:t>
                    </m:r>
                    <m: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B Lotus" panose="00000400000000000000" pitchFamily="2" charset="-78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B Lotus" panose="00000400000000000000" pitchFamily="2" charset="-78"/>
                      </a:rPr>
                      <m:t>1</m:t>
                    </m:r>
                    <m: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B Lotus" panose="00000400000000000000" pitchFamily="2" charset="-78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  <a:cs typeface="B Lotus" panose="00000400000000000000" pitchFamily="2" charset="-78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Lotus" panose="00000400000000000000" pitchFamily="2" charset="-78"/>
                          </a:rPr>
                          <m:t>salary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Lotus" panose="00000400000000000000" pitchFamily="2" charset="-78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Lotus" panose="00000400000000000000" pitchFamily="2" charset="-78"/>
                          </a:rPr>
                          <m:t>rent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Lotus" panose="00000400000000000000" pitchFamily="2" charset="-78"/>
                          </a:rPr>
                          <m:t>TD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Lotus" panose="00000400000000000000" pitchFamily="2" charset="-78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B Lotus" panose="00000400000000000000" pitchFamily="2" charset="-78"/>
                          </a:rPr>
                          <m:t>r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085184"/>
                <a:ext cx="4572000" cy="497187"/>
              </a:xfrm>
              <a:prstGeom prst="rect">
                <a:avLst/>
              </a:prstGeom>
              <a:blipFill>
                <a:blip r:embed="rId3"/>
                <a:stretch>
                  <a:fillRect b="-18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95736" y="337032"/>
                <a:ext cx="4572000" cy="10757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 rtl="1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fa-IR" b="1" dirty="0">
                    <a:latin typeface="Times New Roman" panose="02020603050405020304" pitchFamily="18" charset="0"/>
                    <a:ea typeface="Calibri" panose="020F0502020204030204" pitchFamily="34" charset="0"/>
                    <a:cs typeface="B Lotus" panose="00000400000000000000" pitchFamily="2" charset="-78"/>
                  </a:rPr>
                  <a:t> </a:t>
                </a:r>
                <a:endParaRPr lang="en-US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Lotus" panose="00000400000000000000" pitchFamily="2" charset="-78"/>
                        </a:rPr>
                        <m:t>𝐩</m:t>
                      </m:r>
                      <m:r>
                        <a:rPr lang="en-US" b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B Lotus" panose="000004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1" i="1">
                                  <a:latin typeface="Cambria Math"/>
                                  <a:cs typeface="B Lotus" panose="00000400000000000000" pitchFamily="2" charset="-78"/>
                                </a:rPr>
                              </m:ctrlPr>
                            </m:d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Lotus" panose="00000400000000000000" pitchFamily="2" charset="-78"/>
                                </a:rPr>
                                <m:t>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Lotus" panose="00000400000000000000" pitchFamily="2" charset="-78"/>
                                </a:rPr>
                                <m:t>𝐍𝐃𝐀</m:t>
                              </m:r>
                              <m:d>
                                <m:dPr>
                                  <m:ctrlPr>
                                    <a:rPr lang="en-US" b="1" i="1">
                                      <a:latin typeface="Cambria Math"/>
                                      <a:cs typeface="B Lotus" panose="00000400000000000000" pitchFamily="2" charset="-78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B Lotus" panose="00000400000000000000" pitchFamily="2" charset="-78"/>
                                    </a:rPr>
                                    <m:t>𝒓</m:t>
                                  </m:r>
                                </m:e>
                              </m:d>
                              <m:r>
                                <a:rPr lang="en-US" b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Lotus" panose="00000400000000000000" pitchFamily="2" charset="-78"/>
                                </a:rPr>
                                <m:t>+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Lotus" panose="00000400000000000000" pitchFamily="2" charset="-78"/>
                                </a:rPr>
                                <m:t>𝐍𝐅𝐀</m:t>
                              </m:r>
                              <m:d>
                                <m:dPr>
                                  <m:ctrlPr>
                                    <a:rPr lang="en-US" b="1" i="1">
                                      <a:latin typeface="Cambria Math"/>
                                      <a:cs typeface="B Lotus" panose="00000400000000000000" pitchFamily="2" charset="-78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B Lotus" panose="00000400000000000000" pitchFamily="2" charset="-78"/>
                                    </a:rPr>
                                    <m:t>𝐞</m:t>
                                  </m:r>
                                  <m:r>
                                    <a:rPr lang="en-US" b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B Lotus" panose="00000400000000000000" pitchFamily="2" charset="-78"/>
                                    </a:rPr>
                                    <m:t> , 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B Lotus" panose="00000400000000000000" pitchFamily="2" charset="-78"/>
                                    </a:rPr>
                                    <m:t>𝒓</m:t>
                                  </m:r>
                                </m:e>
                              </m:d>
                              <m:r>
                                <a:rPr lang="en-US" b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Lotus" panose="00000400000000000000" pitchFamily="2" charset="-78"/>
                                </a:rPr>
                                <m:t>.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Lotus" panose="00000400000000000000" pitchFamily="2" charset="-78"/>
                                </a:rPr>
                                <m:t>𝒆</m:t>
                              </m:r>
                            </m:e>
                          </m:d>
                          <m:r>
                            <a:rPr lang="en-US" b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Lotus" panose="00000400000000000000" pitchFamily="2" charset="-78"/>
                            </a:rPr>
                            <m:t>. 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Lotus" panose="00000400000000000000" pitchFamily="2" charset="-78"/>
                            </a:rPr>
                            <m:t>𝑽</m:t>
                          </m:r>
                        </m:num>
                        <m:den>
                          <m:r>
                            <a:rPr lang="en-US" b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Lotus" panose="00000400000000000000" pitchFamily="2" charset="-78"/>
                            </a:rPr>
                            <m:t>[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/>
                                  <a:cs typeface="B Lotus" panose="00000400000000000000" pitchFamily="2" charset="-78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Lotus" panose="00000400000000000000" pitchFamily="2" charset="-78"/>
                                </a:rPr>
                                <m:t>𝐒𝐚𝐥𝐚𝐫𝐲</m:t>
                              </m:r>
                              <m:r>
                                <a:rPr lang="en-US" b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Lotus" panose="00000400000000000000" pitchFamily="2" charset="-78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B Lotus" panose="00000400000000000000" pitchFamily="2" charset="-78"/>
                                </a:rPr>
                                <m:t>𝑹𝒆𝒏𝒕</m:t>
                              </m:r>
                            </m:e>
                          </m:d>
                          <m:r>
                            <a:rPr lang="en-US" b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Lotus" panose="00000400000000000000" pitchFamily="2" charset="-78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Lotus" panose="00000400000000000000" pitchFamily="2" charset="-78"/>
                            </a:rPr>
                            <m:t>𝐓𝐃</m:t>
                          </m:r>
                          <m:r>
                            <a:rPr lang="en-US" b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Lotus" panose="00000400000000000000" pitchFamily="2" charset="-78"/>
                            </a:rPr>
                            <m:t>.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Lotus" panose="00000400000000000000" pitchFamily="2" charset="-78"/>
                            </a:rPr>
                            <m:t>𝐫</m:t>
                          </m:r>
                          <m:r>
                            <a:rPr lang="en-US" b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B Lotus" panose="00000400000000000000" pitchFamily="2" charset="-78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37032"/>
                <a:ext cx="4572000" cy="1075744"/>
              </a:xfrm>
              <a:prstGeom prst="rect">
                <a:avLst/>
              </a:prstGeom>
              <a:blipFill>
                <a:blip r:embed="rId4"/>
                <a:stretch>
                  <a:fillRect t="-1695" r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795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7994849" cy="1320800"/>
          </a:xfrm>
        </p:spPr>
        <p:txBody>
          <a:bodyPr>
            <a:normAutofit/>
          </a:bodyPr>
          <a:lstStyle/>
          <a:p>
            <a:r>
              <a:rPr lang="fa-IR" sz="2000" dirty="0">
                <a:latin typeface="+mn-lt"/>
                <a:ea typeface="+mn-ea"/>
                <a:cs typeface="B Titr" panose="00000700000000000000" pitchFamily="2" charset="-78"/>
              </a:rPr>
              <a:t>مطالعات انجام شده: در خصوص تاثیر نرخ بهره و نرخ تورم بر یکدیگر و جهت </a:t>
            </a:r>
            <a:r>
              <a:rPr lang="fa-IR" sz="2000" dirty="0" err="1">
                <a:latin typeface="+mn-lt"/>
                <a:ea typeface="+mn-ea"/>
                <a:cs typeface="B Titr" panose="00000700000000000000" pitchFamily="2" charset="-78"/>
              </a:rPr>
              <a:t>علیت</a:t>
            </a:r>
            <a:r>
              <a:rPr lang="fa-IR" sz="2000" dirty="0">
                <a:latin typeface="+mn-lt"/>
                <a:ea typeface="+mn-ea"/>
                <a:cs typeface="B Titr" panose="00000700000000000000" pitchFamily="2" charset="-78"/>
              </a:rPr>
              <a:t> آنها مطالعات زیادی در داخل و خارج انجام </a:t>
            </a:r>
            <a:r>
              <a:rPr lang="fa-IR" sz="2000" dirty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  <a:t>شده است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B Titr" panose="000007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25892"/>
              </p:ext>
            </p:extLst>
          </p:nvPr>
        </p:nvGraphicFramePr>
        <p:xfrm>
          <a:off x="395536" y="1397000"/>
          <a:ext cx="8280921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xmlns="" val="14695226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469350120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xmlns="" val="3969709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نتایج</a:t>
                      </a:r>
                      <a:endParaRPr lang="en-US" sz="24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سال </a:t>
                      </a:r>
                      <a:endParaRPr lang="en-US" sz="24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محققین</a:t>
                      </a:r>
                      <a:endParaRPr lang="en-US" sz="24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192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براساس آزمون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علیت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خطی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گرنجر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هیچ رابطه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علیت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بین متغیرهای نرخ بهره و تورم در اتریش وجود ندارد.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2014</a:t>
                      </a:r>
                      <a:endParaRPr lang="en-US" sz="20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سام تابان،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تیفور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بیات و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فریت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اوندر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</a:t>
                      </a:r>
                      <a:endParaRPr lang="en-US" sz="2000" b="1" kern="1200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497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فرضیه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فیشر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را برای منطقه یورو و برای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سال‌های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1999 تا 2011 بررسی نمود. نتایج این مطالعه نشان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می‌دهد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که فرضیه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فیشر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هنگامی که کل مجموعه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داده‌ها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در نظر گرفته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می‌شود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، برقرار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می‌باشد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. امّا رابطه بین دو متغیر برای دوره سپتامبر 2008 تا مارچ 2011 برقرار نبوده و این مساله احتمالاً به دلیل اعمال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سیاست‌های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سختگیرانه پولی توسط مقامات مربوطه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می‌باشد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2011</a:t>
                      </a:r>
                      <a:endParaRPr lang="en-US" sz="20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استفان پیک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سینینو</a:t>
                      </a:r>
                      <a:endParaRPr lang="en-US" sz="2000" b="1" kern="1200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9776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نتایج این مطالعه بیانگر آن است که یک رابطه تعادلی بلند مدّت بین نرخ بهره اسمی و نرخ تورم برای دوره 2010-1973 در پاکستان وجود دارد.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2014</a:t>
                      </a:r>
                      <a:endParaRPr lang="en-US" sz="20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ایوب ج</a:t>
                      </a:r>
                      <a:endParaRPr lang="en-US" sz="2000" b="1" kern="1200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740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نتایج به دست آمده نشان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می‌دهد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که در آفریقای جنوبی در بلند مدّت نرخ بهره اسمی و تورم با یکدیگر حرکت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می‌کنند</a:t>
                      </a:r>
                      <a:endParaRPr lang="fa-IR" sz="2000" b="1" kern="1200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2016</a:t>
                      </a:r>
                      <a:endParaRPr lang="en-US" sz="20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ازویفانی</a:t>
                      </a:r>
                      <a:endParaRPr lang="en-US" sz="2000" b="1" kern="1200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335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472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139014"/>
              </p:ext>
            </p:extLst>
          </p:nvPr>
        </p:nvGraphicFramePr>
        <p:xfrm>
          <a:off x="431031" y="116632"/>
          <a:ext cx="8605465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1579">
                  <a:extLst>
                    <a:ext uri="{9D8B030D-6E8A-4147-A177-3AD203B41FA5}">
                      <a16:colId xmlns:a16="http://schemas.microsoft.com/office/drawing/2014/main" xmlns="" val="3585712232"/>
                    </a:ext>
                  </a:extLst>
                </a:gridCol>
                <a:gridCol w="823131">
                  <a:extLst>
                    <a:ext uri="{9D8B030D-6E8A-4147-A177-3AD203B41FA5}">
                      <a16:colId xmlns:a16="http://schemas.microsoft.com/office/drawing/2014/main" xmlns="" val="4177538763"/>
                    </a:ext>
                  </a:extLst>
                </a:gridCol>
                <a:gridCol w="1870755">
                  <a:extLst>
                    <a:ext uri="{9D8B030D-6E8A-4147-A177-3AD203B41FA5}">
                      <a16:colId xmlns:a16="http://schemas.microsoft.com/office/drawing/2014/main" xmlns="" val="2886466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نتایج</a:t>
                      </a:r>
                      <a:endParaRPr lang="en-US" sz="24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سال </a:t>
                      </a:r>
                      <a:endParaRPr lang="en-US" sz="24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محققین</a:t>
                      </a:r>
                      <a:endParaRPr lang="en-US" sz="24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625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نتایج مطالعه بیانگر آن است که در بلند مدّت نرخ بهره اسمی به طور کامل برای تورم انتظاری تعدیل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می‌گردد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. در کوتاه مدّت، رابطه مثبت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معنی‌داری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بین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نرخ‌های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بهره اسمی و نرخ تورم انتظاری وجود دارد امّا تاثیر کامل اثر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فیشر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ملاحظه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نمی‌گردد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. بنابراین به نظر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می‌رسد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تغییرات در ابزارهای سیاست پولی جهت رسیدن به تورم پایین به طور کامل موثر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نمی‌باشند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. لذا توصیه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می‌کنند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که سریلانکا به سمت سیاست­های پولی که تورم را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هدف‌گذاری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کرده‌اند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، حرکت نماید.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2015</a:t>
                      </a:r>
                      <a:endParaRPr lang="en-US" sz="20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ناوودا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ادریسینگ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،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سلیاح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سیوارا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جاسینگهام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و جان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نیگل</a:t>
                      </a:r>
                      <a:endParaRPr lang="en-US" sz="2000" b="1" kern="1200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2687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نتایج نشان می­دهند که یک رابطۀ تعادلی­ بلند مدّت بین نرخ بهره و نرخ تورم وجود دارد. با استفاده از آزمون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علّیت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«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گرنجر-سیمز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» که بر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پایۀ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الگوهای تصحیح خطا است، رابطۀ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علّیت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بین دو متغیر در کوتاه مدّت بررسی شد و رابطۀ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علّیت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از نرخ بهره به نرخ تورم تأیید شد.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1390</a:t>
                      </a:r>
                      <a:endParaRPr lang="en-US" sz="20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پرویز داوودی و مهدی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ذوالقدری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</a:t>
                      </a:r>
                      <a:endParaRPr lang="en-US" sz="2000" b="1" kern="1200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4044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نتایج این مطالعه بیانگر آن است که هیچ نوع رابطه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علّی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در کوتاه مدّت بین متغیر نرخ بهره و نرخ تورم برقرار نیست و در بلند مدّت رابطه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علّی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از نرخ تورم به نرخ بهره اسمی برقرار است.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1387</a:t>
                      </a:r>
                      <a:endParaRPr lang="en-US" sz="20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دومان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بهرامی راد و اکبر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کمیجانی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</a:t>
                      </a:r>
                      <a:endParaRPr lang="en-US" sz="2000" b="1" kern="1200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451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به بررسی آزمون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علّیت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بین نرخ بهره و تورم برای گروه کشورهای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منا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برای دوره زمانی 2008-1997 پرداختند. نتایج مطالعه نشان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می‌دهد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که تنها در مورد کشورهای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جیبوتی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رابطه </a:t>
                      </a:r>
                      <a:r>
                        <a:rPr lang="fa-IR" sz="2000" b="1" kern="1200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علّیت</a:t>
                      </a:r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 از تغییرات نرخ بهره به تغییرات نرخ تورم است. امّا در دیگر کشورها تغییر نرخ بهره علّت تغییر نرخ تورم نیست.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Lotus" panose="00000400000000000000" pitchFamily="2" charset="-78"/>
                        </a:rPr>
                        <a:t>1390</a:t>
                      </a:r>
                      <a:endParaRPr lang="en-US" sz="2000" b="1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محمد طاهر احمدی </a:t>
                      </a: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شادمهری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، محمد علی فلاحی و سمیه خسروی </a:t>
                      </a:r>
                      <a:endParaRPr lang="en-US" sz="2000" b="1" kern="1200" cap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3538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351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69" y="285588"/>
            <a:ext cx="7704667" cy="667543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>
                <a:latin typeface="+mn-lt"/>
                <a:ea typeface="+mn-ea"/>
                <a:cs typeface="2  Titr" panose="00000700000000000000" pitchFamily="2" charset="-78"/>
              </a:rPr>
              <a:t>آزمون </a:t>
            </a:r>
            <a:r>
              <a:rPr lang="fa-IR" sz="2400" b="1" dirty="0" err="1">
                <a:latin typeface="+mn-lt"/>
                <a:ea typeface="+mn-ea"/>
                <a:cs typeface="2  Titr" panose="00000700000000000000" pitchFamily="2" charset="-78"/>
              </a:rPr>
              <a:t>علیت</a:t>
            </a:r>
            <a:r>
              <a:rPr lang="en-US" sz="2400" b="1" dirty="0">
                <a:latin typeface="+mn-lt"/>
                <a:ea typeface="+mn-ea"/>
                <a:cs typeface="2  Titr" panose="00000700000000000000" pitchFamily="2" charset="-78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69" y="928191"/>
            <a:ext cx="8079742" cy="2932858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ln w="3175" cmpd="sng">
                  <a:noFill/>
                </a:ln>
                <a:cs typeface="2  Titr" panose="00000700000000000000" pitchFamily="2" charset="-78"/>
              </a:rPr>
              <a:t>از آزمون </a:t>
            </a:r>
            <a:r>
              <a:rPr lang="fa-IR" sz="2000" b="1" dirty="0" err="1">
                <a:ln w="3175" cmpd="sng">
                  <a:noFill/>
                </a:ln>
                <a:cs typeface="2  Titr" panose="00000700000000000000" pitchFamily="2" charset="-78"/>
              </a:rPr>
              <a:t>علیت</a:t>
            </a:r>
            <a:r>
              <a:rPr lang="fa-IR" sz="2000" b="1" dirty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sz="2000" b="1" dirty="0" err="1">
                <a:ln w="3175" cmpd="sng">
                  <a:noFill/>
                </a:ln>
                <a:cs typeface="2  Titr" panose="00000700000000000000" pitchFamily="2" charset="-78"/>
              </a:rPr>
              <a:t>هیسائو</a:t>
            </a:r>
            <a:r>
              <a:rPr lang="fa-IR" sz="2000" b="1" dirty="0">
                <a:ln w="3175" cmpd="sng">
                  <a:noFill/>
                </a:ln>
                <a:cs typeface="2  Titr" panose="00000700000000000000" pitchFamily="2" charset="-78"/>
              </a:rPr>
              <a:t>(</a:t>
            </a:r>
            <a:r>
              <a:rPr lang="en-US" sz="2000" b="1" dirty="0">
                <a:ln w="3175" cmpd="sng">
                  <a:noFill/>
                </a:ln>
                <a:cs typeface="2  Titr" panose="00000700000000000000" pitchFamily="2" charset="-78"/>
              </a:rPr>
              <a:t>Hsiao </a:t>
            </a:r>
            <a:r>
              <a:rPr lang="en-US" sz="2000" b="1" dirty="0" err="1">
                <a:ln w="3175" cmpd="sng">
                  <a:noFill/>
                </a:ln>
                <a:cs typeface="2  Titr" panose="00000700000000000000" pitchFamily="2" charset="-78"/>
              </a:rPr>
              <a:t>Cauality</a:t>
            </a:r>
            <a:r>
              <a:rPr lang="fa-IR" sz="2000" b="1" dirty="0">
                <a:ln w="3175" cmpd="sng">
                  <a:noFill/>
                </a:ln>
                <a:cs typeface="2  Titr" panose="00000700000000000000" pitchFamily="2" charset="-78"/>
              </a:rPr>
              <a:t>) </a:t>
            </a:r>
            <a:r>
              <a:rPr lang="fa-IR" sz="2000" b="1" dirty="0" smtClean="0">
                <a:ln w="3175" cmpd="sng">
                  <a:noFill/>
                </a:ln>
                <a:cs typeface="2  Titr" panose="00000700000000000000" pitchFamily="2" charset="-78"/>
              </a:rPr>
              <a:t>که </a:t>
            </a:r>
            <a:r>
              <a:rPr lang="fa-IR" sz="2000" b="1" dirty="0">
                <a:ln w="3175" cmpd="sng">
                  <a:noFill/>
                </a:ln>
                <a:cs typeface="2  Titr" panose="00000700000000000000" pitchFamily="2" charset="-78"/>
              </a:rPr>
              <a:t>در واقع تعدیل و یا اصلاح شده آزمون </a:t>
            </a:r>
            <a:r>
              <a:rPr lang="fa-IR" sz="2000" b="1" dirty="0" err="1">
                <a:ln w="3175" cmpd="sng">
                  <a:noFill/>
                </a:ln>
                <a:cs typeface="2  Titr" panose="00000700000000000000" pitchFamily="2" charset="-78"/>
              </a:rPr>
              <a:t>علیت</a:t>
            </a:r>
            <a:r>
              <a:rPr lang="fa-IR" sz="2000" b="1" dirty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sz="2000" b="1" dirty="0" err="1">
                <a:ln w="3175" cmpd="sng">
                  <a:noFill/>
                </a:ln>
                <a:cs typeface="2  Titr" panose="00000700000000000000" pitchFamily="2" charset="-78"/>
              </a:rPr>
              <a:t>گرنجر</a:t>
            </a:r>
            <a:r>
              <a:rPr lang="fa-IR" sz="2000" b="1" dirty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sz="2000" b="1" dirty="0" smtClean="0">
                <a:ln w="3175" cmpd="sng">
                  <a:noFill/>
                </a:ln>
                <a:cs typeface="2  Titr" panose="00000700000000000000" pitchFamily="2" charset="-78"/>
              </a:rPr>
              <a:t>می­باشد به منظور بررسی </a:t>
            </a:r>
            <a:r>
              <a:rPr lang="fa-IR" sz="2000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علیت</a:t>
            </a:r>
            <a:r>
              <a:rPr lang="fa-IR" sz="2000" b="1" dirty="0" smtClean="0">
                <a:ln w="3175" cmpd="sng">
                  <a:noFill/>
                </a:ln>
                <a:cs typeface="2  Titr" panose="00000700000000000000" pitchFamily="2" charset="-78"/>
              </a:rPr>
              <a:t> بین نرخ بهره و سطح عمومی قیمت ها استفاده شده است.</a:t>
            </a:r>
          </a:p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ln w="3175" cmpd="sng">
                  <a:noFill/>
                </a:ln>
                <a:cs typeface="2  Titr" panose="00000700000000000000" pitchFamily="2" charset="-78"/>
              </a:rPr>
              <a:t>نتایج آزمون </a:t>
            </a:r>
            <a:r>
              <a:rPr lang="fa-IR" sz="2000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علیت</a:t>
            </a:r>
            <a:r>
              <a:rPr lang="fa-IR" sz="2000" b="1" dirty="0" smtClean="0">
                <a:ln w="3175" cmpd="sng">
                  <a:noFill/>
                </a:ln>
                <a:cs typeface="2  Titr" panose="00000700000000000000" pitchFamily="2" charset="-78"/>
              </a:rPr>
              <a:t> بیانگر آن است که نرخ بهره </a:t>
            </a:r>
            <a:r>
              <a:rPr lang="fa-IR" sz="2000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علیت</a:t>
            </a:r>
            <a:r>
              <a:rPr lang="fa-IR" sz="2000" b="1" dirty="0" smtClean="0">
                <a:ln w="3175" cmpd="sng">
                  <a:noFill/>
                </a:ln>
                <a:cs typeface="2  Titr" panose="00000700000000000000" pitchFamily="2" charset="-78"/>
              </a:rPr>
              <a:t> سطح عمومی قیمت ها می باشد.</a:t>
            </a:r>
            <a:endParaRPr lang="en-US" sz="2000" b="1" dirty="0">
              <a:ln w="3175" cmpd="sng">
                <a:noFill/>
              </a:ln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1933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88640"/>
            <a:ext cx="7704667" cy="692696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>
                <a:latin typeface="+mn-lt"/>
                <a:ea typeface="+mn-ea"/>
                <a:cs typeface="2  Titr" panose="00000700000000000000" pitchFamily="2" charset="-78"/>
              </a:rPr>
              <a:t>برآورد الگو و نتایج حاصله:</a:t>
            </a:r>
            <a:endParaRPr lang="en-US" sz="2800" b="1" dirty="0">
              <a:latin typeface="+mn-lt"/>
              <a:ea typeface="+mn-ea"/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052736"/>
            <a:ext cx="7704667" cy="4947080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sz="2800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مدل‌های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خطی 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بر 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این فرض استوار است که مسیر تعدیل به سمت تعادل بلند مدّت لزوما متقارن است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با این حال، فرض تعدیل متقارن همیشه وجود ندارد و اغلب استدلال </a:t>
            </a:r>
            <a:r>
              <a:rPr lang="fa-IR" sz="2800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می‌شود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 که برخی از متغیرهای اساسی اقتصاد به صورت </a:t>
            </a:r>
            <a:r>
              <a:rPr lang="fa-IR" sz="2800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نامتقارن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 تعدیل </a:t>
            </a:r>
            <a:r>
              <a:rPr lang="fa-IR" sz="2800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می‌شوند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 و از این رو این </a:t>
            </a:r>
            <a:r>
              <a:rPr lang="fa-IR" sz="2800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متغیرها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 توسط </a:t>
            </a:r>
            <a:r>
              <a:rPr lang="fa-IR" sz="2800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مدل‌های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 خطی </a:t>
            </a:r>
            <a:r>
              <a:rPr lang="fa-IR" sz="2800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نمی‌توانند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 مدل سازی شوند. </a:t>
            </a:r>
            <a:endParaRPr lang="en-US" sz="2800" b="1" dirty="0">
              <a:ln w="3175" cmpd="sng">
                <a:noFill/>
              </a:ln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4682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fa-IR" sz="2400" dirty="0" smtClean="0">
                <a:latin typeface="+mn-lt"/>
                <a:ea typeface="+mn-ea"/>
                <a:cs typeface="B Titr" panose="00000700000000000000" pitchFamily="2" charset="-78"/>
              </a:rPr>
              <a:t>به دلایل زیر انتظار </a:t>
            </a:r>
            <a:r>
              <a:rPr lang="fa-IR" sz="2400" dirty="0" err="1" smtClean="0">
                <a:latin typeface="+mn-lt"/>
                <a:ea typeface="+mn-ea"/>
                <a:cs typeface="B Titr" panose="00000700000000000000" pitchFamily="2" charset="-78"/>
              </a:rPr>
              <a:t>می‌رود</a:t>
            </a:r>
            <a:r>
              <a:rPr lang="fa-IR" sz="2400" dirty="0" smtClean="0">
                <a:latin typeface="+mn-lt"/>
                <a:ea typeface="+mn-ea"/>
                <a:cs typeface="B Titr" panose="00000700000000000000" pitchFamily="2" charset="-78"/>
              </a:rPr>
              <a:t> که رابطه بین نرخ بهره و سطح عمومی </a:t>
            </a:r>
            <a:r>
              <a:rPr lang="fa-IR" sz="2400" dirty="0" err="1" smtClean="0">
                <a:latin typeface="+mn-lt"/>
                <a:ea typeface="+mn-ea"/>
                <a:cs typeface="B Titr" panose="00000700000000000000" pitchFamily="2" charset="-78"/>
              </a:rPr>
              <a:t>قیمت‌ها</a:t>
            </a:r>
            <a:r>
              <a:rPr lang="fa-IR" sz="2400" dirty="0" smtClean="0">
                <a:latin typeface="+mn-lt"/>
                <a:ea typeface="+mn-ea"/>
                <a:cs typeface="B Titr" panose="00000700000000000000" pitchFamily="2" charset="-78"/>
              </a:rPr>
              <a:t> به صورت </a:t>
            </a:r>
            <a:r>
              <a:rPr lang="fa-IR" sz="2400" dirty="0" err="1" smtClean="0">
                <a:latin typeface="+mn-lt"/>
                <a:ea typeface="+mn-ea"/>
                <a:cs typeface="B Titr" panose="00000700000000000000" pitchFamily="2" charset="-78"/>
              </a:rPr>
              <a:t>نامتقارن</a:t>
            </a:r>
            <a:r>
              <a:rPr lang="fa-IR" sz="2400" dirty="0" smtClean="0">
                <a:latin typeface="+mn-lt"/>
                <a:ea typeface="+mn-ea"/>
                <a:cs typeface="B Titr" panose="00000700000000000000" pitchFamily="2" charset="-78"/>
              </a:rPr>
              <a:t> باشد:</a:t>
            </a:r>
            <a:endParaRPr lang="en-US" sz="2400" dirty="0">
              <a:latin typeface="+mn-lt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19255" cy="4752528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>
                <a:ln w="3175" cmpd="sng">
                  <a:noFill/>
                </a:ln>
                <a:cs typeface="B Titr" panose="00000700000000000000" pitchFamily="2" charset="-78"/>
              </a:rPr>
              <a:t>سهم </a:t>
            </a:r>
            <a:r>
              <a:rPr lang="fa-IR" dirty="0" err="1">
                <a:ln w="3175" cmpd="sng">
                  <a:noFill/>
                </a:ln>
                <a:cs typeface="B Titr" panose="00000700000000000000" pitchFamily="2" charset="-78"/>
              </a:rPr>
              <a:t>هزینه‌های</a:t>
            </a:r>
            <a:r>
              <a:rPr lang="fa-IR" dirty="0">
                <a:ln w="3175" cmpd="sng">
                  <a:noFill/>
                </a:ln>
                <a:cs typeface="B Titr" panose="00000700000000000000" pitchFamily="2" charset="-78"/>
              </a:rPr>
              <a:t> تامین مالی در بهای تمام شده کالاها و خدمات</a:t>
            </a:r>
            <a:endParaRPr lang="en-US" dirty="0">
              <a:ln w="3175" cmpd="sng">
                <a:noFill/>
              </a:ln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err="1">
                <a:ln w="3175" cmpd="sng">
                  <a:noFill/>
                </a:ln>
                <a:cs typeface="B Titr" panose="00000700000000000000" pitchFamily="2" charset="-78"/>
              </a:rPr>
              <a:t>مدت‌دار</a:t>
            </a:r>
            <a:r>
              <a:rPr lang="fa-IR" dirty="0">
                <a:ln w="3175" cmpd="sng">
                  <a:noFill/>
                </a:ln>
                <a:cs typeface="B Titr" panose="00000700000000000000" pitchFamily="2" charset="-78"/>
              </a:rPr>
              <a:t> بودن قراردادهای وام</a:t>
            </a:r>
            <a:endParaRPr lang="en-US" dirty="0">
              <a:ln w="3175" cmpd="sng">
                <a:noFill/>
              </a:ln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>
                <a:ln w="3175" cmpd="sng">
                  <a:noFill/>
                </a:ln>
                <a:cs typeface="B Titr" panose="00000700000000000000" pitchFamily="2" charset="-78"/>
              </a:rPr>
              <a:t>ثابت بودن نرخ بهره </a:t>
            </a:r>
            <a:r>
              <a:rPr lang="fa-IR" dirty="0" err="1">
                <a:ln w="3175" cmpd="sng">
                  <a:noFill/>
                </a:ln>
                <a:cs typeface="B Titr" panose="00000700000000000000" pitchFamily="2" charset="-78"/>
              </a:rPr>
              <a:t>سپرده­های</a:t>
            </a:r>
            <a:r>
              <a:rPr lang="fa-IR" dirty="0">
                <a:ln w="3175" cmpd="sng">
                  <a:noFill/>
                </a:ln>
                <a:cs typeface="B Titr" panose="00000700000000000000" pitchFamily="2" charset="-78"/>
              </a:rPr>
              <a:t> سرمایه­گذاری </a:t>
            </a:r>
            <a:r>
              <a:rPr lang="fa-IR" dirty="0" err="1">
                <a:ln w="3175" cmpd="sng">
                  <a:noFill/>
                </a:ln>
                <a:cs typeface="B Titr" panose="00000700000000000000" pitchFamily="2" charset="-78"/>
              </a:rPr>
              <a:t>بلندمدت</a:t>
            </a:r>
            <a:endParaRPr lang="fa-IR" dirty="0">
              <a:ln w="3175" cmpd="sng">
                <a:noFill/>
              </a:ln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>
                <a:ln w="3175" cmpd="sng">
                  <a:noFill/>
                </a:ln>
                <a:cs typeface="B Titr" panose="00000700000000000000" pitchFamily="2" charset="-78"/>
              </a:rPr>
              <a:t>نرخ بهره و سطح عمومی قیمت­ها هر کدام با تاخیر زمانی متفاوتی اثرگذار خواهند بود.</a:t>
            </a:r>
          </a:p>
        </p:txBody>
      </p:sp>
    </p:spTree>
    <p:extLst>
      <p:ext uri="{BB962C8B-B14F-4D97-AF65-F5344CB8AC3E}">
        <p14:creationId xmlns:p14="http://schemas.microsoft.com/office/powerpoint/2010/main" val="3860838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289" y="260648"/>
            <a:ext cx="7704667" cy="1512168"/>
          </a:xfrm>
        </p:spPr>
        <p:txBody>
          <a:bodyPr>
            <a:normAutofit/>
          </a:bodyPr>
          <a:lstStyle/>
          <a:p>
            <a:pPr rtl="1">
              <a:lnSpc>
                <a:spcPct val="150000"/>
              </a:lnSpc>
            </a:pPr>
            <a:r>
              <a:rPr lang="fa-IR" sz="2400" b="1" dirty="0">
                <a:solidFill>
                  <a:srgbClr val="FF0000"/>
                </a:solidFill>
                <a:cs typeface="2  Titr" panose="00000700000000000000" pitchFamily="2" charset="-78"/>
              </a:rPr>
              <a:t>الگوی </a:t>
            </a:r>
            <a:r>
              <a:rPr lang="fa-IR" sz="2400" b="1" dirty="0" err="1">
                <a:solidFill>
                  <a:srgbClr val="FF0000"/>
                </a:solidFill>
                <a:cs typeface="2  Titr" panose="00000700000000000000" pitchFamily="2" charset="-78"/>
              </a:rPr>
              <a:t>رگرسیون</a:t>
            </a:r>
            <a:r>
              <a:rPr lang="fa-IR" sz="2400" b="1" dirty="0">
                <a:solidFill>
                  <a:srgbClr val="FF0000"/>
                </a:solidFill>
                <a:cs typeface="2  Titr" panose="00000700000000000000" pitchFamily="2" charset="-78"/>
              </a:rPr>
              <a:t> </a:t>
            </a:r>
            <a:r>
              <a:rPr lang="fa-IR" sz="2400" b="1" dirty="0" err="1">
                <a:solidFill>
                  <a:srgbClr val="FF0000"/>
                </a:solidFill>
                <a:cs typeface="2  Titr" panose="00000700000000000000" pitchFamily="2" charset="-78"/>
              </a:rPr>
              <a:t>غیرخطی</a:t>
            </a:r>
            <a:r>
              <a:rPr lang="fa-IR" sz="2400" b="1" dirty="0">
                <a:solidFill>
                  <a:srgbClr val="FF0000"/>
                </a:solidFill>
                <a:cs typeface="2  Titr" panose="00000700000000000000" pitchFamily="2" charset="-78"/>
              </a:rPr>
              <a:t> انتقال ملایم (</a:t>
            </a:r>
            <a:r>
              <a:rPr lang="en-US" sz="2400" b="1" dirty="0">
                <a:solidFill>
                  <a:srgbClr val="FF0000"/>
                </a:solidFill>
                <a:cs typeface="2  Titr" panose="00000700000000000000" pitchFamily="2" charset="-78"/>
              </a:rPr>
              <a:t>STAR</a:t>
            </a:r>
            <a:r>
              <a:rPr lang="fa-IR" sz="2400" b="1" dirty="0">
                <a:solidFill>
                  <a:srgbClr val="FF0000"/>
                </a:solidFill>
                <a:cs typeface="2  Titr" panose="00000700000000000000" pitchFamily="2" charset="-78"/>
              </a:rPr>
              <a:t>)</a:t>
            </a:r>
            <a:r>
              <a:rPr lang="en-US" sz="2400" b="1" dirty="0">
                <a:solidFill>
                  <a:srgbClr val="FF0000"/>
                </a:solidFill>
                <a:cs typeface="2  Titr" panose="00000700000000000000" pitchFamily="2" charset="-78"/>
              </a:rPr>
              <a:t/>
            </a:r>
            <a:br>
              <a:rPr lang="en-US" sz="2400" b="1" dirty="0">
                <a:solidFill>
                  <a:srgbClr val="FF0000"/>
                </a:solidFill>
                <a:cs typeface="2  Titr" panose="00000700000000000000" pitchFamily="2" charset="-78"/>
              </a:rPr>
            </a:br>
            <a:r>
              <a:rPr lang="en-US" sz="2400" b="1" dirty="0">
                <a:solidFill>
                  <a:srgbClr val="FF0000"/>
                </a:solidFill>
                <a:cs typeface="2  Titr" panose="00000700000000000000" pitchFamily="2" charset="-78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cs typeface="2  Titr" panose="00000700000000000000" pitchFamily="2" charset="-78"/>
              </a:rPr>
              <a:t>Smooth </a:t>
            </a:r>
            <a:r>
              <a:rPr lang="en-US" sz="2400" b="1" dirty="0">
                <a:solidFill>
                  <a:srgbClr val="FF0000"/>
                </a:solidFill>
                <a:cs typeface="2  Titr" panose="00000700000000000000" pitchFamily="2" charset="-78"/>
              </a:rPr>
              <a:t>Transition </a:t>
            </a:r>
            <a:r>
              <a:rPr lang="en-US" sz="2400" b="1" dirty="0" smtClean="0">
                <a:solidFill>
                  <a:srgbClr val="FF0000"/>
                </a:solidFill>
                <a:cs typeface="2  Titr" panose="00000700000000000000" pitchFamily="2" charset="-78"/>
              </a:rPr>
              <a:t>Autoregressive)</a:t>
            </a:r>
            <a:endParaRPr lang="en-US" sz="2400" b="1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40768"/>
            <a:ext cx="7704667" cy="4659048"/>
          </a:xfrm>
        </p:spPr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ویژگی مدل </a:t>
            </a:r>
            <a:r>
              <a:rPr lang="en-US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STAR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در 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مدل </a:t>
            </a:r>
            <a:r>
              <a:rPr lang="en-US" sz="2800" b="1" dirty="0">
                <a:ln w="3175" cmpd="sng">
                  <a:noFill/>
                </a:ln>
                <a:cs typeface="2  Titr" panose="00000700000000000000" pitchFamily="2" charset="-78"/>
              </a:rPr>
              <a:t>STAR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تغییر 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در رژیم ها یا شکست های ساختاری به صورت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درونزا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می باشد.</a:t>
            </a: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قابلیت 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مشخص کردن تعداد دفعات و زمان تغییر رژیم </a:t>
            </a:r>
            <a:endParaRPr lang="fa-IR" sz="2800" b="1" dirty="0" smtClean="0">
              <a:ln w="3175" cmpd="sng">
                <a:noFill/>
              </a:ln>
              <a:cs typeface="2 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سرعت 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انتقال از یک رژیم به رژیم دیگر 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را نشان 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می­دهد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.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361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32656"/>
            <a:ext cx="7445984" cy="1728192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sz="2800" dirty="0">
                <a:solidFill>
                  <a:schemeClr val="tx1"/>
                </a:solidFill>
                <a:cs typeface="B Titr" panose="00000700000000000000" pitchFamily="2" charset="-78"/>
              </a:rPr>
              <a:t>رابطه بین نرخ بهره اسمی و نرخ تورم یکی از مهمترین موضوعات مورد بحث در مباحث اقتصاد </a:t>
            </a:r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کلان </a:t>
            </a:r>
            <a:r>
              <a:rPr lang="fa-IR" sz="2800" dirty="0">
                <a:solidFill>
                  <a:schemeClr val="tx1"/>
                </a:solidFill>
                <a:cs typeface="B Titr" panose="00000700000000000000" pitchFamily="2" charset="-78"/>
              </a:rPr>
              <a:t>است.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99592" y="221671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>
                <a:cs typeface="B Titr" panose="00000700000000000000" pitchFamily="2" charset="-78"/>
              </a:rPr>
              <a:t>افزایش نرخ بهره </a:t>
            </a:r>
            <a:r>
              <a:rPr lang="fa-IR" sz="2800" dirty="0" err="1">
                <a:cs typeface="B Titr" panose="00000700000000000000" pitchFamily="2" charset="-78"/>
              </a:rPr>
              <a:t>هزینة</a:t>
            </a:r>
            <a:r>
              <a:rPr lang="fa-IR" sz="2800" dirty="0">
                <a:cs typeface="B Titr" panose="00000700000000000000" pitchFamily="2" charset="-78"/>
              </a:rPr>
              <a:t> استفاده از سرمایه را افزایش </a:t>
            </a:r>
            <a:r>
              <a:rPr lang="fa-IR" sz="2800" dirty="0" err="1">
                <a:cs typeface="B Titr" panose="00000700000000000000" pitchFamily="2" charset="-78"/>
              </a:rPr>
              <a:t>می‌دهد</a:t>
            </a:r>
            <a:r>
              <a:rPr lang="fa-IR" sz="2800" dirty="0">
                <a:cs typeface="B Titr" panose="00000700000000000000" pitchFamily="2" charset="-78"/>
              </a:rPr>
              <a:t>، که این امر در نهایت منجر به افزایش </a:t>
            </a:r>
            <a:r>
              <a:rPr lang="fa-IR" sz="2800" dirty="0" err="1">
                <a:cs typeface="B Titr" panose="00000700000000000000" pitchFamily="2" charset="-78"/>
              </a:rPr>
              <a:t>هزینه‌های</a:t>
            </a:r>
            <a:r>
              <a:rPr lang="fa-IR" sz="2800" dirty="0">
                <a:cs typeface="B Titr" panose="00000700000000000000" pitchFamily="2" charset="-78"/>
              </a:rPr>
              <a:t> تولید </a:t>
            </a:r>
            <a:r>
              <a:rPr lang="fa-IR" sz="2800" dirty="0" err="1">
                <a:cs typeface="B Titr" panose="00000700000000000000" pitchFamily="2" charset="-78"/>
              </a:rPr>
              <a:t>می‌شود</a:t>
            </a:r>
            <a:r>
              <a:rPr lang="fa-IR" sz="2800" dirty="0">
                <a:cs typeface="B Titr" panose="00000700000000000000" pitchFamily="2" charset="-78"/>
              </a:rPr>
              <a:t>.</a:t>
            </a:r>
            <a:r>
              <a:rPr lang="en-US" sz="2800" dirty="0">
                <a:cs typeface="B Titr" panose="00000700000000000000" pitchFamily="2" charset="-78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1600" y="3578943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dirty="0">
                <a:cs typeface="B Titr" panose="00000700000000000000" pitchFamily="2" charset="-78"/>
              </a:rPr>
              <a:t>تغییرات نرخ بهره از طریق </a:t>
            </a:r>
            <a:r>
              <a:rPr lang="fa-IR" sz="2800" dirty="0" err="1">
                <a:cs typeface="B Titr" panose="00000700000000000000" pitchFamily="2" charset="-78"/>
              </a:rPr>
              <a:t>تأثیرگذاری</a:t>
            </a:r>
            <a:r>
              <a:rPr lang="fa-IR" sz="2800" dirty="0">
                <a:cs typeface="B Titr" panose="00000700000000000000" pitchFamily="2" charset="-78"/>
              </a:rPr>
              <a:t> بر حجم پول، تورم را تحت تأثیر قرار </a:t>
            </a:r>
            <a:r>
              <a:rPr lang="fa-IR" sz="2800" dirty="0" err="1">
                <a:cs typeface="B Titr" panose="00000700000000000000" pitchFamily="2" charset="-78"/>
              </a:rPr>
              <a:t>می‌دهد</a:t>
            </a:r>
            <a:r>
              <a:rPr lang="fa-IR" sz="2800" dirty="0">
                <a:cs typeface="B Titr" panose="00000700000000000000" pitchFamily="2" charset="-78"/>
              </a:rPr>
              <a:t>،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83568" y="4941168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dirty="0">
                <a:cs typeface="B Titr" panose="00000700000000000000" pitchFamily="2" charset="-78"/>
              </a:rPr>
              <a:t>بنابر این از لحاظ نظری انتظار </a:t>
            </a:r>
            <a:r>
              <a:rPr lang="fa-IR" sz="2800" dirty="0" err="1">
                <a:cs typeface="B Titr" panose="00000700000000000000" pitchFamily="2" charset="-78"/>
              </a:rPr>
              <a:t>می‌رود</a:t>
            </a:r>
            <a:r>
              <a:rPr lang="fa-IR" sz="2800" dirty="0">
                <a:cs typeface="B Titr" panose="00000700000000000000" pitchFamily="2" charset="-78"/>
              </a:rPr>
              <a:t> افزایش نرخ بهره، سطح عمومی قیمتها را افزایش دهد و از این رو استدلال می­شود امکان </a:t>
            </a:r>
            <a:r>
              <a:rPr lang="fa-IR" sz="2800" dirty="0" err="1">
                <a:cs typeface="B Titr" panose="00000700000000000000" pitchFamily="2" charset="-78"/>
              </a:rPr>
              <a:t>رابطة</a:t>
            </a:r>
            <a:r>
              <a:rPr lang="fa-IR" sz="2800" dirty="0">
                <a:cs typeface="B Titr" panose="00000700000000000000" pitchFamily="2" charset="-78"/>
              </a:rPr>
              <a:t> </a:t>
            </a:r>
            <a:r>
              <a:rPr lang="fa-IR" sz="2800" dirty="0" err="1">
                <a:cs typeface="B Titr" panose="00000700000000000000" pitchFamily="2" charset="-78"/>
              </a:rPr>
              <a:t>علّی</a:t>
            </a:r>
            <a:r>
              <a:rPr lang="fa-IR" sz="2800" dirty="0">
                <a:cs typeface="B Titr" panose="00000700000000000000" pitchFamily="2" charset="-78"/>
              </a:rPr>
              <a:t> از نرخ بهره به تورم وجود دارد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13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82133" y="692696"/>
                <a:ext cx="7704667" cy="6165304"/>
              </a:xfrm>
            </p:spPr>
            <p:txBody>
              <a:bodyPr>
                <a:normAutofit/>
              </a:bodyPr>
              <a:lstStyle/>
              <a:p>
                <a:pPr algn="r" rtl="1"/>
                <a:r>
                  <a:rPr lang="fa-IR" sz="1800" b="1" dirty="0" smtClean="0">
                    <a:ln w="3175" cmpd="sng">
                      <a:noFill/>
                    </a:ln>
                    <a:cs typeface="2  Titr" panose="00000700000000000000" pitchFamily="2" charset="-78"/>
                  </a:rPr>
                  <a:t>مدل مذکور را </a:t>
                </a:r>
                <a:r>
                  <a:rPr lang="fa-IR" sz="1800" b="1" dirty="0" err="1">
                    <a:ln w="3175" cmpd="sng">
                      <a:noFill/>
                    </a:ln>
                    <a:cs typeface="2  Titr" panose="00000700000000000000" pitchFamily="2" charset="-78"/>
                  </a:rPr>
                  <a:t>می‌توان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به دو شکل انتقال ملایم نمایی (</a:t>
                </a:r>
                <a:r>
                  <a:rPr lang="en-US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ESTAR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) و انتقال ملایم </a:t>
                </a:r>
                <a:r>
                  <a:rPr lang="fa-IR" sz="1800" b="1" dirty="0" err="1">
                    <a:ln w="3175" cmpd="sng">
                      <a:noFill/>
                    </a:ln>
                    <a:cs typeface="2  Titr" panose="00000700000000000000" pitchFamily="2" charset="-78"/>
                  </a:rPr>
                  <a:t>لجستیک</a:t>
                </a:r>
                <a:r>
                  <a:rPr lang="en-US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(LSTAR) 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به صورت زیر به کار گرفت</a:t>
                </a:r>
                <a:r>
                  <a:rPr lang="fa-IR" sz="1800" b="1" dirty="0" smtClean="0">
                    <a:ln w="3175" cmpd="sng">
                      <a:noFill/>
                    </a:ln>
                    <a:cs typeface="2  Titr" panose="00000700000000000000" pitchFamily="2" charset="-78"/>
                  </a:rPr>
                  <a:t>:</a:t>
                </a:r>
              </a:p>
              <a:p>
                <a:pPr algn="r" rtl="1"/>
                <a:endParaRPr lang="en-US" sz="1800" b="1" dirty="0">
                  <a:ln w="3175" cmpd="sng">
                    <a:noFill/>
                  </a:ln>
                  <a:cs typeface="2  Titr" panose="00000700000000000000" pitchFamily="2" charset="-78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sSubPr>
                        <m:e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𝑌</m:t>
                          </m:r>
                        </m:e>
                        <m:sub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𝑡</m:t>
                          </m:r>
                        </m:sub>
                      </m:sSub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α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+</m:t>
                      </m:r>
                      <m:sSup>
                        <m:sSup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φ</m:t>
                          </m:r>
                        </m:e>
                        <m:sup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′</m:t>
                          </m:r>
                        </m:sup>
                      </m:sSup>
                      <m:sSub>
                        <m:sSub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sSubPr>
                        <m:e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𝑧</m:t>
                          </m:r>
                        </m:e>
                        <m:sub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𝑡</m:t>
                          </m:r>
                        </m:sub>
                      </m:sSub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+</m:t>
                      </m:r>
                      <m:sSup>
                        <m:sSup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sSupPr>
                        <m:e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𝛳</m:t>
                          </m:r>
                        </m:e>
                        <m:sup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′</m:t>
                          </m:r>
                        </m:sup>
                      </m:sSup>
                      <m:sSub>
                        <m:sSub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sSubPr>
                        <m:e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𝑧</m:t>
                          </m:r>
                        </m:e>
                        <m:sub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𝑡</m:t>
                          </m:r>
                        </m:sub>
                      </m:sSub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𝐹</m:t>
                      </m:r>
                      <m:d>
                        <m:d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>
                                  <a:ln w="3175" cmpd="sng">
                                    <a:noFill/>
                                  </a:ln>
                                  <a:latin typeface="Cambria Math"/>
                                  <a:cs typeface="B Lotus" panose="00000400000000000000" pitchFamily="2" charset="-78"/>
                                </a:rPr>
                              </m:ctrlPr>
                            </m:sSubPr>
                            <m:e>
                              <m: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+</m:t>
                      </m:r>
                      <m:sSub>
                        <m:sSub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sSubPr>
                        <m:e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𝑢</m:t>
                          </m:r>
                        </m:e>
                        <m:sub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𝑡</m:t>
                          </m:r>
                        </m:sub>
                      </m:sSub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α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+</m:t>
                      </m:r>
                      <m:sSup>
                        <m:sSup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1800" b="1" i="1">
                                  <a:ln w="3175" cmpd="sng">
                                    <a:noFill/>
                                  </a:ln>
                                  <a:latin typeface="Cambria Math"/>
                                  <a:cs typeface="B Lotus" panose="00000400000000000000" pitchFamily="2" charset="-78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φ</m:t>
                              </m:r>
                              <m: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+</m:t>
                              </m:r>
                              <m: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𝛳</m:t>
                              </m:r>
                              <m: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sz="1800" b="1" i="1">
                                      <a:ln w="3175" cmpd="sng">
                                        <a:noFill/>
                                      </a:ln>
                                      <a:latin typeface="Cambria Math"/>
                                      <a:cs typeface="B Lotus" panose="00000400000000000000" pitchFamily="2" charset="-78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b="1" i="1">
                                          <a:ln w="3175" cmpd="sng">
                                            <a:noFill/>
                                          </a:ln>
                                          <a:latin typeface="Cambria Math"/>
                                          <a:cs typeface="B Lotus" panose="00000400000000000000" pitchFamily="2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>
                                          <a:ln w="3175" cmpd="sng">
                                            <a:noFill/>
                                          </a:ln>
                                          <a:latin typeface="Cambria Math" panose="02040503050406030204" pitchFamily="18" charset="0"/>
                                          <a:cs typeface="B Lotus" panose="00000400000000000000" pitchFamily="2" charset="-78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800" b="1">
                                          <a:ln w="3175" cmpd="sng">
                                            <a:noFill/>
                                          </a:ln>
                                          <a:latin typeface="Cambria Math" panose="02040503050406030204" pitchFamily="18" charset="0"/>
                                          <a:cs typeface="B Lotus" panose="00000400000000000000" pitchFamily="2" charset="-78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′</m:t>
                          </m:r>
                        </m:sup>
                      </m:sSup>
                      <m:sSub>
                        <m:sSub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sSubPr>
                        <m:e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𝑧</m:t>
                          </m:r>
                        </m:e>
                        <m:sub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𝑡</m:t>
                          </m:r>
                        </m:sub>
                      </m:sSub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+</m:t>
                      </m:r>
                      <m:sSub>
                        <m:sSub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sSubPr>
                        <m:e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𝑢</m:t>
                          </m:r>
                        </m:e>
                        <m:sub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𝑡</m:t>
                          </m:r>
                        </m:sub>
                      </m:sSub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 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𝑡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=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1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,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2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,…,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𝑇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                          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sz="1800" b="1" dirty="0">
                  <a:ln w="3175" cmpd="sng">
                    <a:noFill/>
                  </a:ln>
                  <a:cs typeface="2  Titr" panose="00000700000000000000" pitchFamily="2" charset="-78"/>
                </a:endParaRPr>
              </a:p>
              <a:p>
                <a:pPr marL="0" indent="0" rtl="1">
                  <a:buNone/>
                </a:pPr>
                <a:endParaRPr lang="fa-IR" sz="1800" b="1" dirty="0" smtClean="0">
                  <a:ln w="3175" cmpd="sng">
                    <a:noFill/>
                  </a:ln>
                  <a:cs typeface="2  Titr" panose="00000700000000000000" pitchFamily="2" charset="-78"/>
                </a:endParaRPr>
              </a:p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𝐹</m:t>
                      </m:r>
                      <m:d>
                        <m:d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>
                                  <a:ln w="3175" cmpd="sng">
                                    <a:noFill/>
                                  </a:ln>
                                  <a:latin typeface="Cambria Math"/>
                                  <a:cs typeface="B Lotus" panose="00000400000000000000" pitchFamily="2" charset="-78"/>
                                </a:rPr>
                              </m:ctrlPr>
                            </m:sSubPr>
                            <m:e>
                              <m: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fPr>
                        <m:num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1</m:t>
                          </m:r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1800" b="1" i="1">
                                  <a:ln w="3175" cmpd="sng">
                                    <a:noFill/>
                                  </a:ln>
                                  <a:latin typeface="Cambria Math"/>
                                  <a:cs typeface="B Lotus" panose="00000400000000000000" pitchFamily="2" charset="-78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b="1" i="1">
                                      <a:ln w="3175" cmpd="sng">
                                        <a:noFill/>
                                      </a:ln>
                                      <a:latin typeface="Cambria Math"/>
                                      <a:cs typeface="B Lotus" panose="00000400000000000000" pitchFamily="2" charset="-78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1">
                                      <a:ln w="3175" cmpd="sng">
                                        <a:noFill/>
                                      </a:ln>
                                      <a:latin typeface="Cambria Math" panose="02040503050406030204" pitchFamily="18" charset="0"/>
                                      <a:cs typeface="B Lotus" panose="00000400000000000000" pitchFamily="2" charset="-78"/>
                                    </a:rPr>
                                    <m:t>−</m:t>
                                  </m:r>
                                  <m:r>
                                    <a:rPr lang="en-US" sz="1800" b="1">
                                      <a:ln w="3175" cmpd="sng">
                                        <a:noFill/>
                                      </a:ln>
                                      <a:latin typeface="Cambria Math" panose="02040503050406030204" pitchFamily="18" charset="0"/>
                                      <a:cs typeface="B Lotus" panose="00000400000000000000" pitchFamily="2" charset="-78"/>
                                    </a:rPr>
                                    <m:t>𝛶</m:t>
                                  </m:r>
                                  <m:d>
                                    <m:dPr>
                                      <m:ctrlPr>
                                        <a:rPr lang="en-US" sz="1800" b="1" i="1">
                                          <a:ln w="3175" cmpd="sng">
                                            <a:noFill/>
                                          </a:ln>
                                          <a:latin typeface="Cambria Math"/>
                                          <a:cs typeface="B Lotus" panose="00000400000000000000" pitchFamily="2" charset="-78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b="1" i="1">
                                              <a:ln w="3175" cmpd="sng">
                                                <a:noFill/>
                                              </a:ln>
                                              <a:latin typeface="Cambria Math"/>
                                              <a:cs typeface="B Lotus" panose="00000400000000000000" pitchFamily="2" charset="-78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1">
                                              <a:ln w="3175" cmpd="sng">
                                                <a:noFill/>
                                              </a:ln>
                                              <a:latin typeface="Cambria Math" panose="02040503050406030204" pitchFamily="18" charset="0"/>
                                              <a:cs typeface="B Lotus" panose="00000400000000000000" pitchFamily="2" charset="-78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sz="1800" b="1">
                                              <a:ln w="3175" cmpd="sng">
                                                <a:noFill/>
                                              </a:ln>
                                              <a:latin typeface="Cambria Math" panose="02040503050406030204" pitchFamily="18" charset="0"/>
                                              <a:cs typeface="B Lotus" panose="00000400000000000000" pitchFamily="2" charset="-78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1800" b="1">
                                          <a:ln w="3175" cmpd="sng">
                                            <a:noFill/>
                                          </a:ln>
                                          <a:latin typeface="Cambria Math" panose="02040503050406030204" pitchFamily="18" charset="0"/>
                                          <a:cs typeface="B Lotus" panose="00000400000000000000" pitchFamily="2" charset="-78"/>
                                        </a:rPr>
                                        <m:t>−</m:t>
                                      </m:r>
                                      <m:r>
                                        <a:rPr lang="en-US" sz="1800" b="1">
                                          <a:ln w="3175" cmpd="sng">
                                            <a:noFill/>
                                          </a:ln>
                                          <a:latin typeface="Cambria Math" panose="02040503050406030204" pitchFamily="18" charset="0"/>
                                          <a:cs typeface="B Lotus" panose="00000400000000000000" pitchFamily="2" charset="-78"/>
                                        </a:rPr>
                                        <m:t>𝑐</m:t>
                                      </m:r>
                                    </m:e>
                                  </m:d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          </m:t>
                      </m:r>
                      <m:r>
                        <m:rPr>
                          <m:sty m:val="p"/>
                        </m:rP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LSTAR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 </m:t>
                      </m:r>
                      <m:r>
                        <a:rPr lang="fa-IR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تابع</m:t>
                      </m:r>
                      <m:r>
                        <a:rPr lang="fa-IR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 </m:t>
                      </m:r>
                      <m:r>
                        <a:rPr lang="fa-IR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برای</m:t>
                      </m:r>
                      <m:r>
                        <a:rPr lang="fa-IR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                         </m:t>
                      </m:r>
                    </m:oMath>
                  </m:oMathPara>
                </a14:m>
                <a:endParaRPr lang="fa-IR" sz="1800" b="1" dirty="0" smtClean="0">
                  <a:ln w="3175" cmpd="sng">
                    <a:noFill/>
                  </a:ln>
                  <a:cs typeface="2  Titr" panose="00000700000000000000" pitchFamily="2" charset="-78"/>
                </a:endParaRPr>
              </a:p>
              <a:p>
                <a:pPr marL="0" indent="0" rtl="1">
                  <a:buNone/>
                </a:pPr>
                <a:endParaRPr lang="fa-IR" sz="1800" b="1" dirty="0" smtClean="0">
                  <a:ln w="3175" cmpd="sng">
                    <a:noFill/>
                  </a:ln>
                  <a:cs typeface="2  Titr" panose="00000700000000000000" pitchFamily="2" charset="-78"/>
                </a:endParaRPr>
              </a:p>
              <a:p>
                <a:pPr marL="0" indent="0" rtl="1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      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𝐹</m:t>
                      </m:r>
                      <m:d>
                        <m:d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>
                                  <a:ln w="3175" cmpd="sng">
                                    <a:noFill/>
                                  </a:ln>
                                  <a:latin typeface="Cambria Math"/>
                                  <a:cs typeface="B Lotus" panose="00000400000000000000" pitchFamily="2" charset="-78"/>
                                </a:rPr>
                              </m:ctrlPr>
                            </m:sSubPr>
                            <m:e>
                              <m: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=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1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−</m:t>
                      </m:r>
                      <m:f>
                        <m:fPr>
                          <m:ctrlPr>
                            <a:rPr lang="en-US" sz="1800" b="1" i="1">
                              <a:ln w="3175" cmpd="sng">
                                <a:noFill/>
                              </a:ln>
                              <a:latin typeface="Cambria Math"/>
                              <a:cs typeface="B Lotus" panose="00000400000000000000" pitchFamily="2" charset="-78"/>
                            </a:rPr>
                          </m:ctrlPr>
                        </m:fPr>
                        <m:num>
                          <m:r>
                            <a:rPr lang="en-US" sz="1800" b="1">
                              <a:ln w="3175" cmpd="sng">
                                <a:noFill/>
                              </a:ln>
                              <a:latin typeface="Cambria Math" panose="02040503050406030204" pitchFamily="18" charset="0"/>
                              <a:cs typeface="B Lotus" panose="00000400000000000000" pitchFamily="2" charset="-78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1800" b="1" i="1">
                                  <a:ln w="3175" cmpd="sng">
                                    <a:noFill/>
                                  </a:ln>
                                  <a:latin typeface="Cambria Math"/>
                                  <a:cs typeface="B Lotus" panose="00000400000000000000" pitchFamily="2" charset="-78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b="1">
                                  <a:ln w="3175" cmpd="sng">
                                    <a:noFill/>
                                  </a:ln>
                                  <a:latin typeface="Cambria Math" panose="02040503050406030204" pitchFamily="18" charset="0"/>
                                  <a:cs typeface="B Lotus" panose="00000400000000000000" pitchFamily="2" charset="-78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b="1" i="1">
                                      <a:ln w="3175" cmpd="sng">
                                        <a:noFill/>
                                      </a:ln>
                                      <a:latin typeface="Cambria Math"/>
                                      <a:cs typeface="B Lotus" panose="00000400000000000000" pitchFamily="2" charset="-78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1">
                                      <a:ln w="3175" cmpd="sng">
                                        <a:noFill/>
                                      </a:ln>
                                      <a:latin typeface="Cambria Math" panose="02040503050406030204" pitchFamily="18" charset="0"/>
                                      <a:cs typeface="B Lotus" panose="00000400000000000000" pitchFamily="2" charset="-78"/>
                                    </a:rPr>
                                    <m:t>−</m:t>
                                  </m:r>
                                  <m:r>
                                    <a:rPr lang="en-US" sz="1800" b="1">
                                      <a:ln w="3175" cmpd="sng">
                                        <a:noFill/>
                                      </a:ln>
                                      <a:latin typeface="Cambria Math" panose="02040503050406030204" pitchFamily="18" charset="0"/>
                                      <a:cs typeface="B Lotus" panose="00000400000000000000" pitchFamily="2" charset="-78"/>
                                    </a:rPr>
                                    <m:t>𝛶</m:t>
                                  </m:r>
                                  <m:r>
                                    <a:rPr lang="en-US" sz="1800" b="1">
                                      <a:ln w="3175" cmpd="sng">
                                        <a:noFill/>
                                      </a:ln>
                                      <a:latin typeface="Cambria Math" panose="02040503050406030204" pitchFamily="18" charset="0"/>
                                      <a:cs typeface="B Lotus" panose="00000400000000000000" pitchFamily="2" charset="-78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sz="1800" b="1" i="1">
                                          <a:ln w="3175" cmpd="sng">
                                            <a:noFill/>
                                          </a:ln>
                                          <a:latin typeface="Cambria Math"/>
                                          <a:cs typeface="B Lotus" panose="00000400000000000000" pitchFamily="2" charset="-78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sz="1800" b="1" i="1">
                                              <a:ln w="3175" cmpd="sng">
                                                <a:noFill/>
                                              </a:ln>
                                              <a:latin typeface="Cambria Math"/>
                                              <a:cs typeface="B Lotus" panose="00000400000000000000" pitchFamily="2" charset="-78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1">
                                              <a:ln w="3175" cmpd="sng">
                                                <a:noFill/>
                                              </a:ln>
                                              <a:latin typeface="Cambria Math" panose="02040503050406030204" pitchFamily="18" charset="0"/>
                                              <a:cs typeface="B Lotus" panose="00000400000000000000" pitchFamily="2" charset="-78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sz="1800" b="1">
                                              <a:ln w="3175" cmpd="sng">
                                                <a:noFill/>
                                              </a:ln>
                                              <a:latin typeface="Cambria Math" panose="02040503050406030204" pitchFamily="18" charset="0"/>
                                              <a:cs typeface="B Lotus" panose="00000400000000000000" pitchFamily="2" charset="-78"/>
                                            </a:rPr>
                                            <m:t>𝑇</m:t>
                                          </m:r>
                                        </m:sub>
                                      </m:sSub>
                                      <m:r>
                                        <a:rPr lang="en-US" sz="1800" b="1">
                                          <a:ln w="3175" cmpd="sng">
                                            <a:noFill/>
                                          </a:ln>
                                          <a:latin typeface="Cambria Math" panose="02040503050406030204" pitchFamily="18" charset="0"/>
                                          <a:cs typeface="B Lotus" panose="00000400000000000000" pitchFamily="2" charset="-78"/>
                                        </a:rPr>
                                        <m:t>−</m:t>
                                      </m:r>
                                      <m:r>
                                        <a:rPr lang="en-US" sz="1800" b="1">
                                          <a:ln w="3175" cmpd="sng">
                                            <a:noFill/>
                                          </a:ln>
                                          <a:latin typeface="Cambria Math" panose="02040503050406030204" pitchFamily="18" charset="0"/>
                                          <a:cs typeface="B Lotus" panose="00000400000000000000" pitchFamily="2" charset="-78"/>
                                        </a:rPr>
                                        <m:t>𝑐</m:t>
                                      </m:r>
                                      <m:r>
                                        <a:rPr lang="en-US" sz="1800" b="1">
                                          <a:ln w="3175" cmpd="sng">
                                            <a:noFill/>
                                          </a:ln>
                                          <a:latin typeface="Cambria Math" panose="02040503050406030204" pitchFamily="18" charset="0"/>
                                          <a:cs typeface="B Lotus" panose="00000400000000000000" pitchFamily="2" charset="-78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1800" b="1">
                                          <a:ln w="3175" cmpd="sng">
                                            <a:noFill/>
                                          </a:ln>
                                          <a:latin typeface="Cambria Math" panose="02040503050406030204" pitchFamily="18" charset="0"/>
                                          <a:cs typeface="B Lotus" panose="00000400000000000000" pitchFamily="2" charset="-78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ESTAR</m:t>
                      </m:r>
                      <m:r>
                        <a:rPr lang="en-US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 </m:t>
                      </m:r>
                      <m:r>
                        <a:rPr lang="fa-IR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تابع</m:t>
                      </m:r>
                      <m:r>
                        <a:rPr lang="fa-IR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 </m:t>
                      </m:r>
                      <m:r>
                        <a:rPr lang="fa-IR" sz="1800" b="1">
                          <a:ln w="3175" cmpd="sng">
                            <a:noFill/>
                          </a:ln>
                          <a:latin typeface="Cambria Math" panose="02040503050406030204" pitchFamily="18" charset="0"/>
                          <a:cs typeface="B Lotus" panose="00000400000000000000" pitchFamily="2" charset="-78"/>
                        </a:rPr>
                        <m:t>برای</m:t>
                      </m:r>
                    </m:oMath>
                  </m:oMathPara>
                </a14:m>
                <a:endParaRPr lang="fa-IR" dirty="0" smtClean="0">
                  <a:cs typeface="2  Titr" panose="00000700000000000000" pitchFamily="2" charset="-78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که در آن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n w="3175" cmpd="sng">
                              <a:noFill/>
                            </a:ln>
                            <a:latin typeface="Cambria Math"/>
                            <a:cs typeface="B Lotus" panose="00000400000000000000" pitchFamily="2" charset="-78"/>
                          </a:rPr>
                        </m:ctrlPr>
                      </m:sSubPr>
                      <m:e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𝑌</m:t>
                        </m:r>
                      </m:e>
                      <m:sub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متغیر وابسته،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1">
                        <a:ln w="3175" cmpd="sng">
                          <a:noFill/>
                        </a:ln>
                        <a:latin typeface="Cambria Math" panose="02040503050406030204" pitchFamily="18" charset="0"/>
                        <a:cs typeface="B Lotus" panose="00000400000000000000" pitchFamily="2" charset="-78"/>
                      </a:rPr>
                      <m:t>α</m:t>
                    </m:r>
                  </m:oMath>
                </a14:m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عرض از مبدا 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n w="3175" cmpd="sng">
                              <a:noFill/>
                            </a:ln>
                            <a:latin typeface="Cambria Math"/>
                            <a:cs typeface="B Lotus" panose="00000400000000000000" pitchFamily="2" charset="-78"/>
                          </a:rPr>
                        </m:ctrlPr>
                      </m:sSubPr>
                      <m:e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𝑧</m:t>
                        </m:r>
                      </m:e>
                      <m:sub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بردار متغیرهای توضیحی است. در </a:t>
                </a:r>
                <a:r>
                  <a:rPr lang="fa-IR" sz="1800" b="1" dirty="0" err="1">
                    <a:ln w="3175" cmpd="sng">
                      <a:noFill/>
                    </a:ln>
                    <a:cs typeface="2  Titr" panose="00000700000000000000" pitchFamily="2" charset="-78"/>
                  </a:rPr>
                  <a:t>رگرسیون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فوق، </a:t>
                </a:r>
                <a:r>
                  <a:rPr lang="fa-IR" sz="1800" b="1" dirty="0" err="1">
                    <a:ln w="3175" cmpd="sng">
                      <a:noFill/>
                    </a:ln>
                    <a:cs typeface="2  Titr" panose="00000700000000000000" pitchFamily="2" charset="-78"/>
                  </a:rPr>
                  <a:t>ضرایب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متغیرهای توضیحی، </a:t>
                </a:r>
                <a:r>
                  <a:rPr lang="fa-IR" sz="1800" b="1" dirty="0" err="1">
                    <a:ln w="3175" cmpd="sng">
                      <a:noFill/>
                    </a:ln>
                    <a:cs typeface="2  Titr" panose="00000700000000000000" pitchFamily="2" charset="-78"/>
                  </a:rPr>
                  <a:t>کمیتی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ثابت نبوده و </a:t>
                </a:r>
                <a:r>
                  <a:rPr lang="fa-IR" sz="1800" b="1" dirty="0" err="1">
                    <a:ln w="3175" cmpd="sng">
                      <a:noFill/>
                    </a:ln>
                    <a:cs typeface="2  Titr" panose="00000700000000000000" pitchFamily="2" charset="-78"/>
                  </a:rPr>
                  <a:t>تابعی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از متغیر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n w="3175" cmpd="sng">
                              <a:noFill/>
                            </a:ln>
                            <a:latin typeface="Cambria Math"/>
                            <a:cs typeface="B Lotus" panose="00000400000000000000" pitchFamily="2" charset="-78"/>
                          </a:rPr>
                        </m:ctrlPr>
                      </m:sSubPr>
                      <m:e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𝑠</m:t>
                        </m:r>
                      </m:e>
                      <m:sub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</a:t>
                </a:r>
                <a:r>
                  <a:rPr lang="fa-IR" sz="1800" b="1" dirty="0" err="1">
                    <a:ln w="3175" cmpd="sng">
                      <a:noFill/>
                    </a:ln>
                    <a:cs typeface="2  Titr" panose="00000700000000000000" pitchFamily="2" charset="-78"/>
                  </a:rPr>
                  <a:t>می‌باشند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.</a:t>
                </a:r>
                <a14:m>
                  <m:oMath xmlns:m="http://schemas.openxmlformats.org/officeDocument/2006/math">
                    <m:r>
                      <a:rPr lang="fa-IR" sz="1800" b="1">
                        <a:ln w="3175" cmpd="sng">
                          <a:noFill/>
                        </a:ln>
                        <a:latin typeface="Cambria Math" panose="02040503050406030204" pitchFamily="18" charset="0"/>
                        <a:cs typeface="B Lotus" panose="00000400000000000000" pitchFamily="2" charset="-78"/>
                      </a:rPr>
                      <m:t> </m:t>
                    </m:r>
                    <m:r>
                      <a:rPr lang="en-US" sz="1800" b="1">
                        <a:ln w="3175" cmpd="sng">
                          <a:noFill/>
                        </a:ln>
                        <a:latin typeface="Cambria Math" panose="02040503050406030204" pitchFamily="18" charset="0"/>
                        <a:cs typeface="B Lotus" panose="00000400000000000000" pitchFamily="2" charset="-78"/>
                      </a:rPr>
                      <m:t>𝐹</m:t>
                    </m:r>
                    <m:d>
                      <m:dPr>
                        <m:ctrlPr>
                          <a:rPr lang="en-US" sz="1800" b="1" i="1">
                            <a:ln w="3175" cmpd="sng">
                              <a:noFill/>
                            </a:ln>
                            <a:latin typeface="Cambria Math"/>
                            <a:cs typeface="B Lotus" panose="00000400000000000000" pitchFamily="2" charset="-7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1" i="1">
                                <a:ln w="3175" cmpd="sng">
                                  <a:noFill/>
                                </a:ln>
                                <a:latin typeface="Cambria Math"/>
                                <a:cs typeface="B Lotus" panose="00000400000000000000" pitchFamily="2" charset="-78"/>
                              </a:rPr>
                            </m:ctrlPr>
                          </m:sSubPr>
                          <m:e>
                            <m:r>
                              <a:rPr lang="en-US" sz="1800" b="1">
                                <a:ln w="3175" cmpd="sng">
                                  <a:noFill/>
                                </a:ln>
                                <a:latin typeface="Cambria Math" panose="02040503050406030204" pitchFamily="18" charset="0"/>
                                <a:cs typeface="B Lotus" panose="00000400000000000000" pitchFamily="2" charset="-78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800" b="1">
                                <a:ln w="3175" cmpd="sng">
                                  <a:noFill/>
                                </a:ln>
                                <a:latin typeface="Cambria Math" panose="02040503050406030204" pitchFamily="18" charset="0"/>
                                <a:cs typeface="B Lotus" panose="00000400000000000000" pitchFamily="2" charset="-78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تابع انتقال،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n w="3175" cmpd="sng">
                              <a:noFill/>
                            </a:ln>
                            <a:latin typeface="Cambria Math"/>
                            <a:cs typeface="B Lotus" panose="00000400000000000000" pitchFamily="2" charset="-78"/>
                          </a:rPr>
                        </m:ctrlPr>
                      </m:sSubPr>
                      <m:e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𝑠</m:t>
                        </m:r>
                      </m:e>
                      <m:sub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متغیر گذار، </a:t>
                </a:r>
                <a14:m>
                  <m:oMath xmlns:m="http://schemas.openxmlformats.org/officeDocument/2006/math">
                    <m:r>
                      <a:rPr lang="en-US" sz="1800" b="1">
                        <a:ln w="3175" cmpd="sng">
                          <a:noFill/>
                        </a:ln>
                        <a:latin typeface="Cambria Math" panose="02040503050406030204" pitchFamily="18" charset="0"/>
                        <a:cs typeface="B Lotus" panose="00000400000000000000" pitchFamily="2" charset="-78"/>
                      </a:rPr>
                      <m:t>𝑐</m:t>
                    </m:r>
                  </m:oMath>
                </a14:m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پارامتر موضعی، و </a:t>
                </a:r>
                <a14:m>
                  <m:oMath xmlns:m="http://schemas.openxmlformats.org/officeDocument/2006/math">
                    <m:r>
                      <a:rPr lang="en-US" sz="1800" b="1">
                        <a:ln w="3175" cmpd="sng">
                          <a:noFill/>
                        </a:ln>
                        <a:latin typeface="Cambria Math" panose="02040503050406030204" pitchFamily="18" charset="0"/>
                        <a:cs typeface="B Lotus" panose="00000400000000000000" pitchFamily="2" charset="-78"/>
                      </a:rPr>
                      <m:t>𝛶</m:t>
                    </m:r>
                    <m:r>
                      <a:rPr lang="en-US" sz="1800" b="1">
                        <a:ln w="3175" cmpd="sng">
                          <a:noFill/>
                        </a:ln>
                        <a:latin typeface="Cambria Math" panose="02040503050406030204" pitchFamily="18" charset="0"/>
                        <a:cs typeface="B Lotus" panose="00000400000000000000" pitchFamily="2" charset="-78"/>
                      </a:rPr>
                      <m:t>&gt;</m:t>
                    </m:r>
                    <m:r>
                      <a:rPr lang="en-US" sz="1800" b="1">
                        <a:ln w="3175" cmpd="sng">
                          <a:noFill/>
                        </a:ln>
                        <a:latin typeface="Cambria Math" panose="02040503050406030204" pitchFamily="18" charset="0"/>
                        <a:cs typeface="B Lotus" panose="00000400000000000000" pitchFamily="2" charset="-78"/>
                      </a:rPr>
                      <m:t>0</m:t>
                    </m:r>
                  </m:oMath>
                </a14:m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پارامتر شیب یا گذار نامیده </a:t>
                </a:r>
                <a:r>
                  <a:rPr lang="fa-IR" sz="1800" b="1" dirty="0" err="1">
                    <a:ln w="3175" cmpd="sng">
                      <a:noFill/>
                    </a:ln>
                    <a:cs typeface="2  Titr" panose="00000700000000000000" pitchFamily="2" charset="-78"/>
                  </a:rPr>
                  <a:t>می‌شوند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.</a:t>
                </a:r>
                <a14:m>
                  <m:oMath xmlns:m="http://schemas.openxmlformats.org/officeDocument/2006/math">
                    <m:r>
                      <a:rPr lang="fa-IR" sz="1800" b="1">
                        <a:ln w="3175" cmpd="sng">
                          <a:noFill/>
                        </a:ln>
                        <a:latin typeface="Cambria Math" panose="02040503050406030204" pitchFamily="18" charset="0"/>
                        <a:cs typeface="B Lotus" panose="00000400000000000000" pitchFamily="2" charset="-78"/>
                      </a:rPr>
                      <m:t> </m:t>
                    </m:r>
                    <m:sSub>
                      <m:sSubPr>
                        <m:ctrlPr>
                          <a:rPr lang="en-US" sz="1800" b="1" i="1">
                            <a:ln w="3175" cmpd="sng">
                              <a:noFill/>
                            </a:ln>
                            <a:latin typeface="Cambria Math"/>
                            <a:cs typeface="B Lotus" panose="00000400000000000000" pitchFamily="2" charset="-78"/>
                          </a:rPr>
                        </m:ctrlPr>
                      </m:sSubPr>
                      <m:e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𝑠</m:t>
                        </m:r>
                      </m:e>
                      <m:sub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</a:t>
                </a:r>
                <a:r>
                  <a:rPr lang="fa-IR" sz="1800" b="1" dirty="0" err="1">
                    <a:ln w="3175" cmpd="sng">
                      <a:noFill/>
                    </a:ln>
                    <a:cs typeface="2  Titr" panose="00000700000000000000" pitchFamily="2" charset="-78"/>
                  </a:rPr>
                  <a:t>می‌تواند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هر یک از متغیرهای الگو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n w="3175" cmpd="sng">
                              <a:noFill/>
                            </a:ln>
                            <a:latin typeface="Cambria Math"/>
                            <a:cs typeface="B Lotus" panose="00000400000000000000" pitchFamily="2" charset="-78"/>
                          </a:rPr>
                        </m:ctrlPr>
                      </m:sSubPr>
                      <m:e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𝑧</m:t>
                        </m:r>
                      </m:e>
                      <m:sub>
                        <m:r>
                          <a:rPr lang="en-US" sz="1800" b="1">
                            <a:ln w="3175" cmpd="sng">
                              <a:noFill/>
                            </a:ln>
                            <a:latin typeface="Cambria Math" panose="02040503050406030204" pitchFamily="18" charset="0"/>
                            <a:cs typeface="B Lotus" panose="00000400000000000000" pitchFamily="2" charset="-78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)، </a:t>
                </a:r>
                <a:r>
                  <a:rPr lang="fa-IR" sz="1800" b="1" dirty="0" err="1">
                    <a:ln w="3175" cmpd="sng">
                      <a:noFill/>
                    </a:ln>
                    <a:cs typeface="2  Titr" panose="00000700000000000000" pitchFamily="2" charset="-78"/>
                  </a:rPr>
                  <a:t>وقفه‌های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</a:t>
                </a:r>
                <a:r>
                  <a:rPr lang="fa-IR" sz="1800" b="1" dirty="0" err="1">
                    <a:ln w="3175" cmpd="sng">
                      <a:noFill/>
                    </a:ln>
                    <a:cs typeface="2  Titr" panose="00000700000000000000" pitchFamily="2" charset="-78"/>
                  </a:rPr>
                  <a:t>آن‌ها</a:t>
                </a:r>
                <a:r>
                  <a:rPr lang="fa-IR" sz="1800" b="1" dirty="0">
                    <a:ln w="3175" cmpd="sng">
                      <a:noFill/>
                    </a:ln>
                    <a:cs typeface="2  Titr" panose="00000700000000000000" pitchFamily="2" charset="-78"/>
                  </a:rPr>
                  <a:t> یا متغیری خارج از الگو باشد</a:t>
                </a:r>
                <a:r>
                  <a:rPr lang="fa-IR" sz="1800" b="1" dirty="0">
                    <a:ln w="3175" cmpd="sng">
                      <a:noFill/>
                    </a:ln>
                    <a:cs typeface="B Lotus" panose="00000400000000000000" pitchFamily="2" charset="-78"/>
                  </a:rPr>
                  <a:t>. </a:t>
                </a:r>
                <a:endParaRPr lang="fa-IR" dirty="0" smtClean="0"/>
              </a:p>
              <a:p>
                <a:pPr marL="0" indent="0" rtl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2133" y="692696"/>
                <a:ext cx="7704667" cy="6165304"/>
              </a:xfrm>
              <a:blipFill>
                <a:blip r:embed="rId2"/>
                <a:stretch>
                  <a:fillRect l="-1187" t="-1583" r="-1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897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260648"/>
            <a:ext cx="8075240" cy="5739168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600" b="1" dirty="0" err="1">
                <a:ln w="3175" cmpd="sng">
                  <a:noFill/>
                </a:ln>
                <a:cs typeface="2  Titr" panose="00000700000000000000" pitchFamily="2" charset="-78"/>
              </a:rPr>
              <a:t>پایایی</a:t>
            </a:r>
            <a:r>
              <a:rPr lang="fa-IR" sz="3600" b="1" dirty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sz="3600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متغیرها</a:t>
            </a:r>
            <a:r>
              <a:rPr lang="en-US" sz="3600" b="1" dirty="0" smtClean="0">
                <a:ln w="3175" cmpd="sng">
                  <a:noFill/>
                </a:ln>
                <a:cs typeface="2  Titr" panose="00000700000000000000" pitchFamily="2" charset="-78"/>
              </a:rPr>
              <a:t>:</a:t>
            </a:r>
            <a:endParaRPr lang="en-US" sz="3600" b="1" dirty="0">
              <a:ln w="3175" cmpd="sng">
                <a:noFill/>
              </a:ln>
              <a:cs typeface="2  Titr" panose="00000700000000000000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نتایج بدست آمده از آزمون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دیکی-فولر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تعمیم یافته و آزمون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فیلیپس-پرون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بیانگر و مقایسه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آماره‌های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آزمون با مقادیر بحرانی ارائه 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شده،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بیانگرآن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است که متغیرهای </a:t>
            </a:r>
            <a:r>
              <a:rPr lang="en-US" sz="2800" b="1" dirty="0">
                <a:ln w="3175" cmpd="sng">
                  <a:noFill/>
                </a:ln>
                <a:cs typeface="2  Titr" panose="00000700000000000000" pitchFamily="2" charset="-78"/>
              </a:rPr>
              <a:t>LNP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و </a:t>
            </a:r>
            <a:r>
              <a:rPr lang="en-US" sz="2800" b="1" dirty="0">
                <a:ln w="3175" cmpd="sng">
                  <a:noFill/>
                </a:ln>
                <a:cs typeface="2  Titr" panose="00000700000000000000" pitchFamily="2" charset="-78"/>
              </a:rPr>
              <a:t>LNX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در سطح (با روند و بدون روند) مانا هستند و سایر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متغیرها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در سطح (با روند و بدون روند)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نامانا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بوده و با یکبار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تفاضل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گیری مانا می­باشند</a:t>
            </a:r>
            <a:r>
              <a:rPr lang="fa-IR" sz="2100" b="1" dirty="0">
                <a:ln w="3175" cmpd="sng">
                  <a:noFill/>
                </a:ln>
                <a:cs typeface="2  Titr" panose="00000700000000000000" pitchFamily="2" charset="-78"/>
              </a:rPr>
              <a:t>. </a:t>
            </a:r>
            <a:endParaRPr lang="en-US" sz="2100" b="1" dirty="0">
              <a:ln w="3175" cmpd="sng">
                <a:noFill/>
              </a:ln>
              <a:cs typeface="2  Titr" panose="00000700000000000000" pitchFamily="2" charset="-78"/>
            </a:endParaRPr>
          </a:p>
          <a:p>
            <a:pPr rtl="1"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 </a:t>
            </a:r>
            <a:endParaRPr lang="en-US" dirty="0">
              <a:cs typeface="2  Titr" panose="000007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42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/>
          <a:lstStyle/>
          <a:p>
            <a:pPr rtl="1"/>
            <a:r>
              <a:rPr lang="fa-IR" sz="2800" b="1" dirty="0">
                <a:latin typeface="+mn-lt"/>
                <a:ea typeface="+mn-ea"/>
                <a:cs typeface="2  Titr" panose="00000700000000000000" pitchFamily="2" charset="-78"/>
              </a:rPr>
              <a:t>آمارها و داده های مورد استفاده</a:t>
            </a:r>
            <a:r>
              <a:rPr lang="en-US" sz="2800" b="1" dirty="0">
                <a:latin typeface="+mn-lt"/>
                <a:ea typeface="+mn-ea"/>
                <a:cs typeface="2  Titr" panose="00000700000000000000" pitchFamily="2" charset="-78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16" y="811744"/>
            <a:ext cx="7992699" cy="3553359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در این تحقیق از مجموعه آمارهای تولید شده توسط بانک مرکزی و بعد از تطبیق آنها جهت حصول صحت تطابق آنها استفاده شده است. 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دوره 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مورد بررسی نیز 1352 تا 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1396</a:t>
            </a:r>
            <a:r>
              <a:rPr lang="en-US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  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می باشد.</a:t>
            </a:r>
            <a:endParaRPr lang="en-US" sz="2800" b="1" dirty="0">
              <a:ln w="3175" cmpd="sng">
                <a:noFill/>
              </a:ln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4413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992" y="-3484"/>
            <a:ext cx="7704667" cy="739551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2  Titr" panose="00000700000000000000" pitchFamily="2" charset="-78"/>
              </a:rPr>
              <a:t>برآورد مدل:</a:t>
            </a:r>
            <a:endParaRPr lang="en-US" sz="24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747" y="836712"/>
            <a:ext cx="7704667" cy="5832648"/>
          </a:xfrm>
        </p:spPr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آزمون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غیرخطی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بودن و نوع آن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:</a:t>
            </a:r>
          </a:p>
          <a:p>
            <a:pPr marL="0" indent="0" algn="just" rtl="1">
              <a:buNone/>
            </a:pPr>
            <a:endParaRPr lang="en-US" sz="2800" b="1" dirty="0">
              <a:ln w="3175" cmpd="sng">
                <a:noFill/>
              </a:ln>
              <a:cs typeface="2  Titr" panose="00000700000000000000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قبل از تصریح و برآورد یک الگوی غیر خطی به صورت </a:t>
            </a:r>
            <a:r>
              <a:rPr lang="en-US" sz="2800" b="1" dirty="0">
                <a:ln w="3175" cmpd="sng">
                  <a:noFill/>
                </a:ln>
                <a:cs typeface="2  Titr" panose="00000700000000000000" pitchFamily="2" charset="-78"/>
              </a:rPr>
              <a:t>STAR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، ابتدا غیر خطی بودن الگو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می‌بایست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مورد آزمون قرار گیرد. در صورتی که فرض صفر مبنی بر خطی بودن الگو رد شد، باید از بین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مدل‌های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غیرخطی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بالقوه، به انتخاب نوع مدل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غیرخطی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(</a:t>
            </a:r>
            <a:r>
              <a:rPr lang="en-US" sz="2800" b="1" dirty="0">
                <a:ln w="3175" cmpd="sng">
                  <a:noFill/>
                </a:ln>
                <a:cs typeface="2  Titr" panose="00000700000000000000" pitchFamily="2" charset="-78"/>
              </a:rPr>
              <a:t>LSTAR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یا </a:t>
            </a:r>
            <a:r>
              <a:rPr lang="en-US" sz="2800" b="1" dirty="0">
                <a:ln w="3175" cmpd="sng">
                  <a:noFill/>
                </a:ln>
                <a:cs typeface="2  Titr" panose="00000700000000000000" pitchFamily="2" charset="-78"/>
              </a:rPr>
              <a:t>ELSTAR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) </a:t>
            </a: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پرداخت.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800" b="1" dirty="0" smtClean="0">
                <a:ln w="3175" cmpd="sng">
                  <a:noFill/>
                </a:ln>
                <a:cs typeface="2  Titr" panose="00000700000000000000" pitchFamily="2" charset="-78"/>
              </a:rPr>
              <a:t>هیچ 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تئوری اقتصادی صریحی در زمینه انتخاب نوع مدل وجود ندارد. بنابراین انتخاب نوع مدل </a:t>
            </a:r>
            <a:r>
              <a:rPr lang="en-US" sz="2800" b="1" dirty="0">
                <a:ln w="3175" cmpd="sng">
                  <a:noFill/>
                </a:ln>
                <a:cs typeface="2  Titr" panose="00000700000000000000" pitchFamily="2" charset="-78"/>
              </a:rPr>
              <a:t>STAR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، (از میان دو نوع </a:t>
            </a:r>
            <a:r>
              <a:rPr lang="en-US" sz="2800" b="1" dirty="0">
                <a:ln w="3175" cmpd="sng">
                  <a:noFill/>
                </a:ln>
                <a:cs typeface="2  Titr" panose="00000700000000000000" pitchFamily="2" charset="-78"/>
              </a:rPr>
              <a:t>ESTAR 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و </a:t>
            </a:r>
            <a:r>
              <a:rPr lang="en-US" sz="2800" b="1" dirty="0">
                <a:ln w="3175" cmpd="sng">
                  <a:noFill/>
                </a:ln>
                <a:cs typeface="2  Titr" panose="00000700000000000000" pitchFamily="2" charset="-78"/>
              </a:rPr>
              <a:t>LSTAR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) باید براساس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داده‌ها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و </a:t>
            </a:r>
            <a:r>
              <a:rPr lang="fa-IR" sz="2800" b="1" dirty="0" err="1">
                <a:ln w="3175" cmpd="sng">
                  <a:noFill/>
                </a:ln>
                <a:cs typeface="2  Titr" panose="00000700000000000000" pitchFamily="2" charset="-78"/>
              </a:rPr>
              <a:t>آزمون‌های</a:t>
            </a:r>
            <a:r>
              <a:rPr lang="fa-IR" sz="2800" b="1" dirty="0">
                <a:ln w="3175" cmpd="sng">
                  <a:noFill/>
                </a:ln>
                <a:cs typeface="2  Titr" panose="00000700000000000000" pitchFamily="2" charset="-78"/>
              </a:rPr>
              <a:t> آماری باشد. </a:t>
            </a:r>
            <a:endParaRPr lang="en-US" sz="2800" b="1" dirty="0">
              <a:ln w="3175" cmpd="sng">
                <a:noFill/>
              </a:ln>
              <a:cs typeface="2  Titr" panose="00000700000000000000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endParaRPr lang="fa-IR" sz="2800" b="1" dirty="0">
              <a:ln w="3175" cmpd="sng">
                <a:noFill/>
              </a:ln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9956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280920" cy="3578944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دو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روش برای انتخاب متغیر گذار (یعنی متغیری که پارامترهای الگو تحت تاثیر آن تغییر می­کند) وجود دارد. </a:t>
            </a:r>
            <a:endParaRPr lang="fa-IR" b="1" dirty="0" smtClean="0">
              <a:ln w="3175" cmpd="sng">
                <a:noFill/>
              </a:ln>
              <a:cs typeface="2  Titr" panose="00000700000000000000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روش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اول استفاده از تئوری </a:t>
            </a:r>
            <a:r>
              <a:rPr lang="fa-IR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می‌باشد</a:t>
            </a: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.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روش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دوم برای انتخاب متغیر گذار، استفاده از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آزمون‌های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آماری است. </a:t>
            </a:r>
          </a:p>
        </p:txBody>
      </p:sp>
    </p:spTree>
    <p:extLst>
      <p:ext uri="{BB962C8B-B14F-4D97-AF65-F5344CB8AC3E}">
        <p14:creationId xmlns:p14="http://schemas.microsoft.com/office/powerpoint/2010/main" val="1009495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332656"/>
            <a:ext cx="7704667" cy="5667160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مطابق پیشنهاد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ترسورتا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(1998) پس از تخمین مدل با متغیرهای گذار مختلف، هر متغیری که فرض صفر خطی بودن را رد کرد، به عنوان متغیر گذار انتخاب می­گردد. </a:t>
            </a:r>
            <a:endParaRPr lang="fa-IR" b="1" dirty="0" smtClean="0">
              <a:ln w="3175" cmpd="sng">
                <a:noFill/>
              </a:ln>
              <a:cs typeface="2  Titr" panose="00000700000000000000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چنانچه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چند متغیر وجود داشته باشند که فرض صفر مذکور را رد کرده باشند، باید از میان متغیرهای گذار بالقوه، متغیری برای تخمین الگوی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غیرخطی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استفاده شود که مقدار </a:t>
            </a:r>
            <a:r>
              <a:rPr lang="en-US" b="1" dirty="0">
                <a:ln w="3175" cmpd="sng">
                  <a:noFill/>
                </a:ln>
                <a:cs typeface="2  Titr" panose="00000700000000000000" pitchFamily="2" charset="-78"/>
              </a:rPr>
              <a:t>p-value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آزمون را حداقل کند. </a:t>
            </a:r>
            <a:endParaRPr lang="en-US" b="1" dirty="0">
              <a:ln w="3175" cmpd="sng">
                <a:noFill/>
              </a:ln>
              <a:cs typeface="2  Titr" panose="00000700000000000000" pitchFamily="2" charset="-78"/>
            </a:endParaRPr>
          </a:p>
          <a:p>
            <a:pPr marL="0" indent="0" algn="r" rtl="1">
              <a:buNone/>
            </a:pPr>
            <a:endParaRPr lang="en-US" b="1" dirty="0">
              <a:ln w="3175" cmpd="sng">
                <a:noFill/>
              </a:ln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049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3568" y="5013176"/>
            <a:ext cx="7560839" cy="1304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فرضیه صفر این آزمون مبنی بر خطی بودن مدل برای متغیرهای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LNNFA 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،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LNr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،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LNTD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،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LNV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،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LNNFA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 و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LNe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 رد </a:t>
            </a:r>
            <a:r>
              <a:rPr lang="fa-IR" dirty="0" err="1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می‌شود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 و فرض رابطه </a:t>
            </a:r>
            <a:r>
              <a:rPr lang="fa-IR" dirty="0" err="1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غیرخطی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 برای این </a:t>
            </a:r>
            <a:r>
              <a:rPr lang="fa-IR" dirty="0" err="1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متغیرها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 پذیرفته </a:t>
            </a:r>
            <a:r>
              <a:rPr lang="fa-IR" dirty="0" err="1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می‌شود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. </a:t>
            </a:r>
            <a:endParaRPr lang="en-US" dirty="0">
              <a:cs typeface="2  Titr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3" y="260648"/>
            <a:ext cx="6696744" cy="381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41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620688"/>
            <a:ext cx="7704667" cy="424847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گام بعدی انتخاب متغیر انتقال مناسب از بین متغیرهای انتقال ممکن برای مدل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غیرخطی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است. برای انتخاب متغیر انتقال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می‌توان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هر متغیر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بالقوه‌ای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را لحاظ نمود امّا اولویت با متغیر انتقالی است که فرضیه صفر آزمون </a:t>
            </a:r>
            <a:r>
              <a:rPr lang="en-US" b="1" dirty="0">
                <a:ln w="3175" cmpd="sng">
                  <a:noFill/>
                </a:ln>
                <a:cs typeface="2  Titr" panose="00000700000000000000" pitchFamily="2" charset="-78"/>
              </a:rPr>
              <a:t>F </a:t>
            </a: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 آن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به طور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قویتری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رد شود. بر این اساس مناسبترین متغیر انتقال با توجه به جدول </a:t>
            </a: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زیر و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فرضیات تحقیق متغیر </a:t>
            </a:r>
            <a:r>
              <a:rPr lang="en-US" b="1" dirty="0" err="1">
                <a:ln w="3175" cmpd="sng">
                  <a:noFill/>
                </a:ln>
                <a:cs typeface="2  Titr" panose="00000700000000000000" pitchFamily="2" charset="-78"/>
              </a:rPr>
              <a:t>LNr</a:t>
            </a:r>
            <a:r>
              <a:rPr lang="en-US" b="1" dirty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 تعیین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می‌شود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. </a:t>
            </a:r>
            <a:endParaRPr lang="en-US" b="1" dirty="0">
              <a:ln w="3175" cmpd="sng">
                <a:noFill/>
              </a:ln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7359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430994"/>
            <a:ext cx="5593080" cy="44074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1" y="702266"/>
            <a:ext cx="5593080" cy="413613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301208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مقدار آستانه لگاریتم نرخ بهره (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c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) برابر با </a:t>
            </a:r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2/36  </a:t>
            </a:r>
            <a:r>
              <a:rPr lang="fa-I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می‌باشد</a:t>
            </a:r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. بنابراین آستانه نرخ بهره برابر 10/6 درصد می باشد.  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8965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8435" y="260648"/>
            <a:ext cx="3741730" cy="400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spcAft>
                <a:spcPts val="600"/>
              </a:spcAft>
            </a:pP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2  Titr" panose="00000700000000000000" pitchFamily="2" charset="-78"/>
              </a:rPr>
              <a:t>بنابراین تابع انتقال به صورت زیر خواهد بود: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2  Titr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980728"/>
            <a:ext cx="5593080" cy="10683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492" y="4282936"/>
            <a:ext cx="5593080" cy="12207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3492" y="2492896"/>
            <a:ext cx="5593080" cy="122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32848" cy="2448272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2700" dirty="0">
                <a:solidFill>
                  <a:schemeClr val="tx1"/>
                </a:solidFill>
                <a:latin typeface="+mn-lt"/>
                <a:ea typeface="+mn-ea"/>
                <a:cs typeface="B Titr" panose="00000700000000000000" pitchFamily="2" charset="-78"/>
              </a:rPr>
              <a:t>شناخت این رابطه و دانستن جهت این ارتباط، مزایای بسیاری برای کلیه سیاست­گذاران اقتصادی و پولی خواهد داشت</a:t>
            </a:r>
            <a:r>
              <a:rPr lang="fa-IR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708920"/>
            <a:ext cx="6482682" cy="2664296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2700" dirty="0">
                <a:solidFill>
                  <a:schemeClr val="tx1"/>
                </a:solidFill>
                <a:cs typeface="B Titr" panose="00000700000000000000" pitchFamily="2" charset="-78"/>
              </a:rPr>
              <a:t>در این مطالعه با بسط نظریه مقداری پول به بررسی رابطه بین نرخ بهره اسمی و نرخ تورم </a:t>
            </a:r>
            <a:r>
              <a:rPr lang="fa-IR" sz="2700" dirty="0" smtClean="0">
                <a:solidFill>
                  <a:schemeClr val="tx1"/>
                </a:solidFill>
                <a:cs typeface="B Titr" panose="00000700000000000000" pitchFamily="2" charset="-78"/>
              </a:rPr>
              <a:t>می پردازیم.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18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340" y="332656"/>
            <a:ext cx="7704667" cy="379511"/>
          </a:xfrm>
        </p:spPr>
        <p:txBody>
          <a:bodyPr>
            <a:noAutofit/>
          </a:bodyPr>
          <a:lstStyle/>
          <a:p>
            <a:pPr algn="r"/>
            <a:r>
              <a:rPr lang="fa-IR" sz="2800" dirty="0" smtClean="0">
                <a:cs typeface="2  Titr" panose="00000700000000000000" pitchFamily="2" charset="-78"/>
              </a:rPr>
              <a:t>نتایج:</a:t>
            </a:r>
            <a:endParaRPr lang="en-US" sz="28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12167"/>
            <a:ext cx="8064897" cy="5885185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b="1" dirty="0">
                <a:ln w="3175" cmpd="sng">
                  <a:noFill/>
                </a:ln>
                <a:cs typeface="2  Titr" panose="00000700000000000000" pitchFamily="2" charset="-78"/>
              </a:rPr>
              <a:t>تاثیر </a:t>
            </a:r>
            <a:r>
              <a:rPr lang="fa-IR" sz="2000" b="1" dirty="0" smtClean="0">
                <a:ln w="3175" cmpd="sng">
                  <a:noFill/>
                </a:ln>
                <a:cs typeface="2  Titr" panose="00000700000000000000" pitchFamily="2" charset="-78"/>
              </a:rPr>
              <a:t>نرخ بهره بر </a:t>
            </a:r>
            <a:r>
              <a:rPr lang="fa-IR" sz="2000" b="1" dirty="0">
                <a:ln w="3175" cmpd="sng">
                  <a:noFill/>
                </a:ln>
                <a:cs typeface="2  Titr" panose="00000700000000000000" pitchFamily="2" charset="-78"/>
              </a:rPr>
              <a:t>سطح </a:t>
            </a:r>
            <a:r>
              <a:rPr lang="fa-IR" sz="2000" b="1" dirty="0" err="1">
                <a:ln w="3175" cmpd="sng">
                  <a:noFill/>
                </a:ln>
                <a:cs typeface="2  Titr" panose="00000700000000000000" pitchFamily="2" charset="-78"/>
              </a:rPr>
              <a:t>همومی</a:t>
            </a:r>
            <a:r>
              <a:rPr lang="fa-IR" sz="2000" b="1" dirty="0">
                <a:ln w="3175" cmpd="sng">
                  <a:noFill/>
                </a:ln>
                <a:cs typeface="2  Titr" panose="00000700000000000000" pitchFamily="2" charset="-78"/>
              </a:rPr>
              <a:t> قیمت ها:</a:t>
            </a: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در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رژیم 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اول: 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یک درصد افزایش در نرخ بهره سبب افزایش 0/25 درصدی نرخ تورم می 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شود.</a:t>
            </a: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در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رژیم دوم 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: یک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درصد افزایش در نرخ بهره سبب افزایش 1/78 درصدی نرخ تورم می شود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نرخ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بهره به صورت </a:t>
            </a:r>
            <a:r>
              <a:rPr lang="fa-IR" sz="2200" b="1" dirty="0" err="1">
                <a:ln w="3175" cmpd="sng">
                  <a:noFill/>
                </a:ln>
                <a:cs typeface="2  Titr" panose="00000700000000000000" pitchFamily="2" charset="-78"/>
              </a:rPr>
              <a:t>غیرخطی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 و </a:t>
            </a:r>
            <a:r>
              <a:rPr lang="fa-IR" sz="2200" b="1" dirty="0" err="1">
                <a:ln w="3175" cmpd="sng">
                  <a:noFill/>
                </a:ln>
                <a:cs typeface="2  Titr" panose="00000700000000000000" pitchFamily="2" charset="-78"/>
              </a:rPr>
              <a:t>نامتقارن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 بر نرخ تورم طی دوره مورد مطالعه اثر گذاشته 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است.</a:t>
            </a:r>
            <a:endParaRPr lang="en-US" sz="2200" b="1" dirty="0">
              <a:ln w="3175" cmpd="sng">
                <a:noFill/>
              </a:ln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5322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404664"/>
            <a:ext cx="8003232" cy="6264696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تاثیر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سرعت گردش پول بر </a:t>
            </a: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سطح </a:t>
            </a:r>
            <a:r>
              <a:rPr lang="fa-IR" b="1" dirty="0" err="1" smtClean="0">
                <a:ln w="3175" cmpd="sng">
                  <a:noFill/>
                </a:ln>
                <a:cs typeface="2  Titr" panose="00000700000000000000" pitchFamily="2" charset="-78"/>
              </a:rPr>
              <a:t>همومی</a:t>
            </a: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 قیمت ها:</a:t>
            </a: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در رژیم اول: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یک درصد افزایش در سرعت گردش پول منجر به 0/99 درصد افزایش نرخ تورم می شود. </a:t>
            </a:r>
            <a:endParaRPr lang="fa-IR" b="1" dirty="0" smtClean="0">
              <a:ln w="3175" cmpd="sng">
                <a:noFill/>
              </a:ln>
              <a:cs typeface="2 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در رژیم </a:t>
            </a: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دوم: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یک درصد افزایش در سرعت گردش پول منجر به 1/89 درصد افزایش در نرخ تورم می شود.</a:t>
            </a:r>
          </a:p>
          <a:p>
            <a:pPr algn="just" rtl="1">
              <a:lnSpc>
                <a:spcPct val="150000"/>
              </a:lnSpc>
            </a:pP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با افزایش نرخ بهره، تاثیرگذاری </a:t>
            </a: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سرعت گردش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پول</a:t>
            </a: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 بر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سطح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همومی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قیمت </a:t>
            </a:r>
            <a:r>
              <a:rPr lang="fa-IR" b="1" dirty="0" smtClean="0">
                <a:ln w="3175" cmpd="sng">
                  <a:noFill/>
                </a:ln>
                <a:cs typeface="2  Titr" panose="00000700000000000000" pitchFamily="2" charset="-78"/>
              </a:rPr>
              <a:t>ها 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افزایش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می­یاید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.</a:t>
            </a:r>
            <a:endParaRPr lang="en-US" b="1" dirty="0">
              <a:ln w="3175" cmpd="sng">
                <a:noFill/>
              </a:ln>
              <a:cs typeface="2 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b="1" dirty="0" smtClean="0">
              <a:ln w="3175" cmpd="sng">
                <a:noFill/>
              </a:ln>
              <a:cs typeface="2 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b="1" dirty="0">
              <a:ln w="3175" cmpd="sng">
                <a:noFill/>
              </a:ln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0084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5" y="476672"/>
            <a:ext cx="7859216" cy="5523144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تاثیر نرخ ارز بر سطح عمومی قیمت ها:</a:t>
            </a: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در رژیم اول: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یک درصد افزایش در نرخ ارز منجر به 0/24 درصد افزایش نرخ تورم می گردد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در رژیم دوم: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یک درصد افزایش در نرخ ارز منجر به افزایش 0/82 درصدی نرخ تورم می گردد. </a:t>
            </a:r>
          </a:p>
          <a:p>
            <a:pPr algn="just" rtl="1">
              <a:lnSpc>
                <a:spcPct val="150000"/>
              </a:lnSpc>
            </a:pPr>
            <a:endParaRPr lang="fa-IR" sz="2200" b="1" dirty="0" smtClean="0">
              <a:ln w="3175" cmpd="sng">
                <a:noFill/>
              </a:ln>
              <a:cs typeface="2 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با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افزایش نرخ بهره، تاثیرگذاری نرخ ارز بر </a:t>
            </a:r>
            <a:r>
              <a:rPr lang="fa-IR" sz="2000" b="1" dirty="0">
                <a:ln w="3175" cmpd="sng">
                  <a:noFill/>
                </a:ln>
                <a:cs typeface="2  Titr" panose="00000700000000000000" pitchFamily="2" charset="-78"/>
              </a:rPr>
              <a:t>سطح </a:t>
            </a:r>
            <a:r>
              <a:rPr lang="fa-IR" sz="2000" b="1" dirty="0" err="1">
                <a:ln w="3175" cmpd="sng">
                  <a:noFill/>
                </a:ln>
                <a:cs typeface="2  Titr" panose="00000700000000000000" pitchFamily="2" charset="-78"/>
              </a:rPr>
              <a:t>همومی</a:t>
            </a:r>
            <a:r>
              <a:rPr lang="fa-IR" sz="2000" b="1" dirty="0">
                <a:ln w="3175" cmpd="sng">
                  <a:noFill/>
                </a:ln>
                <a:cs typeface="2  Titr" panose="00000700000000000000" pitchFamily="2" charset="-78"/>
              </a:rPr>
              <a:t> قیمت </a:t>
            </a:r>
            <a:r>
              <a:rPr lang="fa-IR" sz="2000" b="1" dirty="0" smtClean="0">
                <a:ln w="3175" cmpd="sng">
                  <a:noFill/>
                </a:ln>
                <a:cs typeface="2  Titr" panose="00000700000000000000" pitchFamily="2" charset="-78"/>
              </a:rPr>
              <a:t>ها  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افزایش </a:t>
            </a:r>
            <a:r>
              <a:rPr lang="fa-IR" sz="2200" b="1" dirty="0" err="1">
                <a:ln w="3175" cmpd="sng">
                  <a:noFill/>
                </a:ln>
                <a:cs typeface="2  Titr" panose="00000700000000000000" pitchFamily="2" charset="-78"/>
              </a:rPr>
              <a:t>می­یاید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.</a:t>
            </a:r>
            <a:endParaRPr lang="en-US" sz="2200" b="1" dirty="0">
              <a:ln w="3175" cmpd="sng">
                <a:noFill/>
              </a:ln>
              <a:cs typeface="2  Titr" panose="00000700000000000000" pitchFamily="2" charset="-78"/>
            </a:endParaRPr>
          </a:p>
          <a:p>
            <a:pPr algn="just" rtl="1"/>
            <a:endParaRPr lang="en-US" sz="2200" b="1" dirty="0">
              <a:ln w="3175" cmpd="sng">
                <a:noFill/>
              </a:ln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8269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3" y="260648"/>
            <a:ext cx="7787208" cy="3384376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تاثیر سپرده های مدت دار بر سطح عمومی قیمت 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ها:</a:t>
            </a:r>
            <a:endParaRPr lang="fa-IR" sz="2200" b="1" dirty="0">
              <a:ln w="3175" cmpd="sng">
                <a:noFill/>
              </a:ln>
              <a:cs typeface="2 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در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رژیم 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اول: 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یک درصد 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افزایش در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مبلغ </a:t>
            </a:r>
            <a:r>
              <a:rPr lang="fa-IR" sz="2200" b="1" dirty="0" err="1">
                <a:ln w="3175" cmpd="sng">
                  <a:noFill/>
                </a:ln>
                <a:cs typeface="2  Titr" panose="00000700000000000000" pitchFamily="2" charset="-78"/>
              </a:rPr>
              <a:t>سپرده­های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sz="2200" b="1" dirty="0" err="1">
                <a:ln w="3175" cmpd="sng">
                  <a:noFill/>
                </a:ln>
                <a:cs typeface="2  Titr" panose="00000700000000000000" pitchFamily="2" charset="-78"/>
              </a:rPr>
              <a:t>مد­ت­دار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 سبب افزایش 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0/76 درصدی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سطح عمومی قیمت­ ها </a:t>
            </a:r>
            <a:endParaRPr lang="fa-IR" sz="2200" b="1" dirty="0" smtClean="0">
              <a:ln w="3175" cmpd="sng">
                <a:noFill/>
              </a:ln>
              <a:cs typeface="2 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در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رژیم 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دوم: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یک درصد افزایش در مبلغ </a:t>
            </a:r>
            <a:r>
              <a:rPr lang="fa-IR" sz="2200" b="1" dirty="0" err="1">
                <a:ln w="3175" cmpd="sng">
                  <a:noFill/>
                </a:ln>
                <a:cs typeface="2  Titr" panose="00000700000000000000" pitchFamily="2" charset="-78"/>
              </a:rPr>
              <a:t>سپرده­های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sz="2200" b="1" dirty="0" err="1">
                <a:ln w="3175" cmpd="sng">
                  <a:noFill/>
                </a:ln>
                <a:cs typeface="2  Titr" panose="00000700000000000000" pitchFamily="2" charset="-78"/>
              </a:rPr>
              <a:t>مدت­دار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 سبب کاهش </a:t>
            </a:r>
            <a:r>
              <a:rPr lang="fa-IR" sz="2200" b="1" dirty="0" smtClean="0">
                <a:ln w="3175" cmpd="sng">
                  <a:noFill/>
                </a:ln>
                <a:cs typeface="2  Titr" panose="00000700000000000000" pitchFamily="2" charset="-78"/>
              </a:rPr>
              <a:t>1/17 </a:t>
            </a:r>
            <a:r>
              <a:rPr lang="fa-IR" sz="2200" b="1" dirty="0">
                <a:ln w="3175" cmpd="sng">
                  <a:noFill/>
                </a:ln>
                <a:cs typeface="2  Titr" panose="00000700000000000000" pitchFamily="2" charset="-78"/>
              </a:rPr>
              <a:t>درصدی نرخ تورم می گردد. </a:t>
            </a:r>
            <a:endParaRPr lang="en-US" sz="2200" b="1" dirty="0">
              <a:ln w="3175" cmpd="sng">
                <a:noFill/>
              </a:ln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27463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476672"/>
            <a:ext cx="8075240" cy="5523144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این نتیجه از لحاظ کلان نشان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می‌دهد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که در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بلندمدت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درآمد ناشی از نرخ بهره که از سمت پرداختی به عوامل تولید وارد اقتصاد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می‌شود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عملا از طریق کاهش قدرت خرید پول ناشی از افزایش سطح عمومی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قیمت‌ها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در جامعه جبران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می‌شود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و از بین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می‌رود</a:t>
            </a:r>
            <a:r>
              <a:rPr lang="fa-IR" b="1" smtClean="0">
                <a:ln w="3175" cmpd="sng">
                  <a:noFill/>
                </a:ln>
                <a:cs typeface="2  Titr" panose="000007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b="1" smtClean="0">
                <a:ln w="3175" cmpd="sng">
                  <a:noFill/>
                </a:ln>
                <a:cs typeface="2  Titr" panose="00000700000000000000" pitchFamily="2" charset="-78"/>
              </a:rPr>
              <a:t>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شاید به این موضوع بتوان به عنوان یکی از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حکمت‌هایی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 که خداوند سبحان در قرآن کریم در باب حرمت ربا فرموده است: </a:t>
            </a:r>
            <a:r>
              <a:rPr lang="fa-IR" b="1" dirty="0">
                <a:ln w="3175" cmpd="sng">
                  <a:noFill/>
                </a:ln>
                <a:cs typeface="2  Karim" panose="00000400000000000000" pitchFamily="2" charset="-78"/>
              </a:rPr>
              <a:t>«</a:t>
            </a:r>
            <a:r>
              <a:rPr lang="fa-IR" b="1" dirty="0" err="1">
                <a:ln w="3175" cmpd="sng">
                  <a:noFill/>
                </a:ln>
                <a:cs typeface="2  Karim" panose="00000400000000000000" pitchFamily="2" charset="-78"/>
              </a:rPr>
              <a:t>يَمْحَقُ</a:t>
            </a:r>
            <a:r>
              <a:rPr lang="fa-IR" b="1" dirty="0">
                <a:ln w="3175" cmpd="sng">
                  <a:noFill/>
                </a:ln>
                <a:cs typeface="2  Karim" panose="00000400000000000000" pitchFamily="2" charset="-78"/>
              </a:rPr>
              <a:t> </a:t>
            </a:r>
            <a:r>
              <a:rPr lang="fa-IR" b="1" dirty="0" err="1">
                <a:ln w="3175" cmpd="sng">
                  <a:noFill/>
                </a:ln>
                <a:cs typeface="2  Karim" panose="00000400000000000000" pitchFamily="2" charset="-78"/>
              </a:rPr>
              <a:t>اللَّهُ</a:t>
            </a:r>
            <a:r>
              <a:rPr lang="fa-IR" b="1" dirty="0">
                <a:ln w="3175" cmpd="sng">
                  <a:noFill/>
                </a:ln>
                <a:cs typeface="2  Karim" panose="00000400000000000000" pitchFamily="2" charset="-78"/>
              </a:rPr>
              <a:t> </a:t>
            </a:r>
            <a:r>
              <a:rPr lang="fa-IR" b="1" dirty="0" err="1" smtClean="0">
                <a:ln w="3175" cmpd="sng">
                  <a:noFill/>
                </a:ln>
                <a:cs typeface="2  Karim" panose="00000400000000000000" pitchFamily="2" charset="-78"/>
              </a:rPr>
              <a:t>الرِبَا</a:t>
            </a:r>
            <a:r>
              <a:rPr lang="fa-IR" b="1" dirty="0">
                <a:ln w="3175" cmpd="sng">
                  <a:noFill/>
                </a:ln>
                <a:cs typeface="2  Karim" panose="00000400000000000000" pitchFamily="2" charset="-78"/>
              </a:rPr>
              <a:t>» 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یعنی خداوند ربا را محو (نابود) </a:t>
            </a:r>
            <a:r>
              <a:rPr lang="fa-IR" b="1" dirty="0" err="1">
                <a:ln w="3175" cmpd="sng">
                  <a:noFill/>
                </a:ln>
                <a:cs typeface="2  Titr" panose="00000700000000000000" pitchFamily="2" charset="-78"/>
              </a:rPr>
              <a:t>می‌نماید</a:t>
            </a:r>
            <a:r>
              <a:rPr lang="fa-IR" b="1" dirty="0">
                <a:ln w="3175" cmpd="sng">
                  <a:noFill/>
                </a:ln>
                <a:cs typeface="2  Titr" panose="00000700000000000000" pitchFamily="2" charset="-78"/>
              </a:rPr>
              <a:t>؛ اشاره نمود.</a:t>
            </a:r>
            <a:endParaRPr lang="en-US" b="1" dirty="0">
              <a:ln w="3175" cmpd="sng">
                <a:noFill/>
              </a:ln>
              <a:cs typeface="2  Titr" panose="00000700000000000000" pitchFamily="2" charset="-78"/>
            </a:endParaRPr>
          </a:p>
          <a:p>
            <a:endParaRPr lang="en-US" sz="2000" b="1" dirty="0">
              <a:ln w="3175" cmpd="sng">
                <a:noFill/>
              </a:ln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43322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704667" cy="3332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6600" b="1" dirty="0">
                <a:solidFill>
                  <a:schemeClr val="tx1"/>
                </a:solidFill>
                <a:cs typeface="2  Titr" panose="00000700000000000000" pitchFamily="2" charset="-78"/>
              </a:rPr>
              <a:t>با تشکر</a:t>
            </a:r>
          </a:p>
        </p:txBody>
      </p:sp>
    </p:spTree>
    <p:extLst>
      <p:ext uri="{BB962C8B-B14F-4D97-AF65-F5344CB8AC3E}">
        <p14:creationId xmlns:p14="http://schemas.microsoft.com/office/powerpoint/2010/main" val="303403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100" dirty="0">
                <a:latin typeface="+mn-lt"/>
                <a:ea typeface="+mn-ea"/>
                <a:cs typeface="B Titr" panose="00000700000000000000" pitchFamily="2" charset="-78"/>
              </a:rPr>
              <a:t>نظریه مقداری </a:t>
            </a:r>
            <a:r>
              <a:rPr lang="fa-IR" sz="3100" dirty="0" smtClean="0">
                <a:latin typeface="+mn-lt"/>
                <a:ea typeface="+mn-ea"/>
                <a:cs typeface="B Titr" panose="00000700000000000000" pitchFamily="2" charset="-78"/>
              </a:rPr>
              <a:t>پول </a:t>
            </a:r>
            <a:r>
              <a:rPr lang="fa-IR" sz="3100" dirty="0" err="1" smtClean="0">
                <a:latin typeface="+mn-lt"/>
                <a:ea typeface="+mn-ea"/>
                <a:cs typeface="B Titr" panose="00000700000000000000" pitchFamily="2" charset="-78"/>
              </a:rPr>
              <a:t>فیشر</a:t>
            </a:r>
            <a:r>
              <a:rPr lang="fa-IR" sz="3100" dirty="0" smtClean="0">
                <a:latin typeface="+mn-lt"/>
                <a:ea typeface="+mn-ea"/>
                <a:cs typeface="B Titr" panose="00000700000000000000" pitchFamily="2" charset="-78"/>
              </a:rPr>
              <a:t> </a:t>
            </a:r>
            <a:r>
              <a:rPr lang="fa-IR" sz="3100" dirty="0">
                <a:latin typeface="+mn-lt"/>
                <a:ea typeface="+mn-ea"/>
                <a:cs typeface="B Titr" panose="00000700000000000000" pitchFamily="2" charset="-78"/>
              </a:rPr>
              <a:t>مهمترین تئوری در ارتباط با تعادل همزمان بازارهای پول و </a:t>
            </a:r>
            <a:r>
              <a:rPr lang="fa-IR" sz="3100" dirty="0" err="1">
                <a:latin typeface="+mn-lt"/>
                <a:ea typeface="+mn-ea"/>
                <a:cs typeface="B Titr" panose="00000700000000000000" pitchFamily="2" charset="-78"/>
              </a:rPr>
              <a:t>کالاست</a:t>
            </a:r>
            <a:r>
              <a:rPr lang="fa-IR" sz="3100" dirty="0">
                <a:latin typeface="+mn-lt"/>
                <a:ea typeface="+mn-ea"/>
                <a:cs typeface="B Titr" panose="00000700000000000000" pitchFamily="2" charset="-78"/>
              </a:rPr>
              <a:t>. </a:t>
            </a:r>
            <a:endParaRPr lang="en-US" sz="3100" dirty="0">
              <a:latin typeface="+mn-lt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67000"/>
            <a:ext cx="8435281" cy="119404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600" dirty="0">
                <a:ln w="3175" cmpd="sng">
                  <a:noFill/>
                </a:ln>
                <a:cs typeface="B Titr" panose="00000700000000000000" pitchFamily="2" charset="-78"/>
              </a:rPr>
              <a:t>قیمت </a:t>
            </a:r>
            <a:r>
              <a:rPr lang="fa-IR" sz="2600" dirty="0" err="1">
                <a:ln w="3175" cmpd="sng">
                  <a:noFill/>
                </a:ln>
                <a:cs typeface="B Titr" panose="00000700000000000000" pitchFamily="2" charset="-78"/>
              </a:rPr>
              <a:t>کالا×مقدار</a:t>
            </a:r>
            <a:r>
              <a:rPr lang="fa-IR" sz="2600" dirty="0">
                <a:ln w="3175" cmpd="sng">
                  <a:noFill/>
                </a:ln>
                <a:cs typeface="B Titr" panose="00000700000000000000" pitchFamily="2" charset="-78"/>
              </a:rPr>
              <a:t> کالای معامله شده = حجم پول × سرعت گردش پول</a:t>
            </a:r>
            <a:endParaRPr lang="en-US" sz="2600" dirty="0">
              <a:ln w="3175" cmpd="sng">
                <a:noFill/>
              </a:ln>
              <a:cs typeface="B Titr" panose="00000700000000000000" pitchFamily="2" charset="-78"/>
            </a:endParaRPr>
          </a:p>
        </p:txBody>
      </p:sp>
      <p:pic>
        <p:nvPicPr>
          <p:cNvPr id="4" name="Picture 3" descr="C:\My Documents\My Pictures\LF-BK133-0021-0001.gif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66" y="4797152"/>
            <a:ext cx="4953000" cy="14239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987824" y="3861048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M.V=P.t=T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765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7" y="457200"/>
            <a:ext cx="7931224" cy="3331840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fa-IR" sz="3000" dirty="0" smtClean="0">
                <a:latin typeface="+mn-lt"/>
                <a:ea typeface="+mn-ea"/>
                <a:cs typeface="B Titr" panose="00000700000000000000" pitchFamily="2" charset="-78"/>
              </a:rPr>
              <a:t>این </a:t>
            </a:r>
            <a:r>
              <a:rPr lang="fa-IR" sz="3000" dirty="0">
                <a:latin typeface="+mn-lt"/>
                <a:ea typeface="+mn-ea"/>
                <a:cs typeface="B Titr" panose="00000700000000000000" pitchFamily="2" charset="-78"/>
              </a:rPr>
              <a:t>رابطه بیان </a:t>
            </a:r>
            <a:r>
              <a:rPr lang="fa-IR" sz="3000" dirty="0" err="1">
                <a:latin typeface="+mn-lt"/>
                <a:ea typeface="+mn-ea"/>
                <a:cs typeface="B Titr" panose="00000700000000000000" pitchFamily="2" charset="-78"/>
              </a:rPr>
              <a:t>می‌کند</a:t>
            </a:r>
            <a:r>
              <a:rPr lang="fa-IR" sz="3000" dirty="0">
                <a:latin typeface="+mn-lt"/>
                <a:ea typeface="+mn-ea"/>
                <a:cs typeface="B Titr" panose="00000700000000000000" pitchFamily="2" charset="-78"/>
              </a:rPr>
              <a:t> که کل </a:t>
            </a:r>
            <a:r>
              <a:rPr lang="fa-IR" sz="3000" dirty="0" err="1">
                <a:latin typeface="+mn-lt"/>
                <a:ea typeface="+mn-ea"/>
                <a:cs typeface="B Titr" panose="00000700000000000000" pitchFamily="2" charset="-78"/>
              </a:rPr>
              <a:t>مخارجی</a:t>
            </a:r>
            <a:r>
              <a:rPr lang="fa-IR" sz="3000" dirty="0">
                <a:latin typeface="+mn-lt"/>
                <a:ea typeface="+mn-ea"/>
                <a:cs typeface="B Titr" panose="00000700000000000000" pitchFamily="2" charset="-78"/>
              </a:rPr>
              <a:t> که برای خرید کالاها و خدمات هزینه </a:t>
            </a:r>
            <a:r>
              <a:rPr lang="fa-IR" sz="3000" dirty="0" err="1">
                <a:latin typeface="+mn-lt"/>
                <a:ea typeface="+mn-ea"/>
                <a:cs typeface="B Titr" panose="00000700000000000000" pitchFamily="2" charset="-78"/>
              </a:rPr>
              <a:t>می‎</a:t>
            </a:r>
            <a:r>
              <a:rPr lang="fa-IR" sz="3000" dirty="0" err="1" smtClean="0">
                <a:latin typeface="+mn-lt"/>
                <a:ea typeface="+mn-ea"/>
                <a:cs typeface="B Titr" panose="00000700000000000000" pitchFamily="2" charset="-78"/>
              </a:rPr>
              <a:t>شود،یعنی</a:t>
            </a:r>
            <a:r>
              <a:rPr lang="fa-IR" sz="3000" dirty="0" smtClean="0">
                <a:latin typeface="+mn-lt"/>
                <a:ea typeface="+mn-ea"/>
                <a:cs typeface="B Titr" panose="00000700000000000000" pitchFamily="2" charset="-78"/>
              </a:rPr>
              <a:t> </a:t>
            </a:r>
            <a:r>
              <a:rPr lang="en-US" sz="3000" dirty="0" smtClean="0">
                <a:latin typeface="+mn-lt"/>
                <a:ea typeface="+mn-ea"/>
                <a:cs typeface="B Titr" panose="00000700000000000000" pitchFamily="2" charset="-78"/>
              </a:rPr>
              <a:t>T</a:t>
            </a:r>
            <a:r>
              <a:rPr lang="fa-IR" sz="3000" dirty="0" smtClean="0">
                <a:latin typeface="+mn-lt"/>
                <a:ea typeface="+mn-ea"/>
                <a:cs typeface="B Titr" panose="00000700000000000000" pitchFamily="2" charset="-78"/>
              </a:rPr>
              <a:t>، </a:t>
            </a:r>
            <a:r>
              <a:rPr lang="fa-IR" sz="3000" dirty="0">
                <a:latin typeface="+mn-lt"/>
                <a:ea typeface="+mn-ea"/>
                <a:cs typeface="B Titr" panose="00000700000000000000" pitchFamily="2" charset="-78"/>
              </a:rPr>
              <a:t>با کل پولی که فروشندگان از کالاها و خدمات بدست </a:t>
            </a:r>
            <a:r>
              <a:rPr lang="fa-IR" sz="3000" dirty="0" err="1">
                <a:latin typeface="+mn-lt"/>
                <a:ea typeface="+mn-ea"/>
                <a:cs typeface="B Titr" panose="00000700000000000000" pitchFamily="2" charset="-78"/>
              </a:rPr>
              <a:t>می‌آورند</a:t>
            </a:r>
            <a:r>
              <a:rPr lang="fa-IR" sz="3000" dirty="0">
                <a:latin typeface="+mn-lt"/>
                <a:ea typeface="+mn-ea"/>
                <a:cs typeface="B Titr" panose="00000700000000000000" pitchFamily="2" charset="-78"/>
              </a:rPr>
              <a:t>، یعنی </a:t>
            </a:r>
            <a:r>
              <a:rPr lang="en-US" sz="3000" dirty="0" smtClean="0">
                <a:latin typeface="+mn-lt"/>
                <a:ea typeface="+mn-ea"/>
                <a:cs typeface="B Titr" panose="00000700000000000000" pitchFamily="2" charset="-78"/>
              </a:rPr>
              <a:t>P</a:t>
            </a:r>
            <a:r>
              <a:rPr lang="fa-IR" sz="3000" dirty="0" smtClean="0">
                <a:latin typeface="+mn-lt"/>
                <a:ea typeface="+mn-ea"/>
                <a:cs typeface="B Titr" panose="00000700000000000000" pitchFamily="2" charset="-78"/>
              </a:rPr>
              <a:t>.</a:t>
            </a:r>
            <a:r>
              <a:rPr lang="en-US" sz="3000" dirty="0" smtClean="0">
                <a:latin typeface="+mn-lt"/>
                <a:ea typeface="+mn-ea"/>
                <a:cs typeface="B Titr" panose="00000700000000000000" pitchFamily="2" charset="-78"/>
              </a:rPr>
              <a:t>t</a:t>
            </a:r>
            <a:r>
              <a:rPr lang="fa-IR" sz="3000" dirty="0">
                <a:latin typeface="+mn-lt"/>
                <a:ea typeface="+mn-ea"/>
                <a:cs typeface="B Titr" panose="00000700000000000000" pitchFamily="2" charset="-78"/>
              </a:rPr>
              <a:t>، برابر است. </a:t>
            </a:r>
            <a:r>
              <a:rPr lang="en-US" sz="3000" dirty="0" smtClean="0">
                <a:latin typeface="+mn-lt"/>
                <a:ea typeface="+mn-ea"/>
                <a:cs typeface="B Titr" panose="00000700000000000000" pitchFamily="2" charset="-78"/>
              </a:rPr>
              <a:t/>
            </a:r>
            <a:br>
              <a:rPr lang="en-US" sz="3000" dirty="0" smtClean="0">
                <a:latin typeface="+mn-lt"/>
                <a:ea typeface="+mn-ea"/>
                <a:cs typeface="B Titr" panose="00000700000000000000" pitchFamily="2" charset="-78"/>
              </a:rPr>
            </a:br>
            <a:r>
              <a:rPr lang="fa-IR" sz="3000" dirty="0" smtClean="0">
                <a:latin typeface="+mn-lt"/>
                <a:ea typeface="+mn-ea"/>
                <a:cs typeface="B Titr" panose="00000700000000000000" pitchFamily="2" charset="-78"/>
              </a:rPr>
              <a:t>حجم </a:t>
            </a:r>
            <a:r>
              <a:rPr lang="fa-IR" sz="3000" dirty="0">
                <a:latin typeface="+mn-lt"/>
                <a:ea typeface="+mn-ea"/>
                <a:cs typeface="B Titr" panose="00000700000000000000" pitchFamily="2" charset="-78"/>
              </a:rPr>
              <a:t>پول </a:t>
            </a:r>
            <a:r>
              <a:rPr lang="fa-IR" sz="3000" dirty="0" err="1">
                <a:latin typeface="+mn-lt"/>
                <a:ea typeface="+mn-ea"/>
                <a:cs typeface="B Titr" panose="00000700000000000000" pitchFamily="2" charset="-78"/>
              </a:rPr>
              <a:t>ضربدر</a:t>
            </a:r>
            <a:r>
              <a:rPr lang="fa-IR" sz="3000" dirty="0">
                <a:latin typeface="+mn-lt"/>
                <a:ea typeface="+mn-ea"/>
                <a:cs typeface="B Titr" panose="00000700000000000000" pitchFamily="2" charset="-78"/>
              </a:rPr>
              <a:t> سرعت گردش پول عملا </a:t>
            </a:r>
            <a:r>
              <a:rPr lang="fa-IR" sz="3000" dirty="0" err="1">
                <a:latin typeface="+mn-lt"/>
                <a:ea typeface="+mn-ea"/>
                <a:cs typeface="B Titr" panose="00000700000000000000" pitchFamily="2" charset="-78"/>
              </a:rPr>
              <a:t>معاملات</a:t>
            </a:r>
            <a:r>
              <a:rPr lang="fa-IR" sz="3000" dirty="0">
                <a:latin typeface="+mn-lt"/>
                <a:ea typeface="+mn-ea"/>
                <a:cs typeface="B Titr" panose="00000700000000000000" pitchFamily="2" charset="-78"/>
              </a:rPr>
              <a:t> کالایی را با پرداخت پول برای آنها تأمین </a:t>
            </a:r>
            <a:r>
              <a:rPr lang="fa-IR" sz="3000" dirty="0" err="1">
                <a:latin typeface="+mn-lt"/>
                <a:ea typeface="+mn-ea"/>
                <a:cs typeface="B Titr" panose="00000700000000000000" pitchFamily="2" charset="-78"/>
              </a:rPr>
              <a:t>می‌نماید</a:t>
            </a:r>
            <a:r>
              <a:rPr lang="fa-IR" sz="3000" dirty="0">
                <a:latin typeface="+mn-lt"/>
                <a:ea typeface="+mn-ea"/>
                <a:cs typeface="B Titr" panose="00000700000000000000" pitchFamily="2" charset="-78"/>
              </a:rPr>
              <a:t>. </a:t>
            </a:r>
            <a:endParaRPr lang="en-US" sz="3000" dirty="0">
              <a:latin typeface="+mn-lt"/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991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0"/>
            <a:ext cx="7704667" cy="5999816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700" dirty="0">
                <a:ln w="3175" cmpd="sng">
                  <a:noFill/>
                </a:ln>
                <a:cs typeface="B Titr" panose="00000700000000000000" pitchFamily="2" charset="-78"/>
              </a:rPr>
              <a:t>اقتصاددانان بعد از </a:t>
            </a:r>
            <a:r>
              <a:rPr lang="fa-IR" sz="2700" dirty="0" err="1">
                <a:ln w="3175" cmpd="sng">
                  <a:noFill/>
                </a:ln>
                <a:cs typeface="B Titr" panose="00000700000000000000" pitchFamily="2" charset="-78"/>
              </a:rPr>
              <a:t>فیشر</a:t>
            </a:r>
            <a:r>
              <a:rPr lang="fa-IR" sz="2700" dirty="0">
                <a:ln w="3175" cmpd="sng">
                  <a:noFill/>
                </a:ln>
                <a:cs typeface="B Titr" panose="00000700000000000000" pitchFamily="2" charset="-78"/>
              </a:rPr>
              <a:t> همانند مکتب </a:t>
            </a:r>
            <a:r>
              <a:rPr lang="fa-IR" sz="2700" dirty="0" err="1">
                <a:ln w="3175" cmpd="sng">
                  <a:noFill/>
                </a:ln>
                <a:cs typeface="B Titr" panose="00000700000000000000" pitchFamily="2" charset="-78"/>
              </a:rPr>
              <a:t>کمبریج</a:t>
            </a:r>
            <a:r>
              <a:rPr lang="fa-IR" sz="2700" dirty="0">
                <a:ln w="3175" cmpd="sng">
                  <a:noFill/>
                </a:ln>
                <a:cs typeface="B Titr" panose="00000700000000000000" pitchFamily="2" charset="-78"/>
              </a:rPr>
              <a:t> به دلیل عدم وجود اطلاعات آماری همواره از متغیر جایگزین دیگری بجای ارزش </a:t>
            </a:r>
            <a:r>
              <a:rPr lang="fa-IR" sz="2700" dirty="0" err="1">
                <a:ln w="3175" cmpd="sng">
                  <a:noFill/>
                </a:ln>
                <a:cs typeface="B Titr" panose="00000700000000000000" pitchFamily="2" charset="-78"/>
              </a:rPr>
              <a:t>معاملات</a:t>
            </a:r>
            <a:r>
              <a:rPr lang="fa-IR" sz="2700" dirty="0">
                <a:ln w="3175" cmpd="sng">
                  <a:noFill/>
                </a:ln>
                <a:cs typeface="B Titr" panose="00000700000000000000" pitchFamily="2" charset="-78"/>
              </a:rPr>
              <a:t> استفاده </a:t>
            </a:r>
            <a:r>
              <a:rPr lang="fa-IR" sz="2700" dirty="0" err="1">
                <a:ln w="3175" cmpd="sng">
                  <a:noFill/>
                </a:ln>
                <a:cs typeface="B Titr" panose="00000700000000000000" pitchFamily="2" charset="-78"/>
              </a:rPr>
              <a:t>می‌کردند</a:t>
            </a:r>
            <a:r>
              <a:rPr lang="fa-IR" sz="2700" dirty="0">
                <a:ln w="3175" cmpd="sng">
                  <a:noFill/>
                </a:ln>
                <a:cs typeface="B Titr" panose="00000700000000000000" pitchFamily="2" charset="-78"/>
              </a:rPr>
              <a:t>؛ مثلاً از تولید ناخالص ملی بجای یک تقریب برای ارزش </a:t>
            </a:r>
            <a:r>
              <a:rPr lang="fa-IR" sz="2700" dirty="0" err="1">
                <a:ln w="3175" cmpd="sng">
                  <a:noFill/>
                </a:ln>
                <a:cs typeface="B Titr" panose="00000700000000000000" pitchFamily="2" charset="-78"/>
              </a:rPr>
              <a:t>معاملات</a:t>
            </a:r>
            <a:r>
              <a:rPr lang="fa-IR" sz="2700" dirty="0">
                <a:ln w="3175" cmpd="sng">
                  <a:noFill/>
                </a:ln>
                <a:cs typeface="B Titr" panose="00000700000000000000" pitchFamily="2" charset="-78"/>
              </a:rPr>
              <a:t> استفاده </a:t>
            </a:r>
            <a:r>
              <a:rPr lang="fa-IR" sz="2700" dirty="0" err="1">
                <a:ln w="3175" cmpd="sng">
                  <a:noFill/>
                </a:ln>
                <a:cs typeface="B Titr" panose="00000700000000000000" pitchFamily="2" charset="-78"/>
              </a:rPr>
              <a:t>می‌کردند</a:t>
            </a:r>
            <a:r>
              <a:rPr lang="fa-IR" sz="2700" dirty="0">
                <a:ln w="3175" cmpd="sng">
                  <a:noFill/>
                </a:ln>
                <a:cs typeface="B Titr" panose="00000700000000000000" pitchFamily="2" charset="-78"/>
              </a:rPr>
              <a:t> که این موضوع </a:t>
            </a:r>
            <a:r>
              <a:rPr lang="fa-IR" sz="2700" dirty="0" err="1">
                <a:ln w="3175" cmpd="sng">
                  <a:noFill/>
                </a:ln>
                <a:cs typeface="B Titr" panose="00000700000000000000" pitchFamily="2" charset="-78"/>
              </a:rPr>
              <a:t>بررسی‌ها</a:t>
            </a:r>
            <a:r>
              <a:rPr lang="fa-IR" sz="2700" dirty="0">
                <a:ln w="3175" cmpd="sng">
                  <a:noFill/>
                </a:ln>
                <a:cs typeface="B Titr" panose="00000700000000000000" pitchFamily="2" charset="-78"/>
              </a:rPr>
              <a:t> را دچار اشکالات مختلفی </a:t>
            </a:r>
            <a:r>
              <a:rPr lang="fa-IR" sz="2700" dirty="0" err="1">
                <a:ln w="3175" cmpd="sng">
                  <a:noFill/>
                </a:ln>
                <a:cs typeface="B Titr" panose="00000700000000000000" pitchFamily="2" charset="-78"/>
              </a:rPr>
              <a:t>می‌کرد</a:t>
            </a:r>
            <a:r>
              <a:rPr lang="fa-IR" sz="2700" dirty="0">
                <a:ln w="3175" cmpd="sng">
                  <a:noFill/>
                </a:ln>
                <a:cs typeface="B Titr" panose="00000700000000000000" pitchFamily="2" charset="-78"/>
              </a:rPr>
              <a:t>؛ زیرا </a:t>
            </a:r>
            <a:r>
              <a:rPr lang="fa-IR" sz="2700" dirty="0" err="1">
                <a:ln w="3175" cmpd="sng">
                  <a:noFill/>
                </a:ln>
                <a:cs typeface="B Titr" panose="00000700000000000000" pitchFamily="2" charset="-78"/>
              </a:rPr>
              <a:t>می‌توان</a:t>
            </a:r>
            <a:r>
              <a:rPr lang="fa-IR" sz="2700" dirty="0">
                <a:ln w="3175" cmpd="sng">
                  <a:noFill/>
                </a:ln>
                <a:cs typeface="B Titr" panose="00000700000000000000" pitchFamily="2" charset="-78"/>
              </a:rPr>
              <a:t> نشان داد که رابطه تولید ناخالص ملی با ارزش </a:t>
            </a:r>
            <a:r>
              <a:rPr lang="fa-IR" sz="2700" dirty="0" err="1">
                <a:ln w="3175" cmpd="sng">
                  <a:noFill/>
                </a:ln>
                <a:cs typeface="B Titr" panose="00000700000000000000" pitchFamily="2" charset="-78"/>
              </a:rPr>
              <a:t>معاملات</a:t>
            </a:r>
            <a:r>
              <a:rPr lang="fa-IR" sz="2700" dirty="0">
                <a:ln w="3175" cmpd="sng">
                  <a:noFill/>
                </a:ln>
                <a:cs typeface="B Titr" panose="00000700000000000000" pitchFamily="2" charset="-78"/>
              </a:rPr>
              <a:t>، یک رابطه نسبی قطعی نیست. </a:t>
            </a:r>
            <a:endParaRPr lang="en-US" sz="2700" dirty="0">
              <a:ln w="3175" cmpd="sng">
                <a:noFill/>
              </a:ln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782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5" y="404664"/>
            <a:ext cx="7859216" cy="6120680"/>
          </a:xfrm>
        </p:spPr>
        <p:txBody>
          <a:bodyPr>
            <a:normAutofit fontScale="77500" lnSpcReduction="20000"/>
          </a:bodyPr>
          <a:lstStyle/>
          <a:p>
            <a:pPr algn="just" rtl="1">
              <a:lnSpc>
                <a:spcPct val="170000"/>
              </a:lnSpc>
            </a:pPr>
            <a:r>
              <a:rPr lang="fa-IR" sz="3200" dirty="0">
                <a:ln w="3175" cmpd="sng">
                  <a:noFill/>
                </a:ln>
                <a:cs typeface="B Titr" panose="00000700000000000000" pitchFamily="2" charset="-78"/>
              </a:rPr>
              <a:t>استاندارد فعلی 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سیستم </a:t>
            </a:r>
            <a:r>
              <a:rPr lang="fa-IR" sz="3100" dirty="0" err="1">
                <a:ln w="3175" cmpd="sng">
                  <a:noFill/>
                </a:ln>
                <a:cs typeface="B Titr" panose="00000700000000000000" pitchFamily="2" charset="-78"/>
              </a:rPr>
              <a:t>حساب­های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 ملی سازمان ملل متحد در حال حاضر تمامی </a:t>
            </a:r>
            <a:r>
              <a:rPr lang="fa-IR" sz="3100" dirty="0" err="1">
                <a:ln w="3175" cmpd="sng">
                  <a:noFill/>
                </a:ln>
                <a:cs typeface="B Titr" panose="00000700000000000000" pitchFamily="2" charset="-78"/>
              </a:rPr>
              <a:t>معاملات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 قابل وقوع در اقتصاد را مد نظر قرار </a:t>
            </a:r>
            <a:r>
              <a:rPr lang="fa-IR" sz="3100" dirty="0" err="1">
                <a:ln w="3175" cmpd="sng">
                  <a:noFill/>
                </a:ln>
                <a:cs typeface="B Titr" panose="00000700000000000000" pitchFamily="2" charset="-78"/>
              </a:rPr>
              <a:t>می‌دهد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 و در نتیجه </a:t>
            </a:r>
            <a:r>
              <a:rPr lang="fa-IR" sz="3100" dirty="0" err="1">
                <a:ln w="3175" cmpd="sng">
                  <a:noFill/>
                </a:ln>
                <a:cs typeface="B Titr" panose="00000700000000000000" pitchFamily="2" charset="-78"/>
              </a:rPr>
              <a:t>می‌توان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 از این سیستم به عنوان رفع این معضل کمک گرفت. </a:t>
            </a:r>
            <a:endParaRPr lang="en-US" sz="3100" dirty="0" smtClean="0">
              <a:ln w="3175" cmpd="sng">
                <a:noFill/>
              </a:ln>
              <a:cs typeface="B Titr" panose="00000700000000000000" pitchFamily="2" charset="-78"/>
            </a:endParaRPr>
          </a:p>
          <a:p>
            <a:pPr algn="just" rtl="1">
              <a:lnSpc>
                <a:spcPct val="170000"/>
              </a:lnSpc>
            </a:pPr>
            <a:r>
              <a:rPr lang="fa-IR" sz="3100" dirty="0" smtClean="0">
                <a:ln w="3175" cmpd="sng">
                  <a:noFill/>
                </a:ln>
                <a:cs typeface="B Titr" panose="00000700000000000000" pitchFamily="2" charset="-78"/>
              </a:rPr>
              <a:t>حجم 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اسمی </a:t>
            </a:r>
            <a:r>
              <a:rPr lang="fa-IR" sz="3100" dirty="0" err="1">
                <a:ln w="3175" cmpd="sng">
                  <a:noFill/>
                </a:ln>
                <a:cs typeface="B Titr" panose="00000700000000000000" pitchFamily="2" charset="-78"/>
              </a:rPr>
              <a:t>معاملات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 انجام شده در یک اقتصاد برابر عرضه کل اسمی در </a:t>
            </a:r>
            <a:r>
              <a:rPr lang="fa-IR" sz="3100" dirty="0" err="1">
                <a:ln w="3175" cmpd="sng">
                  <a:noFill/>
                </a:ln>
                <a:cs typeface="B Titr" panose="00000700000000000000" pitchFamily="2" charset="-78"/>
              </a:rPr>
              <a:t>حسابهای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 ملی است و عرضه کل نیز از جمع ارزش افزوده بخش­های مختلف به اضافه ارزش کالاهای </a:t>
            </a:r>
            <a:r>
              <a:rPr lang="fa-IR" sz="3100" dirty="0" err="1">
                <a:ln w="3175" cmpd="sng">
                  <a:noFill/>
                </a:ln>
                <a:cs typeface="B Titr" panose="00000700000000000000" pitchFamily="2" charset="-78"/>
              </a:rPr>
              <a:t>واسطه‌ای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 بدست </a:t>
            </a:r>
            <a:r>
              <a:rPr lang="fa-IR" sz="3100" dirty="0" err="1">
                <a:ln w="3175" cmpd="sng">
                  <a:noFill/>
                </a:ln>
                <a:cs typeface="B Titr" panose="00000700000000000000" pitchFamily="2" charset="-78"/>
              </a:rPr>
              <a:t>می‌آید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. یعنی:</a:t>
            </a:r>
            <a:endParaRPr lang="en-US" sz="3100" dirty="0">
              <a:ln w="3175" cmpd="sng">
                <a:noFill/>
              </a:ln>
              <a:cs typeface="B Titr" panose="00000700000000000000" pitchFamily="2" charset="-78"/>
            </a:endParaRPr>
          </a:p>
          <a:p>
            <a:pPr algn="just" rtl="1">
              <a:lnSpc>
                <a:spcPct val="170000"/>
              </a:lnSpc>
            </a:pP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کل ارزش </a:t>
            </a:r>
            <a:r>
              <a:rPr lang="fa-IR" sz="3100" dirty="0" err="1">
                <a:ln w="3175" cmpd="sng">
                  <a:noFill/>
                </a:ln>
                <a:cs typeface="B Titr" panose="00000700000000000000" pitchFamily="2" charset="-78"/>
              </a:rPr>
              <a:t>معاملات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 انجام شده در اقتصاد</a:t>
            </a:r>
            <a:r>
              <a:rPr lang="en-US" sz="3100" dirty="0">
                <a:ln w="3175" cmpd="sng">
                  <a:noFill/>
                </a:ln>
                <a:cs typeface="B Titr" panose="00000700000000000000" pitchFamily="2" charset="-78"/>
              </a:rPr>
              <a:t> = </a:t>
            </a:r>
            <a:r>
              <a:rPr lang="fa-IR" sz="3100" dirty="0">
                <a:ln w="3175" cmpd="sng">
                  <a:noFill/>
                </a:ln>
                <a:cs typeface="B Titr" panose="00000700000000000000" pitchFamily="2" charset="-78"/>
              </a:rPr>
              <a:t>عرضه کل اسمی در اقتصاد</a:t>
            </a:r>
            <a:endParaRPr lang="en-US" sz="3100" dirty="0">
              <a:ln w="3175" cmpd="sng">
                <a:noFill/>
              </a:ln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1009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515032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n w="3175" cmpd="sng">
                  <a:noFill/>
                </a:ln>
                <a:cs typeface="B Titr" panose="00000700000000000000" pitchFamily="2" charset="-78"/>
              </a:rPr>
              <a:t>پس رابطه </a:t>
            </a:r>
            <a:r>
              <a:rPr lang="fa-IR" dirty="0" err="1" smtClean="0">
                <a:ln w="3175" cmpd="sng">
                  <a:noFill/>
                </a:ln>
                <a:cs typeface="B Titr" panose="00000700000000000000" pitchFamily="2" charset="-78"/>
              </a:rPr>
              <a:t>فیشر</a:t>
            </a:r>
            <a:r>
              <a:rPr lang="fa-IR" dirty="0" smtClean="0">
                <a:ln w="3175" cmpd="sng">
                  <a:noFill/>
                </a:ln>
                <a:cs typeface="B Titr" panose="00000700000000000000" pitchFamily="2" charset="-78"/>
              </a:rPr>
              <a:t>  را </a:t>
            </a:r>
            <a:r>
              <a:rPr lang="fa-IR" dirty="0" err="1" smtClean="0">
                <a:ln w="3175" cmpd="sng">
                  <a:noFill/>
                </a:ln>
                <a:cs typeface="B Titr" panose="00000700000000000000" pitchFamily="2" charset="-78"/>
              </a:rPr>
              <a:t>می‌توان</a:t>
            </a:r>
            <a:r>
              <a:rPr lang="fa-IR" dirty="0" smtClean="0">
                <a:ln w="3175" cmpd="sng">
                  <a:noFill/>
                </a:ln>
                <a:cs typeface="B Titr" panose="00000700000000000000" pitchFamily="2" charset="-78"/>
              </a:rPr>
              <a:t> </a:t>
            </a:r>
            <a:r>
              <a:rPr lang="fa-IR" dirty="0">
                <a:ln w="3175" cmpd="sng">
                  <a:noFill/>
                </a:ln>
                <a:cs typeface="B Titr" panose="00000700000000000000" pitchFamily="2" charset="-78"/>
              </a:rPr>
              <a:t>به شرح زیر نوشت:</a:t>
            </a:r>
            <a:endParaRPr lang="en-US" dirty="0">
              <a:ln w="3175" cmpd="sng">
                <a:noFill/>
              </a:ln>
              <a:cs typeface="B Titr" panose="00000700000000000000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en-US" sz="4000" b="1" dirty="0">
                <a:ln w="3175" cmpd="sng">
                  <a:noFill/>
                </a:ln>
                <a:cs typeface="B Titr" panose="00000700000000000000" pitchFamily="2" charset="-78"/>
              </a:rPr>
              <a:t>M.V = P.t = T = AS = P.as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dirty="0">
                <a:ln w="3175" cmpd="sng">
                  <a:noFill/>
                </a:ln>
                <a:cs typeface="B Titr" panose="00000700000000000000" pitchFamily="2" charset="-78"/>
              </a:rPr>
              <a:t>که در </a:t>
            </a:r>
            <a:r>
              <a:rPr lang="fa-IR" dirty="0" smtClean="0">
                <a:ln w="3175" cmpd="sng">
                  <a:noFill/>
                </a:ln>
                <a:cs typeface="B Titr" panose="00000700000000000000" pitchFamily="2" charset="-78"/>
              </a:rPr>
              <a:t>آن</a:t>
            </a:r>
            <a:r>
              <a:rPr lang="en-US" dirty="0" smtClean="0">
                <a:ln w="3175" cmpd="sng">
                  <a:noFill/>
                </a:ln>
                <a:cs typeface="B Titr" panose="00000700000000000000" pitchFamily="2" charset="-78"/>
              </a:rPr>
              <a:t>as </a:t>
            </a:r>
            <a:r>
              <a:rPr lang="fa-IR" dirty="0" smtClean="0">
                <a:ln w="3175" cmpd="sng">
                  <a:noFill/>
                </a:ln>
                <a:cs typeface="B Titr" panose="00000700000000000000" pitchFamily="2" charset="-78"/>
              </a:rPr>
              <a:t> برابر </a:t>
            </a:r>
            <a:r>
              <a:rPr lang="fa-IR" dirty="0">
                <a:ln w="3175" cmpd="sng">
                  <a:noFill/>
                </a:ln>
                <a:cs typeface="B Titr" panose="00000700000000000000" pitchFamily="2" charset="-78"/>
              </a:rPr>
              <a:t>است با عرضه کل واقعی و </a:t>
            </a:r>
            <a:r>
              <a:rPr lang="en-US" dirty="0" smtClean="0">
                <a:ln w="3175" cmpd="sng">
                  <a:noFill/>
                </a:ln>
                <a:cs typeface="B Titr" panose="00000700000000000000" pitchFamily="2" charset="-78"/>
              </a:rPr>
              <a:t>AS </a:t>
            </a:r>
            <a:r>
              <a:rPr lang="fa-IR" dirty="0" smtClean="0">
                <a:ln w="3175" cmpd="sng">
                  <a:noFill/>
                </a:ln>
                <a:cs typeface="B Titr" panose="00000700000000000000" pitchFamily="2" charset="-78"/>
              </a:rPr>
              <a:t>  برابر </a:t>
            </a:r>
            <a:r>
              <a:rPr lang="fa-IR" dirty="0">
                <a:ln w="3175" cmpd="sng">
                  <a:noFill/>
                </a:ln>
                <a:cs typeface="B Titr" panose="00000700000000000000" pitchFamily="2" charset="-78"/>
              </a:rPr>
              <a:t>است با عرضه کل اسمی</a:t>
            </a:r>
            <a:r>
              <a:rPr lang="fa-IR" dirty="0" smtClean="0">
                <a:ln w="3175" cmpd="sng">
                  <a:noFill/>
                </a:ln>
                <a:cs typeface="B Titr" panose="00000700000000000000" pitchFamily="2" charset="-78"/>
              </a:rPr>
              <a:t>. </a:t>
            </a:r>
            <a:endParaRPr lang="en-US" dirty="0">
              <a:ln w="3175" cmpd="sng">
                <a:noFill/>
              </a:ln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702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0648"/>
            <a:ext cx="7704667" cy="573916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برای کاملتر شدن معادله </a:t>
            </a:r>
            <a:r>
              <a:rPr lang="fa-IR" dirty="0" err="1" smtClean="0">
                <a:cs typeface="2  Titr" panose="00000700000000000000" pitchFamily="2" charset="-78"/>
              </a:rPr>
              <a:t>فیشر</a:t>
            </a:r>
            <a:r>
              <a:rPr lang="fa-IR" dirty="0" smtClean="0">
                <a:cs typeface="2  Titr" panose="00000700000000000000" pitchFamily="2" charset="-78"/>
              </a:rPr>
              <a:t> این رابطه را نیز بسط بیشتری </a:t>
            </a:r>
            <a:r>
              <a:rPr lang="fa-IR" dirty="0" err="1" smtClean="0">
                <a:cs typeface="2  Titr" panose="00000700000000000000" pitchFamily="2" charset="-78"/>
              </a:rPr>
              <a:t>می‌دهیم</a:t>
            </a:r>
            <a:r>
              <a:rPr lang="fa-IR" dirty="0" smtClean="0">
                <a:cs typeface="2  Titr" panose="00000700000000000000" pitchFamily="2" charset="-78"/>
              </a:rPr>
              <a:t> تا </a:t>
            </a:r>
            <a:r>
              <a:rPr lang="fa-IR" dirty="0" err="1" smtClean="0">
                <a:cs typeface="2  Titr" panose="00000700000000000000" pitchFamily="2" charset="-78"/>
              </a:rPr>
              <a:t>معاملات</a:t>
            </a:r>
            <a:r>
              <a:rPr lang="fa-IR" dirty="0" smtClean="0">
                <a:cs typeface="2  Titr" panose="00000700000000000000" pitchFamily="2" charset="-78"/>
              </a:rPr>
              <a:t> در بخش خارجی اقتصاد </a:t>
            </a:r>
            <a:r>
              <a:rPr lang="fa-IR" dirty="0">
                <a:cs typeface="2  Titr" panose="00000700000000000000" pitchFamily="2" charset="-78"/>
              </a:rPr>
              <a:t>را نیز در نظر بگیرد. </a:t>
            </a:r>
            <a:endParaRPr lang="fa-IR" dirty="0" smtClean="0">
              <a:cs typeface="2 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رابطه </a:t>
            </a:r>
            <a:r>
              <a:rPr lang="fa-IR" dirty="0" err="1">
                <a:cs typeface="2  Titr" panose="00000700000000000000" pitchFamily="2" charset="-78"/>
              </a:rPr>
              <a:t>فیشر</a:t>
            </a:r>
            <a:r>
              <a:rPr lang="fa-IR" dirty="0">
                <a:cs typeface="2  Titr" panose="00000700000000000000" pitchFamily="2" charset="-78"/>
              </a:rPr>
              <a:t> را به مدلی که از دیدگاه پولی شامل دو بخش خارجی و داخلی است، تعمیم </a:t>
            </a:r>
            <a:r>
              <a:rPr lang="fa-IR" dirty="0" err="1">
                <a:cs typeface="2  Titr" panose="00000700000000000000" pitchFamily="2" charset="-78"/>
              </a:rPr>
              <a:t>می‌دهیم</a:t>
            </a:r>
            <a:r>
              <a:rPr lang="fa-IR" dirty="0">
                <a:cs typeface="2  Titr" panose="00000700000000000000" pitchFamily="2" charset="-78"/>
              </a:rPr>
              <a:t>. </a:t>
            </a:r>
            <a:endParaRPr lang="fa-IR" dirty="0" smtClean="0">
              <a:cs typeface="2 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2  Titr" panose="00000700000000000000" pitchFamily="2" charset="-78"/>
              </a:rPr>
              <a:t>مجددا ارتباط </a:t>
            </a:r>
            <a:r>
              <a:rPr lang="fa-IR" dirty="0">
                <a:cs typeface="2  Titr" panose="00000700000000000000" pitchFamily="2" charset="-78"/>
              </a:rPr>
              <a:t>تعادلی بازارهای پول و کالا را (هنگامی که بخش خارجی </a:t>
            </a:r>
            <a:r>
              <a:rPr lang="fa-IR" dirty="0" smtClean="0">
                <a:cs typeface="2  Titr" panose="00000700000000000000" pitchFamily="2" charset="-78"/>
              </a:rPr>
              <a:t>در </a:t>
            </a:r>
            <a:r>
              <a:rPr lang="fa-IR" dirty="0">
                <a:cs typeface="2  Titr" panose="00000700000000000000" pitchFamily="2" charset="-78"/>
              </a:rPr>
              <a:t>تعادل بازار نمایان است) بررسی </a:t>
            </a:r>
            <a:r>
              <a:rPr lang="fa-IR" dirty="0" err="1">
                <a:cs typeface="2  Titr" panose="00000700000000000000" pitchFamily="2" charset="-78"/>
              </a:rPr>
              <a:t>می‌کنیم</a:t>
            </a:r>
            <a:r>
              <a:rPr lang="fa-IR" dirty="0">
                <a:cs typeface="2  Titr" panose="00000700000000000000" pitchFamily="2" charset="-78"/>
              </a:rPr>
              <a:t> </a:t>
            </a:r>
            <a:endParaRPr lang="fa-IR" dirty="0" smtClean="0">
              <a:cs typeface="2  Titr" panose="00000700000000000000" pitchFamily="2" charset="-7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/>
              <a:t>M.V+M*.V* = Σ </a:t>
            </a:r>
            <a:r>
              <a:rPr lang="en-US" sz="3600" b="1" dirty="0" err="1"/>
              <a:t>p.q</a:t>
            </a:r>
            <a:r>
              <a:rPr lang="fa-IR" sz="3600" b="1" dirty="0"/>
              <a:t>=</a:t>
            </a:r>
            <a:r>
              <a:rPr lang="en-US" sz="3600" b="1" dirty="0"/>
              <a:t>P. as</a:t>
            </a:r>
          </a:p>
        </p:txBody>
      </p:sp>
    </p:spTree>
    <p:extLst>
      <p:ext uri="{BB962C8B-B14F-4D97-AF65-F5344CB8AC3E}">
        <p14:creationId xmlns:p14="http://schemas.microsoft.com/office/powerpoint/2010/main" val="1285144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ppt/theme/themeOverride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2523</Words>
  <Application>Microsoft Office PowerPoint</Application>
  <PresentationFormat>On-screen Show (4:3)</PresentationFormat>
  <Paragraphs>139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Parallax</vt:lpstr>
      <vt:lpstr>تاثیر نرخ بهره بر سطح عمومی قیمت ها،  بسط نظریه مقداری پولی فیشر</vt:lpstr>
      <vt:lpstr>PowerPoint Presentation</vt:lpstr>
      <vt:lpstr>شناخت این رابطه و دانستن جهت این ارتباط، مزایای بسیاری برای کلیه سیاست­گذاران اقتصادی و پولی خواهد داشت.</vt:lpstr>
      <vt:lpstr>نظریه مقداری پول فیشر مهمترین تئوری در ارتباط با تعادل همزمان بازارهای پول و کالاست. </vt:lpstr>
      <vt:lpstr>این رابطه بیان می‌کند که کل مخارجی که برای خرید کالاها و خدمات هزینه می‎شود،یعنی T، با کل پولی که فروشندگان از کالاها و خدمات بدست می‌آورند، یعنی P.t، برابر است.  حجم پول ضربدر سرعت گردش پول عملا معاملات کالایی را با پرداخت پول برای آنها تأمین می‌نماید.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مطالعات انجام شده: در خصوص تاثیر نرخ بهره و نرخ تورم بر یکدیگر و جهت علیت آنها مطالعات زیادی در داخل و خارج انجام شده است</vt:lpstr>
      <vt:lpstr>PowerPoint Presentation</vt:lpstr>
      <vt:lpstr>آزمون علیت:</vt:lpstr>
      <vt:lpstr>برآورد الگو و نتایج حاصله:</vt:lpstr>
      <vt:lpstr>به دلایل زیر انتظار می‌رود که رابطه بین نرخ بهره و سطح عمومی قیمت‌ها به صورت نامتقارن باشد:</vt:lpstr>
      <vt:lpstr>الگوی رگرسیون غیرخطی انتقال ملایم (STAR) (Smooth Transition Autoregressive)</vt:lpstr>
      <vt:lpstr>PowerPoint Presentation</vt:lpstr>
      <vt:lpstr>PowerPoint Presentation</vt:lpstr>
      <vt:lpstr>آمارها و داده های مورد استفاده:</vt:lpstr>
      <vt:lpstr>برآورد مدل: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نتایج: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بررسی تاثیر غیرخطی نرخ بهره بر سطح عمومی قیمت‌ها، رویکرد رگرسیون انتقال ملایم</dc:title>
  <dc:creator>عباس خدابخشی؛ بیت الله اکبری مقدم؛ بیژن بیدآباد</dc:creator>
  <cp:keywords>نرخ بهره؛ سطح عمومی قیمت‌ها؛ رگرسیون انتقال ملایم؛ نظریه مقداری پول؛ نظریة فیشر</cp:keywords>
  <cp:lastModifiedBy>Bijan Bidabad</cp:lastModifiedBy>
  <cp:revision>78</cp:revision>
  <cp:lastPrinted>2023-05-14T06:32:40Z</cp:lastPrinted>
  <dcterms:created xsi:type="dcterms:W3CDTF">2017-12-20T07:20:47Z</dcterms:created>
  <dcterms:modified xsi:type="dcterms:W3CDTF">2024-05-25T10:14:14Z</dcterms:modified>
</cp:coreProperties>
</file>