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68" y="-9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01624FF3-062B-440A-912F-F28A22A89B1C}" type="datetimeFigureOut">
              <a:rPr lang="en-US"/>
              <a:pPr>
                <a:defRPr/>
              </a:pPr>
              <a:t>5/22/2024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0DD71E-42DF-451D-8AC7-AD0D0EFCE37C}" type="slidenum">
              <a:rPr lang="en-US"/>
              <a:pPr>
                <a:defRPr/>
              </a:pPr>
              <a:t>‹#›</a:t>
            </a:fld>
            <a:endParaRPr lang="en-US"/>
          </a:p>
        </p:txBody>
      </p:sp>
    </p:spTree>
    <p:extLst>
      <p:ext uri="{BB962C8B-B14F-4D97-AF65-F5344CB8AC3E}">
        <p14:creationId xmlns:p14="http://schemas.microsoft.com/office/powerpoint/2010/main" val="1804281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BF6C6B-4DB6-4F03-860B-7EB83D6C9520}" type="datetimeFigureOut">
              <a:rPr lang="en-US"/>
              <a:pPr>
                <a:defRPr/>
              </a:pPr>
              <a:t>5/22/2024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63C81E-ECA8-45D8-B649-FEB1F5023383}" type="slidenum">
              <a:rPr lang="en-US"/>
              <a:pPr>
                <a:defRPr/>
              </a:pPr>
              <a:t>‹#›</a:t>
            </a:fld>
            <a:endParaRPr lang="en-US"/>
          </a:p>
        </p:txBody>
      </p:sp>
    </p:spTree>
    <p:extLst>
      <p:ext uri="{BB962C8B-B14F-4D97-AF65-F5344CB8AC3E}">
        <p14:creationId xmlns:p14="http://schemas.microsoft.com/office/powerpoint/2010/main" val="4031857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457C953-2B69-4E98-8A4D-F0BDA7F741EF}" type="datetimeFigureOut">
              <a:rPr lang="en-US"/>
              <a:pPr>
                <a:defRPr/>
              </a:pPr>
              <a:t>5/22/2024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13B24D-65E0-4EA5-BAC3-61BB1EA58AD4}" type="slidenum">
              <a:rPr lang="en-US"/>
              <a:pPr>
                <a:defRPr/>
              </a:pPr>
              <a:t>‹#›</a:t>
            </a:fld>
            <a:endParaRPr lang="en-US"/>
          </a:p>
        </p:txBody>
      </p:sp>
    </p:spTree>
    <p:extLst>
      <p:ext uri="{BB962C8B-B14F-4D97-AF65-F5344CB8AC3E}">
        <p14:creationId xmlns:p14="http://schemas.microsoft.com/office/powerpoint/2010/main" val="2788438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BE0BB545-D37A-4D20-B530-451B6CDFC8CF}" type="datetimeFigureOut">
              <a:rPr lang="en-US"/>
              <a:pPr>
                <a:defRPr/>
              </a:pPr>
              <a:t>5/22/2024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ABA158-412F-4562-819D-79E174E19ECD}" type="slidenum">
              <a:rPr lang="en-US"/>
              <a:pPr>
                <a:defRPr/>
              </a:pPr>
              <a:t>‹#›</a:t>
            </a:fld>
            <a:endParaRPr lang="en-US"/>
          </a:p>
        </p:txBody>
      </p:sp>
    </p:spTree>
    <p:extLst>
      <p:ext uri="{BB962C8B-B14F-4D97-AF65-F5344CB8AC3E}">
        <p14:creationId xmlns:p14="http://schemas.microsoft.com/office/powerpoint/2010/main" val="109808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6E9087AB-5F55-408B-AA6B-F52C82C0FE3C}" type="datetimeFigureOut">
              <a:rPr lang="en-US"/>
              <a:pPr>
                <a:defRPr/>
              </a:pPr>
              <a:t>5/22/2024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49A226D-DC75-4A00-9297-9052B54DAA76}" type="slidenum">
              <a:rPr lang="en-US"/>
              <a:pPr>
                <a:defRPr/>
              </a:pPr>
              <a:t>‹#›</a:t>
            </a:fld>
            <a:endParaRPr lang="en-US"/>
          </a:p>
        </p:txBody>
      </p:sp>
    </p:spTree>
    <p:extLst>
      <p:ext uri="{BB962C8B-B14F-4D97-AF65-F5344CB8AC3E}">
        <p14:creationId xmlns:p14="http://schemas.microsoft.com/office/powerpoint/2010/main" val="3214520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15F4EA3F-2F9F-4113-A57E-5A2B4AA47FB5}" type="datetimeFigureOut">
              <a:rPr lang="en-US"/>
              <a:pPr>
                <a:defRPr/>
              </a:pPr>
              <a:t>5/22/2024</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849C398B-74E7-48A3-8E67-1F4E4883EB95}" type="slidenum">
              <a:rPr lang="en-US"/>
              <a:pPr>
                <a:defRPr/>
              </a:pPr>
              <a:t>‹#›</a:t>
            </a:fld>
            <a:endParaRPr lang="en-US"/>
          </a:p>
        </p:txBody>
      </p:sp>
    </p:spTree>
    <p:extLst>
      <p:ext uri="{BB962C8B-B14F-4D97-AF65-F5344CB8AC3E}">
        <p14:creationId xmlns:p14="http://schemas.microsoft.com/office/powerpoint/2010/main" val="3444733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94DB8D4B-6214-4FD8-9117-A6BE64C9A7FF}" type="datetimeFigureOut">
              <a:rPr lang="en-US"/>
              <a:pPr>
                <a:defRPr/>
              </a:pPr>
              <a:t>5/22/2024</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350FE84E-BFA2-489E-9BCE-2ABBEF63F981}" type="slidenum">
              <a:rPr lang="en-US"/>
              <a:pPr>
                <a:defRPr/>
              </a:pPr>
              <a:t>‹#›</a:t>
            </a:fld>
            <a:endParaRPr lang="en-US"/>
          </a:p>
        </p:txBody>
      </p:sp>
    </p:spTree>
    <p:extLst>
      <p:ext uri="{BB962C8B-B14F-4D97-AF65-F5344CB8AC3E}">
        <p14:creationId xmlns:p14="http://schemas.microsoft.com/office/powerpoint/2010/main" val="693365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4E069ED-FC70-43A7-919A-35D8A6C6E961}" type="datetimeFigureOut">
              <a:rPr lang="en-US"/>
              <a:pPr>
                <a:defRPr/>
              </a:pPr>
              <a:t>5/22/2024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4FD3523-F368-4163-AF8D-CF31C4794F70}" type="slidenum">
              <a:rPr lang="en-US"/>
              <a:pPr>
                <a:defRPr/>
              </a:pPr>
              <a:t>‹#›</a:t>
            </a:fld>
            <a:endParaRPr lang="en-US"/>
          </a:p>
        </p:txBody>
      </p:sp>
    </p:spTree>
    <p:extLst>
      <p:ext uri="{BB962C8B-B14F-4D97-AF65-F5344CB8AC3E}">
        <p14:creationId xmlns:p14="http://schemas.microsoft.com/office/powerpoint/2010/main" val="149718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88DBDCF-FFEC-4E76-BAB9-933CD5D4DD41}" type="datetimeFigureOut">
              <a:rPr lang="en-US"/>
              <a:pPr>
                <a:defRPr/>
              </a:pPr>
              <a:t>5/22/2024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20BCDEC-15BD-4C1A-8181-83481980F4EB}" type="slidenum">
              <a:rPr lang="en-US"/>
              <a:pPr>
                <a:defRPr/>
              </a:pPr>
              <a:t>‹#›</a:t>
            </a:fld>
            <a:endParaRPr lang="en-US"/>
          </a:p>
        </p:txBody>
      </p:sp>
    </p:spTree>
    <p:extLst>
      <p:ext uri="{BB962C8B-B14F-4D97-AF65-F5344CB8AC3E}">
        <p14:creationId xmlns:p14="http://schemas.microsoft.com/office/powerpoint/2010/main" val="38537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FB92D6-B57A-4144-98BF-FD49AF314B26}" type="datetimeFigureOut">
              <a:rPr lang="en-US"/>
              <a:pPr>
                <a:defRPr/>
              </a:pPr>
              <a:t>5/22/2024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CFF34E-EC85-4E5C-A4CE-0056691285CE}" type="slidenum">
              <a:rPr lang="en-US"/>
              <a:pPr>
                <a:defRPr/>
              </a:pPr>
              <a:t>‹#›</a:t>
            </a:fld>
            <a:endParaRPr lang="en-US"/>
          </a:p>
        </p:txBody>
      </p:sp>
    </p:spTree>
    <p:extLst>
      <p:ext uri="{BB962C8B-B14F-4D97-AF65-F5344CB8AC3E}">
        <p14:creationId xmlns:p14="http://schemas.microsoft.com/office/powerpoint/2010/main" val="1528429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5C71F0-2EE6-45E7-8ED7-B8CCE2C72FC0}" type="datetimeFigureOut">
              <a:rPr lang="en-US"/>
              <a:pPr>
                <a:defRPr/>
              </a:pPr>
              <a:t>5/22/2024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B4A9EC-639A-4486-9BD0-B6976A8624F7}" type="slidenum">
              <a:rPr lang="en-US"/>
              <a:pPr>
                <a:defRPr/>
              </a:pPr>
              <a:t>‹#›</a:t>
            </a:fld>
            <a:endParaRPr lang="en-US"/>
          </a:p>
        </p:txBody>
      </p:sp>
    </p:spTree>
    <p:extLst>
      <p:ext uri="{BB962C8B-B14F-4D97-AF65-F5344CB8AC3E}">
        <p14:creationId xmlns:p14="http://schemas.microsoft.com/office/powerpoint/2010/main" val="1343168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smtClean="0">
                <a:solidFill>
                  <a:schemeClr val="tx1">
                    <a:lumMod val="65000"/>
                    <a:lumOff val="35000"/>
                  </a:schemeClr>
                </a:solidFill>
                <a:latin typeface="Century Gothic" pitchFamily="34" charset="0"/>
                <a:cs typeface="+mn-cs"/>
              </a:defRPr>
            </a:lvl1pPr>
          </a:lstStyle>
          <a:p>
            <a:pPr>
              <a:defRPr/>
            </a:pPr>
            <a:fld id="{1E37B865-D54A-49C4-B5B7-3501C6987A96}" type="datetimeFigureOut">
              <a:rPr lang="en-US"/>
              <a:pPr>
                <a:defRPr/>
              </a:pPr>
              <a:t>5/22/2024</a:t>
            </a:fld>
            <a:endParaRPr lang="en-US"/>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en-US"/>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smtClean="0">
                <a:solidFill>
                  <a:schemeClr val="tx1">
                    <a:lumMod val="65000"/>
                    <a:lumOff val="35000"/>
                  </a:schemeClr>
                </a:solidFill>
                <a:latin typeface="Century Gothic" pitchFamily="34" charset="0"/>
                <a:cs typeface="+mn-cs"/>
              </a:defRPr>
            </a:lvl1pPr>
          </a:lstStyle>
          <a:p>
            <a:pPr>
              <a:defRPr/>
            </a:pPr>
            <a:fld id="{BDF7E136-EDED-48E5-AD3C-2BC47FFC332E}" type="slidenum">
              <a:rPr lang="en-US"/>
              <a:pPr>
                <a:defRPr/>
              </a:pPr>
              <a:t>‹#›</a:t>
            </a:fld>
            <a:endParaRPr lang="en-US"/>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83"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fontAlgn="base">
        <a:lnSpc>
          <a:spcPts val="5800"/>
        </a:lnSpc>
        <a:spcBef>
          <a:spcPct val="0"/>
        </a:spcBef>
        <a:spcAft>
          <a:spcPct val="0"/>
        </a:spcAft>
        <a:defRPr sz="5400">
          <a:solidFill>
            <a:schemeClr val="tx2"/>
          </a:solidFill>
          <a:latin typeface="Palatino Linotype" pitchFamily="18" charset="0"/>
        </a:defRPr>
      </a:lvl2pPr>
      <a:lvl3pPr algn="ctr" rtl="0" fontAlgn="base">
        <a:lnSpc>
          <a:spcPts val="5800"/>
        </a:lnSpc>
        <a:spcBef>
          <a:spcPct val="0"/>
        </a:spcBef>
        <a:spcAft>
          <a:spcPct val="0"/>
        </a:spcAft>
        <a:defRPr sz="5400">
          <a:solidFill>
            <a:schemeClr val="tx2"/>
          </a:solidFill>
          <a:latin typeface="Palatino Linotype" pitchFamily="18" charset="0"/>
        </a:defRPr>
      </a:lvl3pPr>
      <a:lvl4pPr algn="ctr" rtl="0" fontAlgn="base">
        <a:lnSpc>
          <a:spcPts val="5800"/>
        </a:lnSpc>
        <a:spcBef>
          <a:spcPct val="0"/>
        </a:spcBef>
        <a:spcAft>
          <a:spcPct val="0"/>
        </a:spcAft>
        <a:defRPr sz="5400">
          <a:solidFill>
            <a:schemeClr val="tx2"/>
          </a:solidFill>
          <a:latin typeface="Palatino Linotype" pitchFamily="18" charset="0"/>
        </a:defRPr>
      </a:lvl4pPr>
      <a:lvl5pPr algn="ctr" rtl="0" fontAlgn="base">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idabad.com/" TargetMode="External"/><Relationship Id="rId2" Type="http://schemas.openxmlformats.org/officeDocument/2006/relationships/hyperlink" Target="mailto:bijan@bidabad.ir" TargetMode="External"/><Relationship Id="rId1" Type="http://schemas.openxmlformats.org/officeDocument/2006/relationships/slideLayout" Target="../slideLayouts/slideLayout1.xml"/><Relationship Id="rId6" Type="http://schemas.openxmlformats.org/officeDocument/2006/relationships/hyperlink" Target="http://elfe.tu-sofia.bg/mastorakis" TargetMode="External"/><Relationship Id="rId5" Type="http://schemas.openxmlformats.org/officeDocument/2006/relationships/hyperlink" Target="mailto:mastor@tu-sofia.bg" TargetMode="External"/><Relationship Id="rId4" Type="http://schemas.openxmlformats.org/officeDocument/2006/relationships/hyperlink" Target="mailto:abul.hassan@mihe.org.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bidabad.com/" TargetMode="External"/><Relationship Id="rId2" Type="http://schemas.openxmlformats.org/officeDocument/2006/relationships/hyperlink" Target="mailto:bijan@bidabad.com" TargetMode="External"/><Relationship Id="rId1" Type="http://schemas.openxmlformats.org/officeDocument/2006/relationships/slideLayout" Target="../slideLayouts/slideLayout1.xml"/><Relationship Id="rId4" Type="http://schemas.openxmlformats.org/officeDocument/2006/relationships/hyperlink" Target="mailto:abul.hassan@mihe.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163" y="5334000"/>
            <a:ext cx="9144001" cy="1470025"/>
          </a:xfrm>
        </p:spPr>
        <p:txBody>
          <a:bodyPr/>
          <a:lstStyle/>
          <a:p>
            <a:pPr fontAlgn="auto">
              <a:spcAft>
                <a:spcPts val="0"/>
              </a:spcAft>
              <a:defRPr/>
            </a:pPr>
            <a:r>
              <a:rPr lang="en-US" sz="1800" b="1" dirty="0"/>
              <a:t>Dynamic Lag Structure of Deposits and Loans Interest Rates and Business Cycles Formation</a:t>
            </a:r>
            <a:r>
              <a:rPr lang="en-US" sz="1800" dirty="0"/>
              <a:t/>
            </a:r>
            <a:br>
              <a:rPr lang="en-US" sz="1800" dirty="0"/>
            </a:br>
            <a:r>
              <a:rPr lang="en-US" sz="1800" b="1" dirty="0"/>
              <a:t> </a:t>
            </a:r>
            <a:r>
              <a:rPr lang="en-US" sz="1800" dirty="0"/>
              <a:t/>
            </a:r>
            <a:br>
              <a:rPr lang="en-US" sz="1800" dirty="0"/>
            </a:br>
            <a:r>
              <a:rPr lang="en-US" sz="1800" dirty="0"/>
              <a:t>BIJAN BIDABAD</a:t>
            </a:r>
            <a:br>
              <a:rPr lang="en-US" sz="1800" dirty="0"/>
            </a:br>
            <a:r>
              <a:rPr lang="en-US" sz="1800" dirty="0"/>
              <a:t>WSEAS Post Doctorate Researcher</a:t>
            </a:r>
            <a:br>
              <a:rPr lang="en-US" sz="1800" dirty="0"/>
            </a:br>
            <a:r>
              <a:rPr lang="en-US" sz="1800" dirty="0"/>
              <a:t>No. 2, 12th St., </a:t>
            </a:r>
            <a:r>
              <a:rPr lang="en-US" sz="1800" dirty="0" err="1"/>
              <a:t>Mahestan</a:t>
            </a:r>
            <a:r>
              <a:rPr lang="en-US" sz="1800" dirty="0"/>
              <a:t> Ave., </a:t>
            </a:r>
            <a:r>
              <a:rPr lang="en-US" sz="1800" dirty="0" err="1"/>
              <a:t>Shahrak</a:t>
            </a:r>
            <a:r>
              <a:rPr lang="en-US" sz="1800" dirty="0"/>
              <a:t> </a:t>
            </a:r>
            <a:r>
              <a:rPr lang="en-US" sz="1800" dirty="0" err="1"/>
              <a:t>Gharb</a:t>
            </a:r>
            <a:r>
              <a:rPr lang="en-US" sz="1800" dirty="0"/>
              <a:t>, Tehran, 14658 </a:t>
            </a:r>
            <a:br>
              <a:rPr lang="en-US" sz="1800" dirty="0"/>
            </a:br>
            <a:r>
              <a:rPr lang="en-US" sz="1800" dirty="0"/>
              <a:t>IRAN</a:t>
            </a:r>
            <a:br>
              <a:rPr lang="en-US" sz="1800" dirty="0"/>
            </a:br>
            <a:r>
              <a:rPr lang="en-US" sz="1800" dirty="0" smtClean="0">
                <a:hlinkClick r:id="rId2"/>
              </a:rPr>
              <a:t>bijan@bidabad.ir</a:t>
            </a:r>
            <a:r>
              <a:rPr lang="en-US" sz="1800" dirty="0" smtClean="0"/>
              <a:t>     </a:t>
            </a:r>
            <a:r>
              <a:rPr lang="en-US" sz="1800" dirty="0">
                <a:hlinkClick r:id="rId3"/>
              </a:rPr>
              <a:t>http://</a:t>
            </a:r>
            <a:r>
              <a:rPr lang="en-US" sz="1800" dirty="0" smtClean="0">
                <a:hlinkClick r:id="rId3"/>
              </a:rPr>
              <a:t>www.bidabad.ir/</a:t>
            </a:r>
            <a:r>
              <a:rPr lang="en-US" sz="1800" dirty="0"/>
              <a:t/>
            </a:r>
            <a:br>
              <a:rPr lang="en-US" sz="1800" dirty="0"/>
            </a:br>
            <a:r>
              <a:rPr lang="en-US" sz="1800" dirty="0"/>
              <a:t> </a:t>
            </a:r>
            <a:br>
              <a:rPr lang="en-US" sz="1800" dirty="0"/>
            </a:br>
            <a:r>
              <a:rPr lang="en-US" sz="1800" dirty="0"/>
              <a:t> </a:t>
            </a:r>
            <a:br>
              <a:rPr lang="en-US" sz="1800" dirty="0"/>
            </a:br>
            <a:r>
              <a:rPr lang="en-US" sz="1800" dirty="0"/>
              <a:t>ABUL HASSAN</a:t>
            </a:r>
            <a:br>
              <a:rPr lang="en-US" sz="1800" dirty="0"/>
            </a:br>
            <a:r>
              <a:rPr lang="en-US" sz="1800" dirty="0" err="1"/>
              <a:t>Markfield</a:t>
            </a:r>
            <a:r>
              <a:rPr lang="en-US" sz="1800" dirty="0"/>
              <a:t> Institute of Higher Education</a:t>
            </a:r>
            <a:br>
              <a:rPr lang="en-US" sz="1800" dirty="0"/>
            </a:br>
            <a:r>
              <a:rPr lang="en-US" sz="1800" dirty="0" err="1"/>
              <a:t>Ratby</a:t>
            </a:r>
            <a:r>
              <a:rPr lang="en-US" sz="1800" dirty="0"/>
              <a:t> Lane, </a:t>
            </a:r>
            <a:r>
              <a:rPr lang="en-US" sz="1800" dirty="0" err="1"/>
              <a:t>Markfield</a:t>
            </a:r>
            <a:r>
              <a:rPr lang="en-US" sz="1800" dirty="0"/>
              <a:t>, Leicestershire LE67 9SY</a:t>
            </a:r>
            <a:br>
              <a:rPr lang="en-US" sz="1800" dirty="0"/>
            </a:br>
            <a:r>
              <a:rPr lang="en-US" sz="1800" dirty="0"/>
              <a:t>UK</a:t>
            </a:r>
            <a:br>
              <a:rPr lang="en-US" sz="1800" dirty="0"/>
            </a:br>
            <a:r>
              <a:rPr lang="en-US" sz="1800" u="sng" dirty="0">
                <a:hlinkClick r:id="rId4"/>
              </a:rPr>
              <a:t>abul.hassan@mihe.org.uk</a:t>
            </a:r>
            <a:r>
              <a:rPr lang="en-US" sz="1800" dirty="0"/>
              <a:t/>
            </a:r>
            <a:br>
              <a:rPr lang="en-US" sz="1800" dirty="0"/>
            </a:br>
            <a:r>
              <a:rPr lang="en-US" sz="1800" dirty="0"/>
              <a:t> </a:t>
            </a:r>
            <a:br>
              <a:rPr lang="en-US" sz="1800" dirty="0"/>
            </a:br>
            <a:r>
              <a:rPr lang="en-US" sz="1800" dirty="0"/>
              <a:t> </a:t>
            </a:r>
            <a:br>
              <a:rPr lang="en-US" sz="1800" dirty="0"/>
            </a:br>
            <a:r>
              <a:rPr lang="en-US" sz="1800" dirty="0"/>
              <a:t/>
            </a:r>
            <a:br>
              <a:rPr lang="en-US" sz="1800" dirty="0"/>
            </a:br>
            <a:r>
              <a:rPr lang="en-US" sz="1800" u="sng" dirty="0">
                <a:hlinkClick r:id="rId5"/>
              </a:rPr>
              <a:t>mastor@tu-sofia.bg</a:t>
            </a:r>
            <a:r>
              <a:rPr lang="en-US" sz="1800" dirty="0"/>
              <a:t>        </a:t>
            </a:r>
            <a:r>
              <a:rPr lang="en-US" sz="1800" u="sng" dirty="0">
                <a:hlinkClick r:id="rId6"/>
              </a:rPr>
              <a:t>http://elfe.tu-sofia.bg/mastorakis</a:t>
            </a:r>
            <a:r>
              <a:rPr lang="en-US" sz="1800" dirty="0"/>
              <a:t/>
            </a:r>
            <a:br>
              <a:rPr lang="en-US" sz="1800" dirty="0"/>
            </a:b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400" b="1" dirty="0"/>
              <a:t>Transfer of Fluctuations from Money sector to Real </a:t>
            </a:r>
            <a:r>
              <a:rPr lang="en-US" sz="4400" b="1" dirty="0" smtClean="0"/>
              <a:t>sector</a:t>
            </a:r>
            <a:endParaRPr lang="en-US" sz="4400" dirty="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solidFill>
                  <a:schemeClr val="tx1">
                    <a:lumMod val="50000"/>
                    <a:lumOff val="50000"/>
                  </a:schemeClr>
                </a:solidFill>
              </a:rPr>
              <a:t>Equilibrium </a:t>
            </a:r>
            <a:r>
              <a:rPr lang="en-US" dirty="0">
                <a:solidFill>
                  <a:schemeClr val="tx1">
                    <a:lumMod val="50000"/>
                    <a:lumOff val="50000"/>
                  </a:schemeClr>
                </a:solidFill>
              </a:rPr>
              <a:t>condition in macro economy will </a:t>
            </a:r>
            <a:r>
              <a:rPr lang="en-US" dirty="0" smtClean="0">
                <a:solidFill>
                  <a:schemeClr val="tx1">
                    <a:lumMod val="50000"/>
                    <a:lumOff val="50000"/>
                  </a:schemeClr>
                </a:solidFill>
              </a:rPr>
              <a:t>be: (</a:t>
            </a:r>
            <a:r>
              <a:rPr lang="en-US" dirty="0" err="1">
                <a:solidFill>
                  <a:schemeClr val="tx1">
                    <a:lumMod val="50000"/>
                    <a:lumOff val="50000"/>
                  </a:schemeClr>
                </a:solidFill>
              </a:rPr>
              <a:t>inv</a:t>
            </a:r>
            <a:r>
              <a:rPr lang="en-US" dirty="0">
                <a:solidFill>
                  <a:schemeClr val="tx1">
                    <a:lumMod val="50000"/>
                    <a:lumOff val="50000"/>
                  </a:schemeClr>
                </a:solidFill>
              </a:rPr>
              <a:t>–</a:t>
            </a:r>
            <a:r>
              <a:rPr lang="en-US" dirty="0" err="1">
                <a:solidFill>
                  <a:schemeClr val="tx1">
                    <a:lumMod val="50000"/>
                    <a:lumOff val="50000"/>
                  </a:schemeClr>
                </a:solidFill>
              </a:rPr>
              <a:t>sav</a:t>
            </a:r>
            <a:r>
              <a:rPr lang="en-US" dirty="0">
                <a:solidFill>
                  <a:schemeClr val="tx1">
                    <a:lumMod val="50000"/>
                    <a:lumOff val="50000"/>
                  </a:schemeClr>
                </a:solidFill>
              </a:rPr>
              <a:t>) + (</a:t>
            </a:r>
            <a:r>
              <a:rPr lang="en-US" dirty="0" err="1">
                <a:solidFill>
                  <a:schemeClr val="tx1">
                    <a:lumMod val="50000"/>
                    <a:lumOff val="50000"/>
                  </a:schemeClr>
                </a:solidFill>
              </a:rPr>
              <a:t>gov</a:t>
            </a:r>
            <a:r>
              <a:rPr lang="en-US" dirty="0">
                <a:solidFill>
                  <a:schemeClr val="tx1">
                    <a:lumMod val="50000"/>
                    <a:lumOff val="50000"/>
                  </a:schemeClr>
                </a:solidFill>
              </a:rPr>
              <a:t>–tax) + (ex-</a:t>
            </a:r>
            <a:r>
              <a:rPr lang="en-US" dirty="0" err="1">
                <a:solidFill>
                  <a:schemeClr val="tx1">
                    <a:lumMod val="50000"/>
                    <a:lumOff val="50000"/>
                  </a:schemeClr>
                </a:solidFill>
              </a:rPr>
              <a:t>im</a:t>
            </a:r>
            <a:r>
              <a:rPr lang="en-US" dirty="0">
                <a:solidFill>
                  <a:schemeClr val="tx1">
                    <a:lumMod val="50000"/>
                    <a:lumOff val="50000"/>
                  </a:schemeClr>
                </a:solidFill>
              </a:rPr>
              <a:t>–</a:t>
            </a:r>
            <a:r>
              <a:rPr lang="en-US" dirty="0" err="1">
                <a:solidFill>
                  <a:schemeClr val="tx1">
                    <a:lumMod val="50000"/>
                    <a:lumOff val="50000"/>
                  </a:schemeClr>
                </a:solidFill>
              </a:rPr>
              <a:t>tr</a:t>
            </a:r>
            <a:r>
              <a:rPr lang="en-US" dirty="0">
                <a:solidFill>
                  <a:schemeClr val="tx1">
                    <a:lumMod val="50000"/>
                    <a:lumOff val="50000"/>
                  </a:schemeClr>
                </a:solidFill>
              </a:rPr>
              <a:t>)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a:solidFill>
                  <a:schemeClr val="tx1">
                    <a:lumMod val="50000"/>
                    <a:lumOff val="50000"/>
                  </a:schemeClr>
                </a:solidFill>
              </a:rPr>
              <a:t>In other words, the equilibrium condition in the economy in time t will be as follows:</a:t>
            </a:r>
          </a:p>
          <a:p>
            <a:pPr fontAlgn="auto">
              <a:spcAft>
                <a:spcPts val="0"/>
              </a:spcAft>
              <a:buFont typeface="Arial" pitchFamily="34" charset="0"/>
              <a:buChar char="•"/>
              <a:defRPr/>
            </a:pPr>
            <a:endParaRPr lang="en-US" dirty="0" smtClean="0">
              <a:solidFill>
                <a:schemeClr val="tx1">
                  <a:lumMod val="50000"/>
                  <a:lumOff val="50000"/>
                </a:schemeClr>
              </a:solidFill>
            </a:endParaRPr>
          </a:p>
          <a:p>
            <a:pPr fontAlgn="auto">
              <a:spcAft>
                <a:spcPts val="0"/>
              </a:spcAft>
              <a:buFont typeface="Arial" pitchFamily="34" charset="0"/>
              <a:buChar char="•"/>
              <a:defRPr/>
            </a:pPr>
            <a:endParaRPr lang="en-US" dirty="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Or</a:t>
            </a:r>
          </a:p>
          <a:p>
            <a:pPr marL="0" indent="0" fontAlgn="auto">
              <a:spcAft>
                <a:spcPts val="0"/>
              </a:spcAft>
              <a:buFont typeface="Arial" pitchFamily="34" charset="0"/>
              <a:buNone/>
              <a:defRPr/>
            </a:pPr>
            <a:endParaRPr lang="en-US" dirty="0" smtClean="0">
              <a:solidFill>
                <a:schemeClr val="tx1">
                  <a:lumMod val="50000"/>
                  <a:lumOff val="50000"/>
                </a:schemeClr>
              </a:solidFill>
            </a:endParaRPr>
          </a:p>
        </p:txBody>
      </p:sp>
      <p:pic>
        <p:nvPicPr>
          <p:cNvPr id="122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788" y="4038600"/>
            <a:ext cx="72834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788" y="5562600"/>
            <a:ext cx="75596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400" b="1" dirty="0"/>
              <a:t>Transfer of Fluctuations from Money sector to Real </a:t>
            </a:r>
            <a:r>
              <a:rPr lang="en-US" sz="4400" b="1" dirty="0" smtClean="0"/>
              <a:t>sector</a:t>
            </a:r>
            <a:endParaRPr lang="en-US" sz="4400" dirty="0"/>
          </a:p>
        </p:txBody>
      </p:sp>
      <p:sp>
        <p:nvSpPr>
          <p:cNvPr id="3" name="Content Placeholder 2"/>
          <p:cNvSpPr>
            <a:spLocks noGrp="1"/>
          </p:cNvSpPr>
          <p:nvPr>
            <p:ph idx="1"/>
          </p:nvPr>
        </p:nvSpPr>
        <p:spPr/>
        <p:txBody>
          <a:bodyPr rtlCol="0">
            <a:normAutofit fontScale="85000" lnSpcReduction="10000"/>
          </a:bodyPr>
          <a:lstStyle/>
          <a:p>
            <a:pPr marL="0" indent="0" fontAlgn="auto">
              <a:spcAft>
                <a:spcPts val="0"/>
              </a:spcAft>
              <a:buFont typeface="Arial" pitchFamily="34" charset="0"/>
              <a:buNone/>
              <a:defRPr/>
            </a:pPr>
            <a:r>
              <a:rPr lang="en-US" dirty="0">
                <a:solidFill>
                  <a:schemeClr val="tx1">
                    <a:lumMod val="50000"/>
                    <a:lumOff val="50000"/>
                  </a:schemeClr>
                </a:solidFill>
              </a:rPr>
              <a:t>If the government has balanced fiscal policy which means (</a:t>
            </a:r>
            <a:r>
              <a:rPr lang="en-US" dirty="0" err="1">
                <a:solidFill>
                  <a:schemeClr val="tx1">
                    <a:lumMod val="50000"/>
                    <a:lumOff val="50000"/>
                  </a:schemeClr>
                </a:solidFill>
              </a:rPr>
              <a:t>gov</a:t>
            </a:r>
            <a:r>
              <a:rPr lang="en-US" baseline="-25000" dirty="0" err="1">
                <a:solidFill>
                  <a:schemeClr val="tx1">
                    <a:lumMod val="50000"/>
                    <a:lumOff val="50000"/>
                  </a:schemeClr>
                </a:solidFill>
              </a:rPr>
              <a:t>t</a:t>
            </a:r>
            <a:r>
              <a:rPr lang="en-US" baseline="-25000" dirty="0">
                <a:solidFill>
                  <a:schemeClr val="tx1">
                    <a:lumMod val="50000"/>
                    <a:lumOff val="50000"/>
                  </a:schemeClr>
                </a:solidFill>
              </a:rPr>
              <a:t> </a:t>
            </a:r>
            <a:r>
              <a:rPr lang="en-US" dirty="0">
                <a:solidFill>
                  <a:schemeClr val="tx1">
                    <a:lumMod val="50000"/>
                    <a:lumOff val="50000"/>
                  </a:schemeClr>
                </a:solidFill>
              </a:rPr>
              <a:t>- </a:t>
            </a:r>
            <a:r>
              <a:rPr lang="en-US" dirty="0" err="1">
                <a:solidFill>
                  <a:schemeClr val="tx1">
                    <a:lumMod val="50000"/>
                    <a:lumOff val="50000"/>
                  </a:schemeClr>
                </a:solidFill>
              </a:rPr>
              <a:t>tax</a:t>
            </a:r>
            <a:r>
              <a:rPr lang="en-US" baseline="-25000" dirty="0" err="1">
                <a:solidFill>
                  <a:schemeClr val="tx1">
                    <a:lumMod val="50000"/>
                    <a:lumOff val="50000"/>
                  </a:schemeClr>
                </a:solidFill>
              </a:rPr>
              <a:t>t</a:t>
            </a:r>
            <a:r>
              <a:rPr lang="en-US" dirty="0">
                <a:solidFill>
                  <a:schemeClr val="tx1">
                    <a:lumMod val="50000"/>
                    <a:lumOff val="50000"/>
                  </a:schemeClr>
                </a:solidFill>
              </a:rPr>
              <a:t>)=0 and the trade balance is also balanced (</a:t>
            </a:r>
            <a:r>
              <a:rPr lang="en-US" dirty="0" err="1">
                <a:solidFill>
                  <a:schemeClr val="tx1">
                    <a:lumMod val="50000"/>
                    <a:lumOff val="50000"/>
                  </a:schemeClr>
                </a:solidFill>
              </a:rPr>
              <a:t>ex</a:t>
            </a:r>
            <a:r>
              <a:rPr lang="en-US" baseline="-25000" dirty="0" err="1">
                <a:solidFill>
                  <a:schemeClr val="tx1">
                    <a:lumMod val="50000"/>
                    <a:lumOff val="50000"/>
                  </a:schemeClr>
                </a:solidFill>
              </a:rPr>
              <a:t>t</a:t>
            </a:r>
            <a:r>
              <a:rPr lang="en-US" baseline="-25000" dirty="0">
                <a:solidFill>
                  <a:schemeClr val="tx1">
                    <a:lumMod val="50000"/>
                    <a:lumOff val="50000"/>
                  </a:schemeClr>
                </a:solidFill>
              </a:rPr>
              <a:t> </a:t>
            </a:r>
            <a:r>
              <a:rPr lang="en-US" dirty="0">
                <a:solidFill>
                  <a:schemeClr val="tx1">
                    <a:lumMod val="50000"/>
                    <a:lumOff val="50000"/>
                  </a:schemeClr>
                </a:solidFill>
              </a:rPr>
              <a:t>- </a:t>
            </a:r>
            <a:r>
              <a:rPr lang="en-US" dirty="0" err="1">
                <a:solidFill>
                  <a:schemeClr val="tx1">
                    <a:lumMod val="50000"/>
                    <a:lumOff val="50000"/>
                  </a:schemeClr>
                </a:solidFill>
              </a:rPr>
              <a:t>im</a:t>
            </a:r>
            <a:r>
              <a:rPr lang="en-US" baseline="-25000" dirty="0" err="1">
                <a:solidFill>
                  <a:schemeClr val="tx1">
                    <a:lumMod val="50000"/>
                    <a:lumOff val="50000"/>
                  </a:schemeClr>
                </a:solidFill>
              </a:rPr>
              <a:t>t</a:t>
            </a:r>
            <a:r>
              <a:rPr lang="en-US" baseline="-25000" dirty="0">
                <a:solidFill>
                  <a:schemeClr val="tx1">
                    <a:lumMod val="50000"/>
                    <a:lumOff val="50000"/>
                  </a:schemeClr>
                </a:solidFill>
              </a:rPr>
              <a:t> </a:t>
            </a:r>
            <a:r>
              <a:rPr lang="en-US" dirty="0">
                <a:solidFill>
                  <a:schemeClr val="tx1">
                    <a:lumMod val="50000"/>
                    <a:lumOff val="50000"/>
                  </a:schemeClr>
                </a:solidFill>
              </a:rPr>
              <a:t>- </a:t>
            </a:r>
            <a:r>
              <a:rPr lang="en-US" dirty="0" err="1">
                <a:solidFill>
                  <a:schemeClr val="tx1">
                    <a:lumMod val="50000"/>
                    <a:lumOff val="50000"/>
                  </a:schemeClr>
                </a:solidFill>
              </a:rPr>
              <a:t>tr</a:t>
            </a:r>
            <a:r>
              <a:rPr lang="en-US" baseline="-25000" dirty="0" err="1">
                <a:solidFill>
                  <a:schemeClr val="tx1">
                    <a:lumMod val="50000"/>
                    <a:lumOff val="50000"/>
                  </a:schemeClr>
                </a:solidFill>
              </a:rPr>
              <a:t>t</a:t>
            </a:r>
            <a:r>
              <a:rPr lang="en-US" dirty="0">
                <a:solidFill>
                  <a:schemeClr val="tx1">
                    <a:lumMod val="50000"/>
                    <a:lumOff val="50000"/>
                  </a:schemeClr>
                </a:solidFill>
              </a:rPr>
              <a:t>)=0, again the equilibrium (19) is a second order difference equation which can lead the economy into disequilibrium in different times. </a:t>
            </a:r>
            <a:endParaRPr lang="en-US" dirty="0" smtClean="0">
              <a:solidFill>
                <a:schemeClr val="tx1">
                  <a:lumMod val="50000"/>
                  <a:lumOff val="50000"/>
                </a:schemeClr>
              </a:solidFill>
            </a:endParaRPr>
          </a:p>
          <a:p>
            <a:pPr marL="0" indent="0" fontAlgn="auto">
              <a:spcAft>
                <a:spcPts val="0"/>
              </a:spcAft>
              <a:buFont typeface="Arial" pitchFamily="34" charset="0"/>
              <a:buNone/>
              <a:defRPr/>
            </a:pPr>
            <a:r>
              <a:rPr lang="en-US" dirty="0" smtClean="0">
                <a:solidFill>
                  <a:schemeClr val="tx1">
                    <a:lumMod val="50000"/>
                    <a:lumOff val="50000"/>
                  </a:schemeClr>
                </a:solidFill>
              </a:rPr>
              <a:t>In </a:t>
            </a:r>
            <a:r>
              <a:rPr lang="en-US" dirty="0">
                <a:solidFill>
                  <a:schemeClr val="tx1">
                    <a:lumMod val="50000"/>
                    <a:lumOff val="50000"/>
                  </a:schemeClr>
                </a:solidFill>
              </a:rPr>
              <a:t>other words, the mathematical behavior of equation (19) will be different regarding the behavioral characteristic of saving and loan contracts and the reaction of depositors and borrowers (investors) to interest rates of deposits and loans, which can show any kind of oscillatory behavior. </a:t>
            </a:r>
            <a:endParaRPr lang="en-US" dirty="0" smtClean="0">
              <a:solidFill>
                <a:schemeClr val="tx1">
                  <a:lumMod val="50000"/>
                  <a:lumOff val="50000"/>
                </a:schemeClr>
              </a:solidFill>
            </a:endParaRPr>
          </a:p>
          <a:p>
            <a:pPr marL="0" indent="0" fontAlgn="auto">
              <a:spcAft>
                <a:spcPts val="0"/>
              </a:spcAft>
              <a:buFont typeface="Arial" pitchFamily="34" charset="0"/>
              <a:buNone/>
              <a:defRPr/>
            </a:pPr>
            <a:r>
              <a:rPr lang="en-US" dirty="0" smtClean="0">
                <a:solidFill>
                  <a:schemeClr val="tx1">
                    <a:lumMod val="50000"/>
                    <a:lumOff val="50000"/>
                  </a:schemeClr>
                </a:solidFill>
              </a:rPr>
              <a:t>Nevertheless</a:t>
            </a:r>
            <a:r>
              <a:rPr lang="en-US" dirty="0">
                <a:solidFill>
                  <a:schemeClr val="tx1">
                    <a:lumMod val="50000"/>
                    <a:lumOff val="50000"/>
                  </a:schemeClr>
                </a:solidFill>
              </a:rPr>
              <a:t>, this behavior cannot be expanding (diverging) or dampening (converging) forever, because disequilibrium tends to zero in long run. Therefore, necessarily even if the equilibrium is a moving equilibrium, it should oscillate around its long run equilibrium and this phenomenon creates economic cycles.</a:t>
            </a:r>
            <a:endParaRPr lang="en-US" dirty="0" smtClean="0">
              <a:solidFill>
                <a:schemeClr val="tx1">
                  <a:lumMod val="50000"/>
                  <a:lumOff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b="1" dirty="0"/>
              <a:t>Capability of Second Order Difference Equations in Explaining Fluctuations</a:t>
            </a:r>
            <a:endParaRPr lang="en-US" sz="3200" dirty="0"/>
          </a:p>
        </p:txBody>
      </p:sp>
      <p:pic>
        <p:nvPicPr>
          <p:cNvPr id="1433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1828800"/>
            <a:ext cx="3221038" cy="1905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057400"/>
            <a:ext cx="3419475" cy="202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962400"/>
            <a:ext cx="3790950"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2"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4046538"/>
            <a:ext cx="3448050" cy="202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b="1" dirty="0"/>
              <a:t>Capability of Second Order Difference Equations in Explaining Fluctuations</a:t>
            </a:r>
            <a:endParaRPr lang="en-US" sz="3200" dirty="0"/>
          </a:p>
        </p:txBody>
      </p:sp>
      <p:pic>
        <p:nvPicPr>
          <p:cNvPr id="1536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8713" y="1576388"/>
            <a:ext cx="6415087" cy="525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90600"/>
          </a:xfrm>
        </p:spPr>
        <p:txBody>
          <a:bodyPr/>
          <a:lstStyle/>
          <a:p>
            <a:pPr fontAlgn="auto">
              <a:spcAft>
                <a:spcPts val="0"/>
              </a:spcAft>
              <a:defRPr/>
            </a:pPr>
            <a:r>
              <a:rPr lang="en-US" sz="4400" b="1" dirty="0"/>
              <a:t>Empirical Investigations </a:t>
            </a:r>
            <a:endParaRPr lang="en-US" sz="100"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a:solidFill>
                  <a:schemeClr val="tx1">
                    <a:lumMod val="50000"/>
                    <a:lumOff val="50000"/>
                  </a:schemeClr>
                </a:solidFill>
              </a:rPr>
              <a:t>To test the time structure of the interest rate the following interest rates were selected for a long period since 1948 till </a:t>
            </a:r>
            <a:r>
              <a:rPr lang="en-US" dirty="0" smtClean="0">
                <a:solidFill>
                  <a:schemeClr val="tx1">
                    <a:lumMod val="50000"/>
                    <a:lumOff val="50000"/>
                  </a:schemeClr>
                </a:solidFill>
              </a:rPr>
              <a:t>present:</a:t>
            </a:r>
          </a:p>
          <a:p>
            <a:pPr fontAlgn="auto">
              <a:spcAft>
                <a:spcPts val="0"/>
              </a:spcAft>
              <a:buFont typeface="Arial" pitchFamily="34" charset="0"/>
              <a:buChar char="•"/>
              <a:defRPr/>
            </a:pPr>
            <a:r>
              <a:rPr lang="en-US" i="1" u="sng" dirty="0">
                <a:solidFill>
                  <a:schemeClr val="tx1">
                    <a:lumMod val="50000"/>
                    <a:lumOff val="50000"/>
                  </a:schemeClr>
                </a:solidFill>
              </a:rPr>
              <a:t>Discount Rate (End of Period)</a:t>
            </a:r>
            <a:r>
              <a:rPr lang="en-US" i="1" dirty="0">
                <a:solidFill>
                  <a:schemeClr val="tx1">
                    <a:lumMod val="50000"/>
                    <a:lumOff val="50000"/>
                  </a:schemeClr>
                </a:solidFill>
              </a:rPr>
              <a:t>: </a:t>
            </a:r>
            <a:endParaRPr lang="en-US" i="1" dirty="0" smtClean="0">
              <a:solidFill>
                <a:schemeClr val="tx1">
                  <a:lumMod val="50000"/>
                  <a:lumOff val="50000"/>
                </a:schemeClr>
              </a:solidFill>
            </a:endParaRPr>
          </a:p>
          <a:p>
            <a:pPr fontAlgn="auto">
              <a:spcAft>
                <a:spcPts val="0"/>
              </a:spcAft>
              <a:buFont typeface="Arial" pitchFamily="34" charset="0"/>
              <a:buChar char="•"/>
              <a:defRPr/>
            </a:pPr>
            <a:r>
              <a:rPr lang="en-US" i="1" u="sng" dirty="0" smtClean="0">
                <a:solidFill>
                  <a:schemeClr val="tx1">
                    <a:lumMod val="50000"/>
                    <a:lumOff val="50000"/>
                  </a:schemeClr>
                </a:solidFill>
              </a:rPr>
              <a:t>Federal </a:t>
            </a:r>
            <a:r>
              <a:rPr lang="en-US" i="1" u="sng" dirty="0">
                <a:solidFill>
                  <a:schemeClr val="tx1">
                    <a:lumMod val="50000"/>
                    <a:lumOff val="50000"/>
                  </a:schemeClr>
                </a:solidFill>
              </a:rPr>
              <a:t>Funds Rate</a:t>
            </a:r>
            <a:r>
              <a:rPr lang="en-US" i="1" u="sng" dirty="0" smtClean="0">
                <a:solidFill>
                  <a:schemeClr val="tx1">
                    <a:lumMod val="50000"/>
                    <a:lumOff val="50000"/>
                  </a:schemeClr>
                </a:solidFill>
              </a:rPr>
              <a:t>:</a:t>
            </a:r>
            <a:endParaRPr lang="en-US" dirty="0">
              <a:solidFill>
                <a:schemeClr val="tx1">
                  <a:lumMod val="50000"/>
                  <a:lumOff val="50000"/>
                </a:schemeClr>
              </a:solidFill>
            </a:endParaRPr>
          </a:p>
          <a:p>
            <a:pPr fontAlgn="auto">
              <a:spcAft>
                <a:spcPts val="0"/>
              </a:spcAft>
              <a:buFont typeface="Arial" pitchFamily="34" charset="0"/>
              <a:buChar char="•"/>
              <a:defRPr/>
            </a:pPr>
            <a:r>
              <a:rPr lang="en-US" i="1" u="sng" dirty="0">
                <a:solidFill>
                  <a:schemeClr val="tx1">
                    <a:lumMod val="50000"/>
                    <a:lumOff val="50000"/>
                  </a:schemeClr>
                </a:solidFill>
              </a:rPr>
              <a:t>Commercial Paper Rate</a:t>
            </a:r>
            <a:r>
              <a:rPr lang="en-US" i="1" u="sng" dirty="0" smtClean="0">
                <a:solidFill>
                  <a:schemeClr val="tx1">
                    <a:lumMod val="50000"/>
                    <a:lumOff val="50000"/>
                  </a:schemeClr>
                </a:solidFill>
              </a:rPr>
              <a:t>:</a:t>
            </a:r>
            <a:endParaRPr lang="en-US" dirty="0">
              <a:solidFill>
                <a:schemeClr val="tx1">
                  <a:lumMod val="50000"/>
                  <a:lumOff val="50000"/>
                </a:schemeClr>
              </a:solidFill>
            </a:endParaRPr>
          </a:p>
          <a:p>
            <a:pPr fontAlgn="auto">
              <a:spcAft>
                <a:spcPts val="0"/>
              </a:spcAft>
              <a:buFont typeface="Arial" pitchFamily="34" charset="0"/>
              <a:buChar char="•"/>
              <a:defRPr/>
            </a:pPr>
            <a:r>
              <a:rPr lang="en-US" i="1" u="sng" dirty="0">
                <a:solidFill>
                  <a:schemeClr val="tx1">
                    <a:lumMod val="50000"/>
                    <a:lumOff val="50000"/>
                  </a:schemeClr>
                </a:solidFill>
              </a:rPr>
              <a:t>Treasury Bill Rate</a:t>
            </a:r>
            <a:r>
              <a:rPr lang="en-US" i="1" u="sng" dirty="0" smtClean="0">
                <a:solidFill>
                  <a:schemeClr val="tx1">
                    <a:lumMod val="50000"/>
                    <a:lumOff val="50000"/>
                  </a:schemeClr>
                </a:solidFill>
              </a:rPr>
              <a:t>:</a:t>
            </a:r>
            <a:endParaRPr lang="en-US" dirty="0">
              <a:solidFill>
                <a:schemeClr val="tx1">
                  <a:lumMod val="50000"/>
                  <a:lumOff val="50000"/>
                </a:schemeClr>
              </a:solidFill>
            </a:endParaRPr>
          </a:p>
          <a:p>
            <a:pPr fontAlgn="auto">
              <a:spcAft>
                <a:spcPts val="0"/>
              </a:spcAft>
              <a:buFont typeface="Arial" pitchFamily="34" charset="0"/>
              <a:buChar char="•"/>
              <a:defRPr/>
            </a:pPr>
            <a:r>
              <a:rPr lang="en-US" i="1" u="sng" dirty="0">
                <a:solidFill>
                  <a:schemeClr val="tx1">
                    <a:lumMod val="50000"/>
                    <a:lumOff val="50000"/>
                  </a:schemeClr>
                </a:solidFill>
              </a:rPr>
              <a:t>Certificate of Deposit Rate</a:t>
            </a:r>
            <a:r>
              <a:rPr lang="en-US" i="1" u="sng" dirty="0" smtClean="0">
                <a:solidFill>
                  <a:schemeClr val="tx1">
                    <a:lumMod val="50000"/>
                    <a:lumOff val="50000"/>
                  </a:schemeClr>
                </a:solidFill>
              </a:rPr>
              <a:t>:</a:t>
            </a:r>
            <a:endParaRPr lang="en-US" dirty="0">
              <a:solidFill>
                <a:schemeClr val="tx1">
                  <a:lumMod val="50000"/>
                  <a:lumOff val="50000"/>
                </a:schemeClr>
              </a:solidFill>
            </a:endParaRPr>
          </a:p>
          <a:p>
            <a:pPr fontAlgn="auto">
              <a:spcAft>
                <a:spcPts val="0"/>
              </a:spcAft>
              <a:buFont typeface="Arial" pitchFamily="34" charset="0"/>
              <a:buChar char="•"/>
              <a:defRPr/>
            </a:pPr>
            <a:r>
              <a:rPr lang="en-US" i="1" u="sng" dirty="0">
                <a:solidFill>
                  <a:schemeClr val="tx1">
                    <a:lumMod val="50000"/>
                    <a:lumOff val="50000"/>
                  </a:schemeClr>
                </a:solidFill>
              </a:rPr>
              <a:t>Lending Rate</a:t>
            </a:r>
            <a:r>
              <a:rPr lang="en-US" i="1" u="sng" dirty="0" smtClean="0">
                <a:solidFill>
                  <a:schemeClr val="tx1">
                    <a:lumMod val="50000"/>
                    <a:lumOff val="50000"/>
                  </a:schemeClr>
                </a:solidFill>
              </a:rPr>
              <a:t>:</a:t>
            </a:r>
            <a:endParaRPr lang="en-US" dirty="0">
              <a:solidFill>
                <a:schemeClr val="tx1">
                  <a:lumMod val="50000"/>
                  <a:lumOff val="50000"/>
                </a:schemeClr>
              </a:solidFill>
            </a:endParaRPr>
          </a:p>
          <a:p>
            <a:pPr fontAlgn="auto">
              <a:spcAft>
                <a:spcPts val="0"/>
              </a:spcAft>
              <a:buFont typeface="Arial" pitchFamily="34" charset="0"/>
              <a:buChar char="•"/>
              <a:defRPr/>
            </a:pPr>
            <a:r>
              <a:rPr lang="en-US" i="1" u="sng" dirty="0">
                <a:solidFill>
                  <a:schemeClr val="tx1">
                    <a:lumMod val="50000"/>
                    <a:lumOff val="50000"/>
                  </a:schemeClr>
                </a:solidFill>
              </a:rPr>
              <a:t>Mortgage Rate</a:t>
            </a:r>
            <a:r>
              <a:rPr lang="en-US" i="1" u="sng" dirty="0" smtClean="0">
                <a:solidFill>
                  <a:schemeClr val="tx1">
                    <a:lumMod val="50000"/>
                    <a:lumOff val="50000"/>
                  </a:schemeClr>
                </a:solidFill>
              </a:rPr>
              <a:t>:</a:t>
            </a:r>
            <a:endParaRPr lang="en-US" dirty="0">
              <a:solidFill>
                <a:schemeClr val="tx1">
                  <a:lumMod val="50000"/>
                  <a:lumOff val="50000"/>
                </a:schemeClr>
              </a:solidFill>
            </a:endParaRPr>
          </a:p>
          <a:p>
            <a:pPr fontAlgn="auto">
              <a:spcAft>
                <a:spcPts val="0"/>
              </a:spcAft>
              <a:buFont typeface="Arial" pitchFamily="34" charset="0"/>
              <a:buChar char="•"/>
              <a:defRPr/>
            </a:pPr>
            <a:r>
              <a:rPr lang="en-US" i="1" u="sng" dirty="0">
                <a:solidFill>
                  <a:schemeClr val="tx1">
                    <a:lumMod val="50000"/>
                    <a:lumOff val="50000"/>
                  </a:schemeClr>
                </a:solidFill>
              </a:rPr>
              <a:t>Government Bond Yield: Long-Term and Short-Term:</a:t>
            </a:r>
            <a:endParaRPr lang="en-US" dirty="0">
              <a:solidFill>
                <a:schemeClr val="tx1">
                  <a:lumMod val="50000"/>
                  <a:lumOff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4800" b="1" dirty="0"/>
              <a:t>Different interest rates time trend. USA (%) for 1948-2009</a:t>
            </a:r>
            <a:endParaRPr lang="en-US" sz="4800" dirty="0"/>
          </a:p>
        </p:txBody>
      </p:sp>
      <p:pic>
        <p:nvPicPr>
          <p:cNvPr id="1741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1676400"/>
            <a:ext cx="5948363" cy="37893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5562600"/>
            <a:ext cx="6667500" cy="111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990600"/>
          </a:xfrm>
        </p:spPr>
        <p:txBody>
          <a:bodyPr/>
          <a:lstStyle/>
          <a:p>
            <a:pPr fontAlgn="auto">
              <a:spcAft>
                <a:spcPts val="0"/>
              </a:spcAft>
              <a:defRPr/>
            </a:pPr>
            <a:r>
              <a:rPr lang="en-US" sz="3200" b="1" dirty="0"/>
              <a:t>Estimation results for ten estimated equations</a:t>
            </a:r>
            <a:endParaRPr lang="en-US" sz="3200" dirty="0"/>
          </a:p>
        </p:txBody>
      </p:sp>
      <p:graphicFrame>
        <p:nvGraphicFramePr>
          <p:cNvPr id="4" name="Table 3"/>
          <p:cNvGraphicFramePr>
            <a:graphicFrameLocks noGrp="1"/>
          </p:cNvGraphicFramePr>
          <p:nvPr/>
        </p:nvGraphicFramePr>
        <p:xfrm>
          <a:off x="1066800" y="1371600"/>
          <a:ext cx="7086599" cy="5105408"/>
        </p:xfrm>
        <a:graphic>
          <a:graphicData uri="http://schemas.openxmlformats.org/drawingml/2006/table">
            <a:tbl>
              <a:tblPr firstRow="1" firstCol="1" bandRow="1" bandCol="1">
                <a:tableStyleId>{5C22544A-7EE6-4342-B048-85BDC9FD1C3A}</a:tableStyleId>
              </a:tblPr>
              <a:tblGrid>
                <a:gridCol w="2766793"/>
                <a:gridCol w="723612"/>
                <a:gridCol w="713032"/>
                <a:gridCol w="713032"/>
                <a:gridCol w="500039"/>
                <a:gridCol w="600189"/>
                <a:gridCol w="600189"/>
                <a:gridCol w="469713"/>
              </a:tblGrid>
              <a:tr h="159544">
                <a:tc>
                  <a:txBody>
                    <a:bodyPr/>
                    <a:lstStyle/>
                    <a:p>
                      <a:pPr algn="ctr">
                        <a:lnSpc>
                          <a:spcPct val="115000"/>
                        </a:lnSpc>
                        <a:spcAft>
                          <a:spcPts val="0"/>
                        </a:spcAft>
                      </a:pPr>
                      <a:r>
                        <a:rPr lang="en-US" sz="800" dirty="0">
                          <a:effectLst/>
                        </a:rPr>
                        <a:t>Dependent Variable</a:t>
                      </a:r>
                      <a:endParaRPr lang="en-US" sz="1000" dirty="0">
                        <a:effectLst/>
                        <a:latin typeface="Calibri"/>
                        <a:ea typeface="Calibri"/>
                        <a:cs typeface="Calibri"/>
                      </a:endParaRPr>
                    </a:p>
                  </a:txBody>
                  <a:tcPr marL="61494" marR="61494" marT="0" marB="0"/>
                </a:tc>
                <a:tc gridSpan="7">
                  <a:txBody>
                    <a:bodyPr/>
                    <a:lstStyle/>
                    <a:p>
                      <a:pPr algn="ctr">
                        <a:lnSpc>
                          <a:spcPct val="115000"/>
                        </a:lnSpc>
                        <a:spcAft>
                          <a:spcPts val="0"/>
                        </a:spcAft>
                      </a:pPr>
                      <a:r>
                        <a:rPr lang="en-US" sz="800">
                          <a:effectLst/>
                        </a:rPr>
                        <a:t>Y</a:t>
                      </a:r>
                      <a:r>
                        <a:rPr lang="en-US" sz="800" baseline="-25000">
                          <a:effectLst/>
                        </a:rPr>
                        <a:t>t</a:t>
                      </a:r>
                      <a:r>
                        <a:rPr lang="en-US" sz="800">
                          <a:effectLst/>
                        </a:rPr>
                        <a:t>=ß</a:t>
                      </a:r>
                      <a:r>
                        <a:rPr lang="en-US" sz="800" baseline="-25000">
                          <a:effectLst/>
                        </a:rPr>
                        <a:t>0</a:t>
                      </a:r>
                      <a:r>
                        <a:rPr lang="en-US" sz="800">
                          <a:effectLst/>
                        </a:rPr>
                        <a:t> + ß</a:t>
                      </a:r>
                      <a:r>
                        <a:rPr lang="en-US" sz="800" baseline="-25000">
                          <a:effectLst/>
                        </a:rPr>
                        <a:t>1</a:t>
                      </a:r>
                      <a:r>
                        <a:rPr lang="en-US" sz="800">
                          <a:effectLst/>
                        </a:rPr>
                        <a:t>.Yt</a:t>
                      </a:r>
                      <a:r>
                        <a:rPr lang="en-US" sz="800" baseline="-25000">
                          <a:effectLst/>
                        </a:rPr>
                        <a:t>-1</a:t>
                      </a:r>
                      <a:r>
                        <a:rPr lang="en-US" sz="800">
                          <a:effectLst/>
                        </a:rPr>
                        <a:t> + ß</a:t>
                      </a:r>
                      <a:r>
                        <a:rPr lang="en-US" sz="800" baseline="-25000">
                          <a:effectLst/>
                        </a:rPr>
                        <a:t>2</a:t>
                      </a:r>
                      <a:r>
                        <a:rPr lang="en-US" sz="800">
                          <a:effectLst/>
                        </a:rPr>
                        <a:t> .Y</a:t>
                      </a:r>
                      <a:r>
                        <a:rPr lang="en-US" sz="800" baseline="-25000">
                          <a:effectLst/>
                        </a:rPr>
                        <a:t>t-2</a:t>
                      </a:r>
                      <a:endParaRPr lang="en-US" sz="1000">
                        <a:effectLst/>
                        <a:latin typeface="Calibri"/>
                        <a:ea typeface="Calibri"/>
                        <a:cs typeface="Calibri"/>
                      </a:endParaRPr>
                    </a:p>
                  </a:txBody>
                  <a:tcPr marL="61494" marR="6149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544">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Sample</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obs.</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Y</a:t>
                      </a:r>
                      <a:r>
                        <a:rPr lang="en-US" sz="800" baseline="-25000">
                          <a:effectLst/>
                        </a:rPr>
                        <a:t>t</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ß</a:t>
                      </a:r>
                      <a:r>
                        <a:rPr lang="en-US" sz="800" baseline="-25000">
                          <a:effectLst/>
                        </a:rPr>
                        <a:t>0</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ß</a:t>
                      </a:r>
                      <a:r>
                        <a:rPr lang="en-US" sz="800" baseline="-25000">
                          <a:effectLst/>
                        </a:rPr>
                        <a:t>1</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ß</a:t>
                      </a:r>
                      <a:r>
                        <a:rPr lang="en-US" sz="800" baseline="-25000">
                          <a:effectLst/>
                        </a:rPr>
                        <a:t>2</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R</a:t>
                      </a:r>
                      <a:r>
                        <a:rPr lang="en-US" sz="800" baseline="30000">
                          <a:effectLst/>
                        </a:rPr>
                        <a:t>2</a:t>
                      </a:r>
                      <a:endParaRPr lang="en-US" sz="1000">
                        <a:effectLst/>
                        <a:latin typeface="Calibri"/>
                        <a:ea typeface="Calibri"/>
                        <a:cs typeface="Calibri"/>
                      </a:endParaRPr>
                    </a:p>
                  </a:txBody>
                  <a:tcPr marL="61494" marR="61494" marT="0" marB="0"/>
                </a:tc>
              </a:tr>
              <a:tr h="319088">
                <a:tc rowSpan="2">
                  <a:txBody>
                    <a:bodyPr/>
                    <a:lstStyle/>
                    <a:p>
                      <a:pPr>
                        <a:lnSpc>
                          <a:spcPct val="115000"/>
                        </a:lnSpc>
                        <a:spcAft>
                          <a:spcPts val="0"/>
                        </a:spcAft>
                      </a:pPr>
                      <a:r>
                        <a:rPr lang="en-US" sz="800">
                          <a:effectLst/>
                        </a:rPr>
                        <a:t>Certificates of Deposit Rate (secondary market-3 months)</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1967-2009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43</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CDR</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1.412</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1.173</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-0.405</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0.714</a:t>
                      </a:r>
                      <a:endParaRPr lang="en-US" sz="1000">
                        <a:effectLst/>
                        <a:latin typeface="Calibri"/>
                        <a:ea typeface="Calibri"/>
                        <a:cs typeface="Calibri"/>
                      </a:endParaRPr>
                    </a:p>
                  </a:txBody>
                  <a:tcPr marL="61494" marR="61494" marT="0" marB="0"/>
                </a:tc>
              </a:tr>
              <a:tr h="159544">
                <a:tc vMerge="1">
                  <a:txBody>
                    <a:bodyPr/>
                    <a:lstStyle/>
                    <a:p>
                      <a:endParaRPr lang="en-US"/>
                    </a:p>
                  </a:txBody>
                  <a:tcPr/>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t-Stat.</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2.124</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7.828</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-2.675</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r>
              <a:tr h="319088">
                <a:tc rowSpan="2">
                  <a:txBody>
                    <a:bodyPr/>
                    <a:lstStyle/>
                    <a:p>
                      <a:pPr>
                        <a:lnSpc>
                          <a:spcPct val="115000"/>
                        </a:lnSpc>
                        <a:spcAft>
                          <a:spcPts val="0"/>
                        </a:spcAft>
                      </a:pPr>
                      <a:r>
                        <a:rPr lang="en-US" sz="800">
                          <a:effectLst/>
                        </a:rPr>
                        <a:t>Commercial Paper Rate</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1974-2009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36</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CPR</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1.092</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1.208</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-0.406</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0.761</a:t>
                      </a:r>
                      <a:endParaRPr lang="en-US" sz="1000">
                        <a:effectLst/>
                        <a:latin typeface="Calibri"/>
                        <a:ea typeface="Calibri"/>
                        <a:cs typeface="Calibri"/>
                      </a:endParaRPr>
                    </a:p>
                  </a:txBody>
                  <a:tcPr marL="61494" marR="61494" marT="0" marB="0"/>
                </a:tc>
              </a:tr>
              <a:tr h="159544">
                <a:tc vMerge="1">
                  <a:txBody>
                    <a:bodyPr/>
                    <a:lstStyle/>
                    <a:p>
                      <a:endParaRPr lang="en-US"/>
                    </a:p>
                  </a:txBody>
                  <a:tcPr/>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t-Stat.</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1.609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7.807</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-2.564</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r>
              <a:tr h="319088">
                <a:tc rowSpan="2">
                  <a:txBody>
                    <a:bodyPr/>
                    <a:lstStyle/>
                    <a:p>
                      <a:pPr>
                        <a:lnSpc>
                          <a:spcPct val="115000"/>
                        </a:lnSpc>
                        <a:spcAft>
                          <a:spcPts val="0"/>
                        </a:spcAft>
                      </a:pPr>
                      <a:r>
                        <a:rPr lang="en-US" sz="800">
                          <a:effectLst/>
                        </a:rPr>
                        <a:t>Discount Rate (End of Period)</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1950-2009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60</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DR</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0.877</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1.168</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-0.349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0.774</a:t>
                      </a:r>
                      <a:endParaRPr lang="en-US" sz="1000">
                        <a:effectLst/>
                        <a:latin typeface="Calibri"/>
                        <a:ea typeface="Calibri"/>
                        <a:cs typeface="Calibri"/>
                      </a:endParaRPr>
                    </a:p>
                  </a:txBody>
                  <a:tcPr marL="61494" marR="61494" marT="0" marB="0"/>
                </a:tc>
              </a:tr>
              <a:tr h="159544">
                <a:tc vMerge="1">
                  <a:txBody>
                    <a:bodyPr/>
                    <a:lstStyle/>
                    <a:p>
                      <a:endParaRPr lang="en-US"/>
                    </a:p>
                  </a:txBody>
                  <a:tcPr/>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t-Stat.</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2.387</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9.376</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-2.786</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r>
              <a:tr h="319088">
                <a:tc rowSpan="2">
                  <a:txBody>
                    <a:bodyPr/>
                    <a:lstStyle/>
                    <a:p>
                      <a:pPr>
                        <a:lnSpc>
                          <a:spcPct val="115000"/>
                        </a:lnSpc>
                        <a:spcAft>
                          <a:spcPts val="0"/>
                        </a:spcAft>
                      </a:pPr>
                      <a:r>
                        <a:rPr lang="en-US" sz="800">
                          <a:effectLst/>
                        </a:rPr>
                        <a:t>Federal Funds Rate</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1957-2009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53</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FFR</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1.159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1.121</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-0.332</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0.721</a:t>
                      </a:r>
                      <a:endParaRPr lang="en-US" sz="1000">
                        <a:effectLst/>
                        <a:latin typeface="Calibri"/>
                        <a:ea typeface="Calibri"/>
                        <a:cs typeface="Calibri"/>
                      </a:endParaRPr>
                    </a:p>
                  </a:txBody>
                  <a:tcPr marL="61494" marR="61494" marT="0" marB="0"/>
                </a:tc>
              </a:tr>
              <a:tr h="159544">
                <a:tc vMerge="1">
                  <a:txBody>
                    <a:bodyPr/>
                    <a:lstStyle/>
                    <a:p>
                      <a:endParaRPr lang="en-US"/>
                    </a:p>
                  </a:txBody>
                  <a:tcPr/>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t-Stat.</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2.241</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8.255</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-2.445</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r>
              <a:tr h="319088">
                <a:tc rowSpan="2">
                  <a:txBody>
                    <a:bodyPr/>
                    <a:lstStyle/>
                    <a:p>
                      <a:pPr>
                        <a:lnSpc>
                          <a:spcPct val="115000"/>
                        </a:lnSpc>
                        <a:spcAft>
                          <a:spcPts val="0"/>
                        </a:spcAft>
                      </a:pPr>
                      <a:r>
                        <a:rPr lang="en-US" sz="800">
                          <a:effectLst/>
                        </a:rPr>
                        <a:t>Lending Rate (Prime Rate)</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1950-2009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60</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LPR</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1.193</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1.195</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-0.364</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0.799</a:t>
                      </a:r>
                      <a:endParaRPr lang="en-US" sz="1000">
                        <a:effectLst/>
                        <a:latin typeface="Calibri"/>
                        <a:ea typeface="Calibri"/>
                        <a:cs typeface="Calibri"/>
                      </a:endParaRPr>
                    </a:p>
                  </a:txBody>
                  <a:tcPr marL="61494" marR="61494" marT="0" marB="0"/>
                </a:tc>
              </a:tr>
              <a:tr h="159544">
                <a:tc vMerge="1">
                  <a:txBody>
                    <a:bodyPr/>
                    <a:lstStyle/>
                    <a:p>
                      <a:endParaRPr lang="en-US"/>
                    </a:p>
                  </a:txBody>
                  <a:tcPr/>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t-Stat.</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2.553</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9.559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-2.962</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r>
              <a:tr h="319088">
                <a:tc rowSpan="2">
                  <a:txBody>
                    <a:bodyPr/>
                    <a:lstStyle/>
                    <a:p>
                      <a:pPr>
                        <a:lnSpc>
                          <a:spcPct val="115000"/>
                        </a:lnSpc>
                        <a:spcAft>
                          <a:spcPts val="0"/>
                        </a:spcAft>
                      </a:pPr>
                      <a:r>
                        <a:rPr lang="en-US" sz="800">
                          <a:effectLst/>
                        </a:rPr>
                        <a:t>Treasury Bill Rate(Bond Equivalent-3 month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1977-2009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33</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TBRBE</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0.920</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1.212</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-0.384</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0.768</a:t>
                      </a:r>
                      <a:endParaRPr lang="en-US" sz="1000">
                        <a:effectLst/>
                        <a:latin typeface="Calibri"/>
                        <a:ea typeface="Calibri"/>
                        <a:cs typeface="Calibri"/>
                      </a:endParaRPr>
                    </a:p>
                  </a:txBody>
                  <a:tcPr marL="61494" marR="61494" marT="0" marB="0"/>
                </a:tc>
              </a:tr>
              <a:tr h="159544">
                <a:tc vMerge="1">
                  <a:txBody>
                    <a:bodyPr/>
                    <a:lstStyle/>
                    <a:p>
                      <a:endParaRPr lang="en-US"/>
                    </a:p>
                  </a:txBody>
                  <a:tcPr/>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t-Stat.</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1.412</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7.048</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-2.153</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r>
              <a:tr h="319088">
                <a:tc rowSpan="2">
                  <a:txBody>
                    <a:bodyPr/>
                    <a:lstStyle/>
                    <a:p>
                      <a:pPr>
                        <a:lnSpc>
                          <a:spcPct val="115000"/>
                        </a:lnSpc>
                        <a:spcAft>
                          <a:spcPts val="0"/>
                        </a:spcAft>
                      </a:pPr>
                      <a:r>
                        <a:rPr lang="en-US" sz="800">
                          <a:effectLst/>
                        </a:rPr>
                        <a:t>Mortgage Rate</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1974-2009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36</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MR</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0.713</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1.301</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-0.386</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dirty="0">
                          <a:effectLst/>
                        </a:rPr>
                        <a:t>0.874</a:t>
                      </a:r>
                      <a:endParaRPr lang="en-US" sz="1000" dirty="0">
                        <a:effectLst/>
                        <a:latin typeface="Calibri"/>
                        <a:ea typeface="Calibri"/>
                        <a:cs typeface="Calibri"/>
                      </a:endParaRPr>
                    </a:p>
                  </a:txBody>
                  <a:tcPr marL="61494" marR="61494" marT="0" marB="0"/>
                </a:tc>
              </a:tr>
              <a:tr h="159544">
                <a:tc vMerge="1">
                  <a:txBody>
                    <a:bodyPr/>
                    <a:lstStyle/>
                    <a:p>
                      <a:endParaRPr lang="en-US"/>
                    </a:p>
                  </a:txBody>
                  <a:tcPr/>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t-Stat.</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1.140</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7.983</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-2.339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r>
              <a:tr h="319088">
                <a:tc rowSpan="2">
                  <a:txBody>
                    <a:bodyPr/>
                    <a:lstStyle/>
                    <a:p>
                      <a:pPr>
                        <a:lnSpc>
                          <a:spcPct val="115000"/>
                        </a:lnSpc>
                        <a:spcAft>
                          <a:spcPts val="0"/>
                        </a:spcAft>
                      </a:pPr>
                      <a:r>
                        <a:rPr lang="en-US" sz="800">
                          <a:effectLst/>
                        </a:rPr>
                        <a:t>Treasury Bill Rate</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1950-2009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60</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TBR</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0.738</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1.173</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-0.330</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0.792</a:t>
                      </a:r>
                      <a:endParaRPr lang="en-US" sz="1000">
                        <a:effectLst/>
                        <a:latin typeface="Calibri"/>
                        <a:ea typeface="Calibri"/>
                        <a:cs typeface="Calibri"/>
                      </a:endParaRPr>
                    </a:p>
                  </a:txBody>
                  <a:tcPr marL="61494" marR="61494" marT="0" marB="0"/>
                </a:tc>
              </a:tr>
              <a:tr h="159544">
                <a:tc vMerge="1">
                  <a:txBody>
                    <a:bodyPr/>
                    <a:lstStyle/>
                    <a:p>
                      <a:endParaRPr lang="en-US"/>
                    </a:p>
                  </a:txBody>
                  <a:tcPr/>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t-Stat.</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2.126</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9.257</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-2.614</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r>
              <a:tr h="319088">
                <a:tc rowSpan="2">
                  <a:txBody>
                    <a:bodyPr/>
                    <a:lstStyle/>
                    <a:p>
                      <a:pPr>
                        <a:lnSpc>
                          <a:spcPct val="115000"/>
                        </a:lnSpc>
                        <a:spcAft>
                          <a:spcPts val="0"/>
                        </a:spcAft>
                      </a:pPr>
                      <a:r>
                        <a:rPr lang="en-US" sz="800">
                          <a:effectLst/>
                        </a:rPr>
                        <a:t>Govt. Bond Yield: Long Term (10 year)</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1956-2009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54</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GBYLT</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0.511</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1.103</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-0.180</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0.880</a:t>
                      </a:r>
                      <a:endParaRPr lang="en-US" sz="1000">
                        <a:effectLst/>
                        <a:latin typeface="Calibri"/>
                        <a:ea typeface="Calibri"/>
                        <a:cs typeface="Calibri"/>
                      </a:endParaRPr>
                    </a:p>
                  </a:txBody>
                  <a:tcPr marL="61494" marR="61494" marT="0" marB="0"/>
                </a:tc>
              </a:tr>
              <a:tr h="159544">
                <a:tc vMerge="1">
                  <a:txBody>
                    <a:bodyPr/>
                    <a:lstStyle/>
                    <a:p>
                      <a:endParaRPr lang="en-US"/>
                    </a:p>
                  </a:txBody>
                  <a:tcPr/>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t-Stat.</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1.491</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7.973</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-1.319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r>
              <a:tr h="319088">
                <a:tc rowSpan="2">
                  <a:txBody>
                    <a:bodyPr/>
                    <a:lstStyle/>
                    <a:p>
                      <a:pPr>
                        <a:lnSpc>
                          <a:spcPct val="115000"/>
                        </a:lnSpc>
                        <a:spcAft>
                          <a:spcPts val="0"/>
                        </a:spcAft>
                      </a:pPr>
                      <a:r>
                        <a:rPr lang="en-US" sz="800">
                          <a:effectLst/>
                        </a:rPr>
                        <a:t>Govt. Bond Yield: Medium Term (3 year)</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1950-2009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60</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GBYMT</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0.539</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1.127</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-0.222</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0.856</a:t>
                      </a:r>
                      <a:endParaRPr lang="en-US" sz="1000">
                        <a:effectLst/>
                        <a:latin typeface="Calibri"/>
                        <a:ea typeface="Calibri"/>
                        <a:cs typeface="Calibri"/>
                      </a:endParaRPr>
                    </a:p>
                  </a:txBody>
                  <a:tcPr marL="61494" marR="61494" marT="0" marB="0"/>
                </a:tc>
              </a:tr>
              <a:tr h="159544">
                <a:tc vMerge="1">
                  <a:txBody>
                    <a:bodyPr/>
                    <a:lstStyle/>
                    <a:p>
                      <a:endParaRPr lang="en-US"/>
                    </a:p>
                  </a:txBody>
                  <a:tcPr/>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 </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t-Stat.</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1.656</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8.668</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a:effectLst/>
                        </a:rPr>
                        <a:t>-1.718</a:t>
                      </a:r>
                      <a:endParaRPr lang="en-US" sz="1000">
                        <a:effectLst/>
                        <a:latin typeface="Calibri"/>
                        <a:ea typeface="Calibri"/>
                        <a:cs typeface="Calibri"/>
                      </a:endParaRPr>
                    </a:p>
                  </a:txBody>
                  <a:tcPr marL="61494" marR="61494" marT="0" marB="0"/>
                </a:tc>
                <a:tc>
                  <a:txBody>
                    <a:bodyPr/>
                    <a:lstStyle/>
                    <a:p>
                      <a:pPr algn="ctr">
                        <a:lnSpc>
                          <a:spcPct val="115000"/>
                        </a:lnSpc>
                        <a:spcAft>
                          <a:spcPts val="0"/>
                        </a:spcAft>
                      </a:pPr>
                      <a:r>
                        <a:rPr lang="en-US" sz="800" dirty="0">
                          <a:effectLst/>
                        </a:rPr>
                        <a:t> </a:t>
                      </a:r>
                      <a:endParaRPr lang="en-US" sz="1000" dirty="0">
                        <a:effectLst/>
                        <a:latin typeface="Calibri"/>
                        <a:ea typeface="Calibri"/>
                        <a:cs typeface="Calibri"/>
                      </a:endParaRPr>
                    </a:p>
                  </a:txBody>
                  <a:tcPr marL="61494" marR="61494" marT="0" marB="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88" y="14288"/>
            <a:ext cx="8915400" cy="1295400"/>
          </a:xfrm>
        </p:spPr>
        <p:txBody>
          <a:bodyPr/>
          <a:lstStyle/>
          <a:p>
            <a:pPr fontAlgn="auto">
              <a:spcAft>
                <a:spcPts val="0"/>
              </a:spcAft>
              <a:defRPr/>
            </a:pPr>
            <a:r>
              <a:rPr lang="en-US" sz="2800" b="1" dirty="0"/>
              <a:t>Characteristic roots of the second order linear difference equations</a:t>
            </a:r>
            <a:endParaRPr lang="en-US" sz="2800" dirty="0"/>
          </a:p>
        </p:txBody>
      </p:sp>
      <p:graphicFrame>
        <p:nvGraphicFramePr>
          <p:cNvPr id="3" name="Table 2"/>
          <p:cNvGraphicFramePr>
            <a:graphicFrameLocks noGrp="1"/>
          </p:cNvGraphicFramePr>
          <p:nvPr/>
        </p:nvGraphicFramePr>
        <p:xfrm>
          <a:off x="838200" y="1371600"/>
          <a:ext cx="7543799" cy="5029200"/>
        </p:xfrm>
        <a:graphic>
          <a:graphicData uri="http://schemas.openxmlformats.org/drawingml/2006/table">
            <a:tbl>
              <a:tblPr firstRow="1" firstCol="1" bandRow="1" bandCol="1">
                <a:tableStyleId>{5C22544A-7EE6-4342-B048-85BDC9FD1C3A}</a:tableStyleId>
              </a:tblPr>
              <a:tblGrid>
                <a:gridCol w="707083"/>
                <a:gridCol w="2043999"/>
                <a:gridCol w="539180"/>
                <a:gridCol w="516321"/>
                <a:gridCol w="530510"/>
                <a:gridCol w="674764"/>
                <a:gridCol w="489519"/>
                <a:gridCol w="574653"/>
                <a:gridCol w="430399"/>
                <a:gridCol w="1037371"/>
              </a:tblGrid>
              <a:tr h="481052">
                <a:tc gridSpan="2">
                  <a:txBody>
                    <a:bodyPr/>
                    <a:lstStyle/>
                    <a:p>
                      <a:pPr algn="ctr">
                        <a:lnSpc>
                          <a:spcPct val="115000"/>
                        </a:lnSpc>
                        <a:spcAft>
                          <a:spcPts val="0"/>
                        </a:spcAft>
                      </a:pPr>
                      <a:r>
                        <a:rPr lang="en-US" sz="900">
                          <a:effectLst/>
                        </a:rPr>
                        <a:t>Variables</a:t>
                      </a:r>
                      <a:endParaRPr lang="en-US" sz="1100">
                        <a:effectLst/>
                        <a:latin typeface="Calibri"/>
                        <a:ea typeface="Calibri"/>
                        <a:cs typeface="Calibri"/>
                      </a:endParaRPr>
                    </a:p>
                  </a:txBody>
                  <a:tcPr marL="68580" marR="68580" marT="0" marB="0" anchor="ctr"/>
                </a:tc>
                <a:tc hMerge="1">
                  <a:txBody>
                    <a:bodyPr/>
                    <a:lstStyle/>
                    <a:p>
                      <a:endParaRPr lang="en-US"/>
                    </a:p>
                  </a:txBody>
                  <a:tcPr/>
                </a:tc>
                <a:tc gridSpan="3">
                  <a:txBody>
                    <a:bodyPr/>
                    <a:lstStyle/>
                    <a:p>
                      <a:pPr algn="ctr">
                        <a:lnSpc>
                          <a:spcPct val="115000"/>
                        </a:lnSpc>
                        <a:spcAft>
                          <a:spcPts val="0"/>
                        </a:spcAft>
                      </a:pPr>
                      <a:r>
                        <a:rPr lang="en-US" sz="900">
                          <a:effectLst/>
                        </a:rPr>
                        <a:t>y</a:t>
                      </a:r>
                      <a:r>
                        <a:rPr lang="en-US" sz="900" baseline="-25000">
                          <a:effectLst/>
                        </a:rPr>
                        <a:t>t+2</a:t>
                      </a:r>
                      <a:r>
                        <a:rPr lang="en-US" sz="900">
                          <a:effectLst/>
                        </a:rPr>
                        <a:t>=a.y</a:t>
                      </a:r>
                      <a:r>
                        <a:rPr lang="en-US" sz="900" baseline="-25000">
                          <a:effectLst/>
                        </a:rPr>
                        <a:t>t+1</a:t>
                      </a:r>
                      <a:r>
                        <a:rPr lang="en-US" sz="900">
                          <a:effectLst/>
                        </a:rPr>
                        <a:t>+b.y</a:t>
                      </a:r>
                      <a:r>
                        <a:rPr lang="en-US" sz="900" baseline="-25000">
                          <a:effectLst/>
                        </a:rPr>
                        <a:t>t</a:t>
                      </a:r>
                      <a:r>
                        <a:rPr lang="en-US" sz="900">
                          <a:effectLst/>
                        </a:rPr>
                        <a:t>+L</a:t>
                      </a:r>
                      <a:endParaRPr lang="en-US" sz="1100">
                        <a:effectLst/>
                        <a:latin typeface="Calibri"/>
                        <a:ea typeface="Calibri"/>
                        <a:cs typeface="Calibri"/>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algn="ct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ctr">
                        <a:lnSpc>
                          <a:spcPct val="115000"/>
                        </a:lnSpc>
                        <a:spcAft>
                          <a:spcPts val="0"/>
                        </a:spcAft>
                      </a:pPr>
                      <a:r>
                        <a:rPr lang="en-US" sz="900">
                          <a:effectLst/>
                        </a:rPr>
                        <a:t>Real</a:t>
                      </a:r>
                      <a:endParaRPr lang="en-US" sz="1100">
                        <a:effectLst/>
                        <a:latin typeface="Calibri"/>
                        <a:ea typeface="Calibri"/>
                        <a:cs typeface="Calibri"/>
                      </a:endParaRPr>
                    </a:p>
                  </a:txBody>
                  <a:tcPr marL="68580" marR="68580" marT="0" marB="0" anchor="ctr"/>
                </a:tc>
                <a:tc>
                  <a:txBody>
                    <a:bodyPr/>
                    <a:lstStyle/>
                    <a:p>
                      <a:pPr algn="ctr">
                        <a:lnSpc>
                          <a:spcPct val="115000"/>
                        </a:lnSpc>
                        <a:spcAft>
                          <a:spcPts val="0"/>
                        </a:spcAft>
                      </a:pPr>
                      <a:r>
                        <a:rPr lang="en-US" sz="900">
                          <a:effectLst/>
                        </a:rPr>
                        <a:t>Imag.</a:t>
                      </a:r>
                      <a:endParaRPr lang="en-US" sz="1100">
                        <a:effectLst/>
                        <a:latin typeface="Calibri"/>
                        <a:ea typeface="Calibri"/>
                        <a:cs typeface="Calibri"/>
                      </a:endParaRPr>
                    </a:p>
                  </a:txBody>
                  <a:tcPr marL="68580" marR="68580" marT="0" marB="0" anchor="ctr"/>
                </a:tc>
                <a:tc>
                  <a:txBody>
                    <a:bodyPr/>
                    <a:lstStyle/>
                    <a:p>
                      <a:pPr algn="ct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ctr">
                        <a:lnSpc>
                          <a:spcPct val="115000"/>
                        </a:lnSpc>
                        <a:spcAft>
                          <a:spcPts val="0"/>
                        </a:spcAft>
                      </a:pPr>
                      <a:r>
                        <a:rPr lang="en-US" sz="900">
                          <a:effectLst/>
                        </a:rPr>
                        <a:t>Characteristic roots</a:t>
                      </a:r>
                      <a:endParaRPr lang="en-US" sz="1100">
                        <a:effectLst/>
                        <a:latin typeface="Calibri"/>
                        <a:ea typeface="Calibri"/>
                        <a:cs typeface="Calibri"/>
                      </a:endParaRPr>
                    </a:p>
                  </a:txBody>
                  <a:tcPr marL="68580" marR="68580" marT="0" marB="0" anchor="ctr"/>
                </a:tc>
              </a:tr>
              <a:tr h="233244">
                <a:tc>
                  <a:txBody>
                    <a:bodyPr/>
                    <a:lstStyle/>
                    <a:p>
                      <a:pPr algn="ct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ct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ctr">
                        <a:lnSpc>
                          <a:spcPct val="115000"/>
                        </a:lnSpc>
                        <a:spcAft>
                          <a:spcPts val="0"/>
                        </a:spcAft>
                      </a:pPr>
                      <a:r>
                        <a:rPr lang="en-US" sz="900">
                          <a:effectLst/>
                        </a:rPr>
                        <a:t>a</a:t>
                      </a:r>
                      <a:endParaRPr lang="en-US" sz="1100">
                        <a:effectLst/>
                        <a:latin typeface="Calibri"/>
                        <a:ea typeface="Calibri"/>
                        <a:cs typeface="Calibri"/>
                      </a:endParaRPr>
                    </a:p>
                  </a:txBody>
                  <a:tcPr marL="68580" marR="68580" marT="0" marB="0" anchor="b"/>
                </a:tc>
                <a:tc>
                  <a:txBody>
                    <a:bodyPr/>
                    <a:lstStyle/>
                    <a:p>
                      <a:pPr algn="ctr">
                        <a:lnSpc>
                          <a:spcPct val="115000"/>
                        </a:lnSpc>
                        <a:spcAft>
                          <a:spcPts val="0"/>
                        </a:spcAft>
                      </a:pPr>
                      <a:r>
                        <a:rPr lang="en-US" sz="900">
                          <a:effectLst/>
                        </a:rPr>
                        <a:t>b</a:t>
                      </a:r>
                      <a:endParaRPr lang="en-US" sz="1100">
                        <a:effectLst/>
                        <a:latin typeface="Calibri"/>
                        <a:ea typeface="Calibri"/>
                        <a:cs typeface="Calibri"/>
                      </a:endParaRPr>
                    </a:p>
                  </a:txBody>
                  <a:tcPr marL="68580" marR="68580" marT="0" marB="0" anchor="b"/>
                </a:tc>
                <a:tc>
                  <a:txBody>
                    <a:bodyPr/>
                    <a:lstStyle/>
                    <a:p>
                      <a:pPr algn="ctr">
                        <a:lnSpc>
                          <a:spcPct val="115000"/>
                        </a:lnSpc>
                        <a:spcAft>
                          <a:spcPts val="0"/>
                        </a:spcAft>
                      </a:pPr>
                      <a:r>
                        <a:rPr lang="en-US" sz="900">
                          <a:effectLst/>
                        </a:rPr>
                        <a:t>L</a:t>
                      </a:r>
                      <a:endParaRPr lang="en-US" sz="1100">
                        <a:effectLst/>
                        <a:latin typeface="Calibri"/>
                        <a:ea typeface="Calibri"/>
                        <a:cs typeface="Calibri"/>
                      </a:endParaRPr>
                    </a:p>
                  </a:txBody>
                  <a:tcPr marL="68580" marR="68580" marT="0" marB="0" anchor="b"/>
                </a:tc>
                <a:tc>
                  <a:txBody>
                    <a:bodyPr/>
                    <a:lstStyle/>
                    <a:p>
                      <a:pPr algn="ctr">
                        <a:lnSpc>
                          <a:spcPct val="115000"/>
                        </a:lnSpc>
                        <a:spcAft>
                          <a:spcPts val="0"/>
                        </a:spcAft>
                      </a:pPr>
                      <a:r>
                        <a:rPr lang="en-US" sz="900">
                          <a:effectLst/>
                        </a:rPr>
                        <a:t>roots</a:t>
                      </a:r>
                      <a:endParaRPr lang="en-US" sz="1100">
                        <a:effectLst/>
                        <a:latin typeface="Calibri"/>
                        <a:ea typeface="Calibri"/>
                        <a:cs typeface="Calibri"/>
                      </a:endParaRPr>
                    </a:p>
                  </a:txBody>
                  <a:tcPr marL="68580" marR="68580" marT="0" marB="0" anchor="b"/>
                </a:tc>
                <a:tc>
                  <a:txBody>
                    <a:bodyPr/>
                    <a:lstStyle/>
                    <a:p>
                      <a:pPr algn="ctr">
                        <a:lnSpc>
                          <a:spcPct val="115000"/>
                        </a:lnSpc>
                        <a:spcAft>
                          <a:spcPts val="0"/>
                        </a:spcAft>
                      </a:pPr>
                      <a:r>
                        <a:rPr lang="en-US" sz="900">
                          <a:effectLst/>
                        </a:rPr>
                        <a:t>c</a:t>
                      </a:r>
                      <a:endParaRPr lang="en-US" sz="1100">
                        <a:effectLst/>
                        <a:latin typeface="Calibri"/>
                        <a:ea typeface="Calibri"/>
                        <a:cs typeface="Calibri"/>
                      </a:endParaRPr>
                    </a:p>
                  </a:txBody>
                  <a:tcPr marL="68580" marR="68580" marT="0" marB="0" anchor="b"/>
                </a:tc>
                <a:tc>
                  <a:txBody>
                    <a:bodyPr/>
                    <a:lstStyle/>
                    <a:p>
                      <a:pPr algn="ctr">
                        <a:lnSpc>
                          <a:spcPct val="115000"/>
                        </a:lnSpc>
                        <a:spcAft>
                          <a:spcPts val="0"/>
                        </a:spcAft>
                      </a:pPr>
                      <a:r>
                        <a:rPr lang="en-US" sz="900">
                          <a:effectLst/>
                        </a:rPr>
                        <a:t>d</a:t>
                      </a:r>
                      <a:endParaRPr lang="en-US" sz="1100">
                        <a:effectLst/>
                        <a:latin typeface="Calibri"/>
                        <a:ea typeface="Calibri"/>
                        <a:cs typeface="Calibri"/>
                      </a:endParaRPr>
                    </a:p>
                  </a:txBody>
                  <a:tcPr marL="68580" marR="68580" marT="0" marB="0" anchor="b"/>
                </a:tc>
                <a:tc>
                  <a:txBody>
                    <a:bodyPr/>
                    <a:lstStyle/>
                    <a:p>
                      <a:pPr algn="ctr">
                        <a:lnSpc>
                          <a:spcPct val="115000"/>
                        </a:lnSpc>
                        <a:spcAft>
                          <a:spcPts val="0"/>
                        </a:spcAft>
                      </a:pPr>
                      <a:r>
                        <a:rPr lang="en-US" sz="900">
                          <a:effectLst/>
                        </a:rPr>
                        <a:t>D</a:t>
                      </a:r>
                      <a:endParaRPr lang="en-US" sz="1100">
                        <a:effectLst/>
                        <a:latin typeface="Calibri"/>
                        <a:ea typeface="Calibri"/>
                        <a:cs typeface="Calibri"/>
                      </a:endParaRPr>
                    </a:p>
                  </a:txBody>
                  <a:tcPr marL="68580" marR="68580" marT="0" marB="0" anchor="b"/>
                </a:tc>
                <a:tc>
                  <a:txBody>
                    <a:bodyPr/>
                    <a:lstStyle/>
                    <a:p>
                      <a:pPr algn="ctr">
                        <a:lnSpc>
                          <a:spcPct val="115000"/>
                        </a:lnSpc>
                        <a:spcAft>
                          <a:spcPts val="0"/>
                        </a:spcAft>
                      </a:pPr>
                      <a:r>
                        <a:rPr lang="en-US" sz="900">
                          <a:effectLst/>
                        </a:rPr>
                        <a:t>x', x"</a:t>
                      </a:r>
                      <a:endParaRPr lang="en-US" sz="1100">
                        <a:effectLst/>
                        <a:latin typeface="Calibri"/>
                        <a:ea typeface="Calibri"/>
                        <a:cs typeface="Calibri"/>
                      </a:endParaRPr>
                    </a:p>
                  </a:txBody>
                  <a:tcPr marL="68580" marR="68580" marT="0" marB="0" anchor="b"/>
                </a:tc>
              </a:tr>
              <a:tr h="481052">
                <a:tc>
                  <a:txBody>
                    <a:bodyPr/>
                    <a:lstStyle/>
                    <a:p>
                      <a:pPr>
                        <a:lnSpc>
                          <a:spcPct val="115000"/>
                        </a:lnSpc>
                        <a:spcAft>
                          <a:spcPts val="0"/>
                        </a:spcAft>
                      </a:pPr>
                      <a:r>
                        <a:rPr lang="en-US" sz="900">
                          <a:effectLst/>
                        </a:rPr>
                        <a:t>CDR</a:t>
                      </a:r>
                      <a:endParaRPr lang="en-US" sz="1100">
                        <a:effectLst/>
                        <a:latin typeface="Calibri"/>
                        <a:ea typeface="Calibri"/>
                        <a:cs typeface="Calibri"/>
                      </a:endParaRPr>
                    </a:p>
                  </a:txBody>
                  <a:tcPr marL="68580" marR="68580" marT="0" marB="0" anchor="ctr"/>
                </a:tc>
                <a:tc>
                  <a:txBody>
                    <a:bodyPr/>
                    <a:lstStyle/>
                    <a:p>
                      <a:pPr>
                        <a:lnSpc>
                          <a:spcPct val="115000"/>
                        </a:lnSpc>
                        <a:spcAft>
                          <a:spcPts val="0"/>
                        </a:spcAft>
                      </a:pPr>
                      <a:r>
                        <a:rPr lang="en-US" sz="900">
                          <a:effectLst/>
                        </a:rPr>
                        <a:t>Certificates of Deposit Rate (secondary market-3 month)</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-1.173</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0.405</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1.412</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complex</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0.586</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0.865</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1.045</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0.586±0.865i</a:t>
                      </a:r>
                      <a:endParaRPr lang="en-US" sz="1100">
                        <a:effectLst/>
                        <a:latin typeface="Calibri"/>
                        <a:ea typeface="Calibri"/>
                        <a:cs typeface="Calibri"/>
                      </a:endParaRPr>
                    </a:p>
                  </a:txBody>
                  <a:tcPr marL="68580" marR="68580" marT="0" marB="0" anchor="ctr"/>
                </a:tc>
              </a:tr>
              <a:tr h="481052">
                <a:tc>
                  <a:txBody>
                    <a:bodyPr/>
                    <a:lstStyle/>
                    <a:p>
                      <a:pPr>
                        <a:lnSpc>
                          <a:spcPct val="115000"/>
                        </a:lnSpc>
                        <a:spcAft>
                          <a:spcPts val="0"/>
                        </a:spcAft>
                      </a:pPr>
                      <a:r>
                        <a:rPr lang="en-US" sz="900">
                          <a:effectLst/>
                        </a:rPr>
                        <a:t>CPR</a:t>
                      </a:r>
                      <a:endParaRPr lang="en-US" sz="1100">
                        <a:effectLst/>
                        <a:latin typeface="Calibri"/>
                        <a:ea typeface="Calibri"/>
                        <a:cs typeface="Calibri"/>
                      </a:endParaRPr>
                    </a:p>
                  </a:txBody>
                  <a:tcPr marL="68580" marR="68580" marT="0" marB="0" anchor="ctr"/>
                </a:tc>
                <a:tc>
                  <a:txBody>
                    <a:bodyPr/>
                    <a:lstStyle/>
                    <a:p>
                      <a:pPr>
                        <a:lnSpc>
                          <a:spcPct val="115000"/>
                        </a:lnSpc>
                        <a:spcAft>
                          <a:spcPts val="0"/>
                        </a:spcAft>
                      </a:pPr>
                      <a:r>
                        <a:rPr lang="en-US" sz="900">
                          <a:effectLst/>
                        </a:rPr>
                        <a:t>Commercial Paper Rate</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-1.208</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0.406</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1.092</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complex</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0.604</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0.878</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1.065</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0.603±0.877i</a:t>
                      </a:r>
                      <a:endParaRPr lang="en-US" sz="1100">
                        <a:effectLst/>
                        <a:latin typeface="Calibri"/>
                        <a:ea typeface="Calibri"/>
                        <a:cs typeface="Calibri"/>
                      </a:endParaRPr>
                    </a:p>
                  </a:txBody>
                  <a:tcPr marL="68580" marR="68580" marT="0" marB="0" anchor="ctr"/>
                </a:tc>
              </a:tr>
              <a:tr h="481052">
                <a:tc>
                  <a:txBody>
                    <a:bodyPr/>
                    <a:lstStyle/>
                    <a:p>
                      <a:pPr>
                        <a:lnSpc>
                          <a:spcPct val="115000"/>
                        </a:lnSpc>
                        <a:spcAft>
                          <a:spcPts val="0"/>
                        </a:spcAft>
                      </a:pPr>
                      <a:r>
                        <a:rPr lang="en-US" sz="900">
                          <a:effectLst/>
                        </a:rPr>
                        <a:t>DR</a:t>
                      </a:r>
                      <a:endParaRPr lang="en-US" sz="1100">
                        <a:effectLst/>
                        <a:latin typeface="Calibri"/>
                        <a:ea typeface="Calibri"/>
                        <a:cs typeface="Calibri"/>
                      </a:endParaRPr>
                    </a:p>
                  </a:txBody>
                  <a:tcPr marL="68580" marR="68580" marT="0" marB="0" anchor="ctr"/>
                </a:tc>
                <a:tc>
                  <a:txBody>
                    <a:bodyPr/>
                    <a:lstStyle/>
                    <a:p>
                      <a:pPr>
                        <a:lnSpc>
                          <a:spcPct val="115000"/>
                        </a:lnSpc>
                        <a:spcAft>
                          <a:spcPts val="0"/>
                        </a:spcAft>
                      </a:pPr>
                      <a:r>
                        <a:rPr lang="en-US" sz="900">
                          <a:effectLst/>
                        </a:rPr>
                        <a:t>Discount Rate (End of Period)</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-1.168</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0.349</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0.877</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complex</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0.584</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0.831</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1.016</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0.584±0.830i</a:t>
                      </a:r>
                      <a:endParaRPr lang="en-US" sz="1100">
                        <a:effectLst/>
                        <a:latin typeface="Calibri"/>
                        <a:ea typeface="Calibri"/>
                        <a:cs typeface="Calibri"/>
                      </a:endParaRPr>
                    </a:p>
                  </a:txBody>
                  <a:tcPr marL="68580" marR="68580" marT="0" marB="0" anchor="ctr"/>
                </a:tc>
              </a:tr>
              <a:tr h="481052">
                <a:tc>
                  <a:txBody>
                    <a:bodyPr/>
                    <a:lstStyle/>
                    <a:p>
                      <a:pPr>
                        <a:lnSpc>
                          <a:spcPct val="115000"/>
                        </a:lnSpc>
                        <a:spcAft>
                          <a:spcPts val="0"/>
                        </a:spcAft>
                      </a:pPr>
                      <a:r>
                        <a:rPr lang="en-US" sz="900">
                          <a:effectLst/>
                        </a:rPr>
                        <a:t>FFR</a:t>
                      </a:r>
                      <a:endParaRPr lang="en-US" sz="1100">
                        <a:effectLst/>
                        <a:latin typeface="Calibri"/>
                        <a:ea typeface="Calibri"/>
                        <a:cs typeface="Calibri"/>
                      </a:endParaRPr>
                    </a:p>
                  </a:txBody>
                  <a:tcPr marL="68580" marR="68580" marT="0" marB="0" anchor="ctr"/>
                </a:tc>
                <a:tc>
                  <a:txBody>
                    <a:bodyPr/>
                    <a:lstStyle/>
                    <a:p>
                      <a:pPr>
                        <a:lnSpc>
                          <a:spcPct val="115000"/>
                        </a:lnSpc>
                        <a:spcAft>
                          <a:spcPts val="0"/>
                        </a:spcAft>
                      </a:pPr>
                      <a:r>
                        <a:rPr lang="en-US" sz="900">
                          <a:effectLst/>
                        </a:rPr>
                        <a:t>Federal Funds Rate</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-1.121</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0.332</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1.159</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complex</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0.561</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0.804</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0.980</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0.560±0.803i</a:t>
                      </a:r>
                      <a:endParaRPr lang="en-US" sz="1100">
                        <a:effectLst/>
                        <a:latin typeface="Calibri"/>
                        <a:ea typeface="Calibri"/>
                        <a:cs typeface="Calibri"/>
                      </a:endParaRPr>
                    </a:p>
                  </a:txBody>
                  <a:tcPr marL="68580" marR="68580" marT="0" marB="0" anchor="ctr"/>
                </a:tc>
              </a:tr>
              <a:tr h="481052">
                <a:tc>
                  <a:txBody>
                    <a:bodyPr/>
                    <a:lstStyle/>
                    <a:p>
                      <a:pPr>
                        <a:lnSpc>
                          <a:spcPct val="115000"/>
                        </a:lnSpc>
                        <a:spcAft>
                          <a:spcPts val="0"/>
                        </a:spcAft>
                      </a:pPr>
                      <a:r>
                        <a:rPr lang="en-US" sz="900">
                          <a:effectLst/>
                        </a:rPr>
                        <a:t>LPR</a:t>
                      </a:r>
                      <a:endParaRPr lang="en-US" sz="1100">
                        <a:effectLst/>
                        <a:latin typeface="Calibri"/>
                        <a:ea typeface="Calibri"/>
                        <a:cs typeface="Calibri"/>
                      </a:endParaRPr>
                    </a:p>
                  </a:txBody>
                  <a:tcPr marL="68580" marR="68580" marT="0" marB="0" anchor="ctr"/>
                </a:tc>
                <a:tc>
                  <a:txBody>
                    <a:bodyPr/>
                    <a:lstStyle/>
                    <a:p>
                      <a:pPr>
                        <a:lnSpc>
                          <a:spcPct val="115000"/>
                        </a:lnSpc>
                        <a:spcAft>
                          <a:spcPts val="0"/>
                        </a:spcAft>
                      </a:pPr>
                      <a:r>
                        <a:rPr lang="en-US" sz="900">
                          <a:effectLst/>
                        </a:rPr>
                        <a:t>Lending Rate (Prime Rate)</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-1.195</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0.364</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1.193</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complex</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0.598</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0.849</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1.039</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0.597±0.849i</a:t>
                      </a:r>
                      <a:endParaRPr lang="en-US" sz="1100">
                        <a:effectLst/>
                        <a:latin typeface="Calibri"/>
                        <a:ea typeface="Calibri"/>
                        <a:cs typeface="Calibri"/>
                      </a:endParaRPr>
                    </a:p>
                  </a:txBody>
                  <a:tcPr marL="68580" marR="68580" marT="0" marB="0" anchor="ctr"/>
                </a:tc>
              </a:tr>
              <a:tr h="481052">
                <a:tc>
                  <a:txBody>
                    <a:bodyPr/>
                    <a:lstStyle/>
                    <a:p>
                      <a:pPr>
                        <a:lnSpc>
                          <a:spcPct val="115000"/>
                        </a:lnSpc>
                        <a:spcAft>
                          <a:spcPts val="0"/>
                        </a:spcAft>
                      </a:pPr>
                      <a:r>
                        <a:rPr lang="en-US" sz="900">
                          <a:effectLst/>
                        </a:rPr>
                        <a:t>TBRBE</a:t>
                      </a:r>
                      <a:endParaRPr lang="en-US" sz="1100">
                        <a:effectLst/>
                        <a:latin typeface="Calibri"/>
                        <a:ea typeface="Calibri"/>
                        <a:cs typeface="Calibri"/>
                      </a:endParaRPr>
                    </a:p>
                  </a:txBody>
                  <a:tcPr marL="68580" marR="68580" marT="0" marB="0" anchor="ctr"/>
                </a:tc>
                <a:tc>
                  <a:txBody>
                    <a:bodyPr/>
                    <a:lstStyle/>
                    <a:p>
                      <a:pPr>
                        <a:lnSpc>
                          <a:spcPct val="115000"/>
                        </a:lnSpc>
                        <a:spcAft>
                          <a:spcPts val="0"/>
                        </a:spcAft>
                      </a:pPr>
                      <a:r>
                        <a:rPr lang="en-US" sz="900">
                          <a:effectLst/>
                        </a:rPr>
                        <a:t>Treasury Bill Rate (Bond Equivalent-3 month )</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-1.212</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0.384</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0.920</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complex</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0.606</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0.867</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1.058</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0.606±0.866i</a:t>
                      </a:r>
                      <a:endParaRPr lang="en-US" sz="1100">
                        <a:effectLst/>
                        <a:latin typeface="Calibri"/>
                        <a:ea typeface="Calibri"/>
                        <a:cs typeface="Calibri"/>
                      </a:endParaRPr>
                    </a:p>
                  </a:txBody>
                  <a:tcPr marL="68580" marR="68580" marT="0" marB="0" anchor="ctr"/>
                </a:tc>
              </a:tr>
              <a:tr h="233244">
                <a:tc>
                  <a:txBody>
                    <a:bodyPr/>
                    <a:lstStyle/>
                    <a:p>
                      <a:pPr>
                        <a:lnSpc>
                          <a:spcPct val="115000"/>
                        </a:lnSpc>
                        <a:spcAft>
                          <a:spcPts val="0"/>
                        </a:spcAft>
                      </a:pPr>
                      <a:r>
                        <a:rPr lang="en-US" sz="900">
                          <a:effectLst/>
                        </a:rPr>
                        <a:t>MR</a:t>
                      </a:r>
                      <a:endParaRPr lang="en-US" sz="1100">
                        <a:effectLst/>
                        <a:latin typeface="Calibri"/>
                        <a:ea typeface="Calibri"/>
                        <a:cs typeface="Calibri"/>
                      </a:endParaRPr>
                    </a:p>
                  </a:txBody>
                  <a:tcPr marL="68580" marR="68580" marT="0" marB="0" anchor="ctr"/>
                </a:tc>
                <a:tc>
                  <a:txBody>
                    <a:bodyPr/>
                    <a:lstStyle/>
                    <a:p>
                      <a:pPr>
                        <a:lnSpc>
                          <a:spcPct val="115000"/>
                        </a:lnSpc>
                        <a:spcAft>
                          <a:spcPts val="0"/>
                        </a:spcAft>
                      </a:pPr>
                      <a:r>
                        <a:rPr lang="en-US" sz="900">
                          <a:effectLst/>
                        </a:rPr>
                        <a:t>Mortgage Rate</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-1.301</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0.386</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0.713</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real</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0.843, 0.458</a:t>
                      </a:r>
                      <a:endParaRPr lang="en-US" sz="1100">
                        <a:effectLst/>
                        <a:latin typeface="Calibri"/>
                        <a:ea typeface="Calibri"/>
                        <a:cs typeface="Calibri"/>
                      </a:endParaRPr>
                    </a:p>
                  </a:txBody>
                  <a:tcPr marL="68580" marR="68580" marT="0" marB="0" anchor="ctr"/>
                </a:tc>
              </a:tr>
              <a:tr h="233244">
                <a:tc>
                  <a:txBody>
                    <a:bodyPr/>
                    <a:lstStyle/>
                    <a:p>
                      <a:pPr>
                        <a:lnSpc>
                          <a:spcPct val="115000"/>
                        </a:lnSpc>
                        <a:spcAft>
                          <a:spcPts val="0"/>
                        </a:spcAft>
                      </a:pPr>
                      <a:r>
                        <a:rPr lang="en-US" sz="900">
                          <a:effectLst/>
                        </a:rPr>
                        <a:t>TBR</a:t>
                      </a:r>
                      <a:endParaRPr lang="en-US" sz="1100">
                        <a:effectLst/>
                        <a:latin typeface="Calibri"/>
                        <a:ea typeface="Calibri"/>
                        <a:cs typeface="Calibri"/>
                      </a:endParaRPr>
                    </a:p>
                  </a:txBody>
                  <a:tcPr marL="68580" marR="68580" marT="0" marB="0" anchor="ctr"/>
                </a:tc>
                <a:tc>
                  <a:txBody>
                    <a:bodyPr/>
                    <a:lstStyle/>
                    <a:p>
                      <a:pPr>
                        <a:lnSpc>
                          <a:spcPct val="115000"/>
                        </a:lnSpc>
                        <a:spcAft>
                          <a:spcPts val="0"/>
                        </a:spcAft>
                      </a:pPr>
                      <a:r>
                        <a:rPr lang="en-US" sz="900">
                          <a:effectLst/>
                        </a:rPr>
                        <a:t>Treasury Bill Rate</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-1.173</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0.330</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0.738</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real</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0.705, 0.469</a:t>
                      </a:r>
                      <a:endParaRPr lang="en-US" sz="1100">
                        <a:effectLst/>
                        <a:latin typeface="Calibri"/>
                        <a:ea typeface="Calibri"/>
                        <a:cs typeface="Calibri"/>
                      </a:endParaRPr>
                    </a:p>
                  </a:txBody>
                  <a:tcPr marL="68580" marR="68580" marT="0" marB="0" anchor="ctr"/>
                </a:tc>
              </a:tr>
              <a:tr h="481052">
                <a:tc>
                  <a:txBody>
                    <a:bodyPr/>
                    <a:lstStyle/>
                    <a:p>
                      <a:pPr>
                        <a:lnSpc>
                          <a:spcPct val="115000"/>
                        </a:lnSpc>
                        <a:spcAft>
                          <a:spcPts val="0"/>
                        </a:spcAft>
                      </a:pPr>
                      <a:r>
                        <a:rPr lang="en-US" sz="900">
                          <a:effectLst/>
                        </a:rPr>
                        <a:t>GBYLT</a:t>
                      </a:r>
                      <a:endParaRPr lang="en-US" sz="1100">
                        <a:effectLst/>
                        <a:latin typeface="Calibri"/>
                        <a:ea typeface="Calibri"/>
                        <a:cs typeface="Calibri"/>
                      </a:endParaRPr>
                    </a:p>
                  </a:txBody>
                  <a:tcPr marL="68580" marR="68580" marT="0" marB="0" anchor="ctr"/>
                </a:tc>
                <a:tc>
                  <a:txBody>
                    <a:bodyPr/>
                    <a:lstStyle/>
                    <a:p>
                      <a:pPr>
                        <a:lnSpc>
                          <a:spcPct val="115000"/>
                        </a:lnSpc>
                        <a:spcAft>
                          <a:spcPts val="0"/>
                        </a:spcAft>
                      </a:pPr>
                      <a:r>
                        <a:rPr lang="en-US" sz="900">
                          <a:effectLst/>
                        </a:rPr>
                        <a:t>Govt. Bond Yield: Long Term (10 year)</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-1.103</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0.180</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0.511</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real</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0.903, 0.200</a:t>
                      </a:r>
                      <a:endParaRPr lang="en-US" sz="1100">
                        <a:effectLst/>
                        <a:latin typeface="Calibri"/>
                        <a:ea typeface="Calibri"/>
                        <a:cs typeface="Calibri"/>
                      </a:endParaRPr>
                    </a:p>
                  </a:txBody>
                  <a:tcPr marL="68580" marR="68580" marT="0" marB="0" anchor="ctr"/>
                </a:tc>
              </a:tr>
              <a:tr h="481052">
                <a:tc>
                  <a:txBody>
                    <a:bodyPr/>
                    <a:lstStyle/>
                    <a:p>
                      <a:pPr>
                        <a:lnSpc>
                          <a:spcPct val="115000"/>
                        </a:lnSpc>
                        <a:spcAft>
                          <a:spcPts val="0"/>
                        </a:spcAft>
                      </a:pPr>
                      <a:r>
                        <a:rPr lang="en-US" sz="900">
                          <a:effectLst/>
                        </a:rPr>
                        <a:t>GBYMT</a:t>
                      </a:r>
                      <a:endParaRPr lang="en-US" sz="1100">
                        <a:effectLst/>
                        <a:latin typeface="Calibri"/>
                        <a:ea typeface="Calibri"/>
                        <a:cs typeface="Calibri"/>
                      </a:endParaRPr>
                    </a:p>
                  </a:txBody>
                  <a:tcPr marL="68580" marR="68580" marT="0" marB="0" anchor="ctr"/>
                </a:tc>
                <a:tc>
                  <a:txBody>
                    <a:bodyPr/>
                    <a:lstStyle/>
                    <a:p>
                      <a:pPr>
                        <a:lnSpc>
                          <a:spcPct val="115000"/>
                        </a:lnSpc>
                        <a:spcAft>
                          <a:spcPts val="0"/>
                        </a:spcAft>
                      </a:pPr>
                      <a:r>
                        <a:rPr lang="en-US" sz="900">
                          <a:effectLst/>
                        </a:rPr>
                        <a:t>Govt. Bond Yield: Medium Term (3 year)</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-1.127</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0.222</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0.539</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real</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a:effectLst/>
                        </a:rPr>
                        <a:t> </a:t>
                      </a:r>
                      <a:endParaRPr lang="en-US" sz="1100">
                        <a:effectLst/>
                        <a:latin typeface="Calibri"/>
                        <a:ea typeface="Calibri"/>
                        <a:cs typeface="Calibri"/>
                      </a:endParaRPr>
                    </a:p>
                  </a:txBody>
                  <a:tcPr marL="68580" marR="68580" marT="0" marB="0" anchor="ctr"/>
                </a:tc>
                <a:tc>
                  <a:txBody>
                    <a:bodyPr/>
                    <a:lstStyle/>
                    <a:p>
                      <a:pPr algn="r">
                        <a:lnSpc>
                          <a:spcPct val="115000"/>
                        </a:lnSpc>
                        <a:spcAft>
                          <a:spcPts val="0"/>
                        </a:spcAft>
                      </a:pPr>
                      <a:r>
                        <a:rPr lang="en-US" sz="900" dirty="0">
                          <a:effectLst/>
                        </a:rPr>
                        <a:t>0.872, 0.255</a:t>
                      </a:r>
                      <a:endParaRPr lang="en-US" sz="1100" dirty="0">
                        <a:effectLst/>
                        <a:latin typeface="Calibri"/>
                        <a:ea typeface="Calibri"/>
                        <a:cs typeface="Calibri"/>
                      </a:endParaRPr>
                    </a:p>
                  </a:txBody>
                  <a:tcPr marL="68580" marR="68580" marT="0" marB="0" anchor="ct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t>Conclusions</a:t>
            </a:r>
            <a:endParaRPr lang="en-US" dirty="0"/>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a:solidFill>
                  <a:schemeClr val="tx1">
                    <a:lumMod val="50000"/>
                    <a:lumOff val="50000"/>
                  </a:schemeClr>
                </a:solidFill>
              </a:rPr>
              <a:t>This paper examines the sources of business cycles.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We </a:t>
            </a:r>
            <a:r>
              <a:rPr lang="en-US" dirty="0">
                <a:solidFill>
                  <a:schemeClr val="tx1">
                    <a:lumMod val="50000"/>
                    <a:lumOff val="50000"/>
                  </a:schemeClr>
                </a:solidFill>
              </a:rPr>
              <a:t>tried to find the initiator of business cycles, which is in fact the dynamic structure of different interest rates.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The </a:t>
            </a:r>
            <a:r>
              <a:rPr lang="en-US" dirty="0">
                <a:solidFill>
                  <a:schemeClr val="tx1">
                    <a:lumMod val="50000"/>
                    <a:lumOff val="50000"/>
                  </a:schemeClr>
                </a:solidFill>
              </a:rPr>
              <a:t>study shows that there is important lag structure between deposit interest rates and loan interest rates.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The </a:t>
            </a:r>
            <a:r>
              <a:rPr lang="en-US" dirty="0">
                <a:solidFill>
                  <a:schemeClr val="tx1">
                    <a:lumMod val="50000"/>
                    <a:lumOff val="50000"/>
                  </a:schemeClr>
                </a:solidFill>
              </a:rPr>
              <a:t>observed lag structure actually forms a second order difference equation behavior in banking sector as source of fluctuations, which starts from money sector and expands to real economy.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The </a:t>
            </a:r>
            <a:r>
              <a:rPr lang="en-US" dirty="0">
                <a:solidFill>
                  <a:schemeClr val="tx1">
                    <a:lumMod val="50000"/>
                    <a:lumOff val="50000"/>
                  </a:schemeClr>
                </a:solidFill>
              </a:rPr>
              <a:t>estimated results show that short-term interest rates are the source of fluctuations.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The </a:t>
            </a:r>
            <a:r>
              <a:rPr lang="en-US" dirty="0">
                <a:solidFill>
                  <a:schemeClr val="tx1">
                    <a:lumMod val="50000"/>
                    <a:lumOff val="50000"/>
                  </a:schemeClr>
                </a:solidFill>
              </a:rPr>
              <a:t>estimated dynamic equations for short-term interest rates had complex characteristic roots that let the equations be oscillatory.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The </a:t>
            </a:r>
            <a:r>
              <a:rPr lang="en-US" dirty="0">
                <a:solidFill>
                  <a:schemeClr val="tx1">
                    <a:lumMod val="50000"/>
                    <a:lumOff val="50000"/>
                  </a:schemeClr>
                </a:solidFill>
              </a:rPr>
              <a:t>long-term and medium-term interest rates equations had real characteristic roots and were not oscillatory.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13" y="228600"/>
            <a:ext cx="9144001" cy="6629400"/>
          </a:xfrm>
        </p:spPr>
        <p:txBody>
          <a:bodyPr/>
          <a:lstStyle/>
          <a:p>
            <a:pPr fontAlgn="auto">
              <a:spcAft>
                <a:spcPts val="0"/>
              </a:spcAft>
              <a:defRPr/>
            </a:pPr>
            <a:r>
              <a:rPr lang="en-US" sz="1800" b="1" dirty="0"/>
              <a:t>Dynamic Lag Structure of Deposits and Loans Interest Rates and Business Cycles Formation</a:t>
            </a:r>
            <a:r>
              <a:rPr lang="en-US" sz="1800" dirty="0"/>
              <a:t/>
            </a:r>
            <a:br>
              <a:rPr lang="en-US" sz="1800" dirty="0"/>
            </a:br>
            <a:r>
              <a:rPr lang="en-US" sz="1800" b="1" dirty="0"/>
              <a:t> </a:t>
            </a:r>
            <a:r>
              <a:rPr lang="en-US" sz="1800" dirty="0"/>
              <a:t/>
            </a:r>
            <a:br>
              <a:rPr lang="en-US" sz="1800" dirty="0"/>
            </a:br>
            <a:r>
              <a:rPr lang="en-US" sz="1800" dirty="0"/>
              <a:t>BIJAN BIDABAD</a:t>
            </a:r>
            <a:br>
              <a:rPr lang="en-US" sz="1800" dirty="0"/>
            </a:br>
            <a:r>
              <a:rPr lang="en-US" sz="1800" dirty="0"/>
              <a:t>WSEAS Post Doctorate Researcher</a:t>
            </a:r>
            <a:br>
              <a:rPr lang="en-US" sz="1800" dirty="0"/>
            </a:br>
            <a:r>
              <a:rPr lang="en-US" sz="1800" dirty="0"/>
              <a:t>No. 2, 12th St., </a:t>
            </a:r>
            <a:r>
              <a:rPr lang="en-US" sz="1800" dirty="0" err="1"/>
              <a:t>Mahestan</a:t>
            </a:r>
            <a:r>
              <a:rPr lang="en-US" sz="1800" dirty="0"/>
              <a:t> Ave., </a:t>
            </a:r>
            <a:r>
              <a:rPr lang="en-US" sz="1800" dirty="0" err="1"/>
              <a:t>Shahrak</a:t>
            </a:r>
            <a:r>
              <a:rPr lang="en-US" sz="1800" dirty="0"/>
              <a:t> </a:t>
            </a:r>
            <a:r>
              <a:rPr lang="en-US" sz="1800" dirty="0" err="1"/>
              <a:t>Gharb</a:t>
            </a:r>
            <a:r>
              <a:rPr lang="en-US" sz="1800" dirty="0"/>
              <a:t>, Tehran, 14658 </a:t>
            </a:r>
            <a:br>
              <a:rPr lang="en-US" sz="1800" dirty="0"/>
            </a:br>
            <a:r>
              <a:rPr lang="en-US" sz="1800" dirty="0"/>
              <a:t>IRAN</a:t>
            </a:r>
            <a:br>
              <a:rPr lang="en-US" sz="1800" dirty="0"/>
            </a:br>
            <a:r>
              <a:rPr lang="en-US" sz="1800" dirty="0">
                <a:hlinkClick r:id="rId2"/>
              </a:rPr>
              <a:t>bijan@bidabad.com</a:t>
            </a:r>
            <a:r>
              <a:rPr lang="en-US" sz="1800" dirty="0"/>
              <a:t>     </a:t>
            </a:r>
            <a:r>
              <a:rPr lang="en-US" sz="1800" dirty="0">
                <a:hlinkClick r:id="rId3"/>
              </a:rPr>
              <a:t>http://www.bidabad.com/</a:t>
            </a:r>
            <a:r>
              <a:rPr lang="en-US" sz="1800" dirty="0"/>
              <a:t/>
            </a:r>
            <a:br>
              <a:rPr lang="en-US" sz="1800" dirty="0"/>
            </a:br>
            <a:r>
              <a:rPr lang="en-US" sz="1800" dirty="0"/>
              <a:t> </a:t>
            </a:r>
            <a:br>
              <a:rPr lang="en-US" sz="1800" dirty="0"/>
            </a:br>
            <a:r>
              <a:rPr lang="en-US" sz="1800" dirty="0"/>
              <a:t> </a:t>
            </a:r>
            <a:br>
              <a:rPr lang="en-US" sz="1800" dirty="0"/>
            </a:br>
            <a:r>
              <a:rPr lang="en-US" sz="1800" dirty="0"/>
              <a:t>ABUL HASSAN</a:t>
            </a:r>
            <a:br>
              <a:rPr lang="en-US" sz="1800" dirty="0"/>
            </a:br>
            <a:r>
              <a:rPr lang="en-US" sz="1800" dirty="0" err="1"/>
              <a:t>Markfield</a:t>
            </a:r>
            <a:r>
              <a:rPr lang="en-US" sz="1800" dirty="0"/>
              <a:t> Institute of Higher Education</a:t>
            </a:r>
            <a:br>
              <a:rPr lang="en-US" sz="1800" dirty="0"/>
            </a:br>
            <a:r>
              <a:rPr lang="en-US" sz="1800" dirty="0" err="1"/>
              <a:t>Ratby</a:t>
            </a:r>
            <a:r>
              <a:rPr lang="en-US" sz="1800" dirty="0"/>
              <a:t> Lane, </a:t>
            </a:r>
            <a:r>
              <a:rPr lang="en-US" sz="1800" dirty="0" err="1"/>
              <a:t>Markfield</a:t>
            </a:r>
            <a:r>
              <a:rPr lang="en-US" sz="1800" dirty="0"/>
              <a:t>, Leicestershire LE67 9SY</a:t>
            </a:r>
            <a:br>
              <a:rPr lang="en-US" sz="1800" dirty="0"/>
            </a:br>
            <a:r>
              <a:rPr lang="en-US" sz="1800" dirty="0"/>
              <a:t>UK</a:t>
            </a:r>
            <a:br>
              <a:rPr lang="en-US" sz="1800" dirty="0"/>
            </a:br>
            <a:r>
              <a:rPr lang="en-US" sz="1800" u="sng" dirty="0">
                <a:hlinkClick r:id="rId4"/>
              </a:rPr>
              <a:t>abul.hassan@mihe.org.uk</a:t>
            </a:r>
            <a:r>
              <a:rPr lang="en-US" sz="1800" dirty="0"/>
              <a:t/>
            </a:r>
            <a:br>
              <a:rPr lang="en-US" sz="1800" dirty="0"/>
            </a:br>
            <a:r>
              <a:rPr lang="en-US" sz="1800" dirty="0"/>
              <a:t> </a:t>
            </a:r>
            <a:br>
              <a:rPr lang="en-US" sz="1800" dirty="0"/>
            </a:br>
            <a:r>
              <a:rPr lang="en-US" sz="1800" dirty="0"/>
              <a:t/>
            </a:r>
            <a:br>
              <a:rPr lang="en-US" sz="1800" dirty="0"/>
            </a:b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Abstract</a:t>
            </a:r>
            <a:endParaRPr lang="en-US"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a:solidFill>
                  <a:schemeClr val="tx1">
                    <a:lumMod val="50000"/>
                    <a:lumOff val="50000"/>
                  </a:schemeClr>
                </a:solidFill>
              </a:rPr>
              <a:t>The purpose of the paper is</a:t>
            </a:r>
            <a:r>
              <a:rPr lang="en-US" b="1" dirty="0">
                <a:solidFill>
                  <a:schemeClr val="tx1">
                    <a:lumMod val="50000"/>
                    <a:lumOff val="50000"/>
                  </a:schemeClr>
                </a:solidFill>
              </a:rPr>
              <a:t> </a:t>
            </a:r>
            <a:r>
              <a:rPr lang="en-US" dirty="0">
                <a:solidFill>
                  <a:schemeClr val="tx1">
                    <a:lumMod val="50000"/>
                    <a:lumOff val="50000"/>
                  </a:schemeClr>
                </a:solidFill>
              </a:rPr>
              <a:t>to study the dynamic structure behavior of depositors, banks, and investors during business cycle by dichotomizing the money market into two markets of: saving-deposit and investment-credit. The empirical results show that in United States, the banking system creates fluctuations in money sector and real economy as well through interest rates. Short-term interest rates are the source of oscillation and this source of oscillation is emanated from interest rates’ effects to real sector, and form business cycles in the economy. The results also show that though the source of fluctuations in real economy comes from short term interest rates, however, medium and long terms interest rates dampens real economy fluctuations.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t>Business Cycle Theories</a:t>
            </a:r>
            <a:endParaRPr lang="en-US"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a:solidFill>
                  <a:schemeClr val="tx1">
                    <a:lumMod val="50000"/>
                    <a:lumOff val="50000"/>
                  </a:schemeClr>
                </a:solidFill>
              </a:rPr>
              <a:t>This phenomenon was realized for the first time by </a:t>
            </a:r>
            <a:r>
              <a:rPr lang="en-US" dirty="0" err="1">
                <a:solidFill>
                  <a:schemeClr val="tx1">
                    <a:lumMod val="50000"/>
                    <a:lumOff val="50000"/>
                  </a:schemeClr>
                </a:solidFill>
              </a:rPr>
              <a:t>Juglar</a:t>
            </a:r>
            <a:r>
              <a:rPr lang="en-US" dirty="0">
                <a:solidFill>
                  <a:schemeClr val="tx1">
                    <a:lumMod val="50000"/>
                    <a:lumOff val="50000"/>
                  </a:schemeClr>
                </a:solidFill>
              </a:rPr>
              <a:t> (1862) for spans of 8-11 years. Later, several theories were introduced about business cycles, which studied business cycle from different points of view.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Schumpeter </a:t>
            </a:r>
            <a:r>
              <a:rPr lang="en-US" dirty="0">
                <a:solidFill>
                  <a:schemeClr val="tx1">
                    <a:lumMod val="50000"/>
                    <a:lumOff val="50000"/>
                  </a:schemeClr>
                </a:solidFill>
              </a:rPr>
              <a:t>(1954) described the four stages of business cycle. The first stage of prosperity wherein there is an increase in production and prices and decrease of interest rate. During the second stage of recession wherein the production and prices decrease but interest rate increases until the third stage is reached of crisis due to collapse in stock market and bankruptcy. The recovery begins during the fourth stage, which is accompanied by stock exchange prosperity and the increase of output, demand and prices. </a:t>
            </a:r>
          </a:p>
          <a:p>
            <a:pPr fontAlgn="auto">
              <a:spcAft>
                <a:spcPts val="0"/>
              </a:spcAft>
              <a:buFont typeface="Arial" pitchFamily="34" charset="0"/>
              <a:buChar char="•"/>
              <a:defRPr/>
            </a:pPr>
            <a:endParaRPr lang="en-US" dirty="0">
              <a:solidFill>
                <a:schemeClr val="tx1">
                  <a:lumMod val="50000"/>
                  <a:lumOff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t>Business Cycle Theories</a:t>
            </a:r>
            <a:endParaRPr lang="en-US" dirty="0"/>
          </a:p>
        </p:txBody>
      </p:sp>
      <p:sp>
        <p:nvSpPr>
          <p:cNvPr id="3" name="Content Placeholder 2"/>
          <p:cNvSpPr>
            <a:spLocks noGrp="1"/>
          </p:cNvSpPr>
          <p:nvPr>
            <p:ph idx="1"/>
          </p:nvPr>
        </p:nvSpPr>
        <p:spPr>
          <a:xfrm>
            <a:off x="457200" y="1600200"/>
            <a:ext cx="8229600" cy="5105400"/>
          </a:xfrm>
        </p:spPr>
        <p:txBody>
          <a:bodyPr rtlCol="0">
            <a:normAutofit fontScale="77500" lnSpcReduction="20000"/>
          </a:bodyPr>
          <a:lstStyle/>
          <a:p>
            <a:pPr fontAlgn="auto">
              <a:spcAft>
                <a:spcPts val="0"/>
              </a:spcAft>
              <a:buFont typeface="Arial" pitchFamily="34" charset="0"/>
              <a:buChar char="•"/>
              <a:defRPr/>
            </a:pPr>
            <a:r>
              <a:rPr lang="en-US" dirty="0">
                <a:solidFill>
                  <a:schemeClr val="tx1">
                    <a:lumMod val="50000"/>
                    <a:lumOff val="50000"/>
                  </a:schemeClr>
                </a:solidFill>
              </a:rPr>
              <a:t>Goodwin (1949, 1991) believes that the reason for business cycles is the gap between income distribution between the profit of investors of economic firms and the earnings of labor force. When the economy has a high employment rate, the labor demand increases but the workers cannot ask for higher wages as the labor contracts are annual or have fixed periods and wages can only be changed after the end of the contract period. The reverse happens during recession. Therefore, the income of the labor force is adjusted with the income of capital factor after a time lag, which creates a cyclical behavior for matching production with consumption and ultimately shapes the cycle</a:t>
            </a:r>
            <a:r>
              <a:rPr lang="en-US" dirty="0" smtClean="0">
                <a:solidFill>
                  <a:schemeClr val="tx1">
                    <a:lumMod val="50000"/>
                    <a:lumOff val="50000"/>
                  </a:schemeClr>
                </a:solidFill>
              </a:rPr>
              <a:t>.</a:t>
            </a:r>
          </a:p>
          <a:p>
            <a:pPr fontAlgn="auto">
              <a:spcAft>
                <a:spcPts val="0"/>
              </a:spcAft>
              <a:buFont typeface="Arial" pitchFamily="34" charset="0"/>
              <a:buChar char="•"/>
              <a:defRPr/>
            </a:pPr>
            <a:r>
              <a:rPr lang="en-US" dirty="0" smtClean="0">
                <a:solidFill>
                  <a:schemeClr val="tx1">
                    <a:lumMod val="50000"/>
                    <a:lumOff val="50000"/>
                  </a:schemeClr>
                </a:solidFill>
              </a:rPr>
              <a:t>Some </a:t>
            </a:r>
            <a:r>
              <a:rPr lang="en-US" dirty="0">
                <a:solidFill>
                  <a:schemeClr val="tx1">
                    <a:lumMod val="50000"/>
                    <a:lumOff val="50000"/>
                  </a:schemeClr>
                </a:solidFill>
              </a:rPr>
              <a:t>economists believe that the reason for business cycles is technological shocks (Real Business Cycle Theory</a:t>
            </a:r>
            <a:r>
              <a:rPr lang="en-US" dirty="0" smtClean="0">
                <a:solidFill>
                  <a:schemeClr val="tx1">
                    <a:lumMod val="50000"/>
                    <a:lumOff val="50000"/>
                  </a:schemeClr>
                </a:solidFill>
              </a:rPr>
              <a:t>. </a:t>
            </a:r>
            <a:r>
              <a:rPr lang="en-US" dirty="0" err="1" smtClean="0">
                <a:solidFill>
                  <a:schemeClr val="tx1">
                    <a:lumMod val="50000"/>
                    <a:lumOff val="50000"/>
                  </a:schemeClr>
                </a:solidFill>
              </a:rPr>
              <a:t>Kydland</a:t>
            </a:r>
            <a:r>
              <a:rPr lang="en-US" dirty="0" smtClean="0">
                <a:solidFill>
                  <a:schemeClr val="tx1">
                    <a:lumMod val="50000"/>
                    <a:lumOff val="50000"/>
                  </a:schemeClr>
                </a:solidFill>
              </a:rPr>
              <a:t> </a:t>
            </a:r>
            <a:r>
              <a:rPr lang="en-US" dirty="0">
                <a:solidFill>
                  <a:schemeClr val="tx1">
                    <a:lumMod val="50000"/>
                    <a:lumOff val="50000"/>
                  </a:schemeClr>
                </a:solidFill>
              </a:rPr>
              <a:t>and Prescott (1982)),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The </a:t>
            </a:r>
            <a:r>
              <a:rPr lang="en-US" dirty="0">
                <a:solidFill>
                  <a:schemeClr val="tx1">
                    <a:lumMod val="50000"/>
                    <a:lumOff val="50000"/>
                  </a:schemeClr>
                </a:solidFill>
              </a:rPr>
              <a:t>others believe that they are created by political parties and political decision cycles, (Political Business Cycle. Partisan Business Cycle, Michal </a:t>
            </a:r>
            <a:r>
              <a:rPr lang="en-US" dirty="0" err="1">
                <a:solidFill>
                  <a:schemeClr val="tx1">
                    <a:lumMod val="50000"/>
                    <a:lumOff val="50000"/>
                  </a:schemeClr>
                </a:solidFill>
              </a:rPr>
              <a:t>Kalecki</a:t>
            </a:r>
            <a:r>
              <a:rPr lang="en-US" dirty="0">
                <a:solidFill>
                  <a:schemeClr val="tx1">
                    <a:lumMod val="50000"/>
                    <a:lumOff val="50000"/>
                  </a:schemeClr>
                </a:solidFill>
              </a:rPr>
              <a:t>).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Marxists </a:t>
            </a:r>
            <a:r>
              <a:rPr lang="en-US" dirty="0">
                <a:solidFill>
                  <a:schemeClr val="tx1">
                    <a:lumMod val="50000"/>
                    <a:lumOff val="50000"/>
                  </a:schemeClr>
                </a:solidFill>
              </a:rPr>
              <a:t>believe it as the essence of capitalism, and neoclassic economists believe that the decrease of labor purchasing power is the reason for capitalistic crises.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t>Business Cycle Theories</a:t>
            </a:r>
            <a:endParaRPr lang="en-US" dirty="0"/>
          </a:p>
        </p:txBody>
      </p:sp>
      <p:sp>
        <p:nvSpPr>
          <p:cNvPr id="3" name="Content Placeholder 2"/>
          <p:cNvSpPr>
            <a:spLocks noGrp="1"/>
          </p:cNvSpPr>
          <p:nvPr>
            <p:ph idx="1"/>
          </p:nvPr>
        </p:nvSpPr>
        <p:spPr>
          <a:xfrm>
            <a:off x="457200" y="1600200"/>
            <a:ext cx="8229600" cy="5105400"/>
          </a:xfrm>
        </p:spPr>
        <p:txBody>
          <a:bodyPr rtlCol="0">
            <a:normAutofit fontScale="85000" lnSpcReduction="10000"/>
          </a:bodyPr>
          <a:lstStyle/>
          <a:p>
            <a:pPr fontAlgn="auto">
              <a:spcAft>
                <a:spcPts val="0"/>
              </a:spcAft>
              <a:buFont typeface="Arial" pitchFamily="34" charset="0"/>
              <a:buChar char="•"/>
              <a:defRPr/>
            </a:pPr>
            <a:r>
              <a:rPr lang="en-US" dirty="0">
                <a:solidFill>
                  <a:schemeClr val="tx1">
                    <a:lumMod val="50000"/>
                    <a:lumOff val="50000"/>
                  </a:schemeClr>
                </a:solidFill>
              </a:rPr>
              <a:t>Samuelson (1939), fluctuation in total demand causes the economy to reach equilibrium in a short period, which is not in equilibrium at full employment. The motivation to obtain full employment in equilibrium and the inefficient excessive use of resources and factors of production and production capacity will lead to business cycles.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Keynesian </a:t>
            </a:r>
            <a:r>
              <a:rPr lang="en-US" dirty="0">
                <a:solidFill>
                  <a:schemeClr val="tx1">
                    <a:lumMod val="50000"/>
                    <a:lumOff val="50000"/>
                  </a:schemeClr>
                </a:solidFill>
              </a:rPr>
              <a:t>theories believe that the lack of enough effective demand in the economy is an indigenous cause for crises while Classic and Neoclassic economists believe exogenous factors are the causes of business cycles. They believe supply will create its own demand (Say’s Law).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Samuelson’s </a:t>
            </a:r>
            <a:r>
              <a:rPr lang="en-US" dirty="0">
                <a:solidFill>
                  <a:schemeClr val="tx1">
                    <a:lumMod val="50000"/>
                    <a:lumOff val="50000"/>
                  </a:schemeClr>
                </a:solidFill>
              </a:rPr>
              <a:t>(1939) Oscillator Model describes Keynesian analysis based on multiplier effect (on consumption) and accelerator (in investment) which create cycles through changes of total demand components.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The </a:t>
            </a:r>
            <a:r>
              <a:rPr lang="en-US" dirty="0">
                <a:solidFill>
                  <a:schemeClr val="tx1">
                    <a:lumMod val="50000"/>
                    <a:lumOff val="50000"/>
                  </a:schemeClr>
                </a:solidFill>
              </a:rPr>
              <a:t>struggle between Keynesian and Classic economists can be introduced in this discussion.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a:t>Money Market and the Role of Banks in Creation of Economic Cycles</a:t>
            </a:r>
            <a:endParaRPr lang="en-US" dirty="0"/>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a:solidFill>
                  <a:schemeClr val="tx1">
                    <a:lumMod val="50000"/>
                    <a:lumOff val="50000"/>
                  </a:schemeClr>
                </a:solidFill>
              </a:rPr>
              <a:t>We hypothesize that crisis is a result of structural behavior in money and banking sector.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The </a:t>
            </a:r>
            <a:r>
              <a:rPr lang="en-US" dirty="0">
                <a:solidFill>
                  <a:schemeClr val="tx1">
                    <a:lumMod val="50000"/>
                    <a:lumOff val="50000"/>
                  </a:schemeClr>
                </a:solidFill>
              </a:rPr>
              <a:t>theory of credit cycles by Irving Fisher (1933) is one of the interesting theories about the cause of business cycles. He believed that credit cycles are the starting reason for economic cycles.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a:solidFill>
                  <a:schemeClr val="tx1">
                    <a:lumMod val="50000"/>
                    <a:lumOff val="50000"/>
                  </a:schemeClr>
                </a:solidFill>
              </a:rPr>
              <a:t>In direction of Fisher theory, Minsky (1992) puts financial instability hypothesis forward and developed Fisher theory by describing credit bubbles and the burst of these bubbles and their effects on economic cycles</a:t>
            </a:r>
            <a:r>
              <a:rPr lang="en-US" dirty="0" smtClean="0">
                <a:solidFill>
                  <a:schemeClr val="tx1">
                    <a:lumMod val="50000"/>
                    <a:lumOff val="50000"/>
                  </a:schemeClr>
                </a:solidFill>
              </a:rPr>
              <a:t>.</a:t>
            </a:r>
          </a:p>
          <a:p>
            <a:pPr fontAlgn="auto">
              <a:spcAft>
                <a:spcPts val="0"/>
              </a:spcAft>
              <a:buFont typeface="Arial" pitchFamily="34" charset="0"/>
              <a:buChar char="•"/>
              <a:defRPr/>
            </a:pPr>
            <a:r>
              <a:rPr lang="en-US" dirty="0">
                <a:solidFill>
                  <a:schemeClr val="tx1">
                    <a:lumMod val="50000"/>
                    <a:lumOff val="50000"/>
                  </a:schemeClr>
                </a:solidFill>
              </a:rPr>
              <a:t>Recent researches such as </a:t>
            </a:r>
            <a:r>
              <a:rPr lang="en-US" dirty="0" err="1">
                <a:solidFill>
                  <a:schemeClr val="tx1">
                    <a:lumMod val="50000"/>
                    <a:lumOff val="50000"/>
                  </a:schemeClr>
                </a:solidFill>
              </a:rPr>
              <a:t>Beaudry</a:t>
            </a:r>
            <a:r>
              <a:rPr lang="en-US" dirty="0">
                <a:solidFill>
                  <a:schemeClr val="tx1">
                    <a:lumMod val="50000"/>
                    <a:lumOff val="50000"/>
                  </a:schemeClr>
                </a:solidFill>
              </a:rPr>
              <a:t> and </a:t>
            </a:r>
            <a:r>
              <a:rPr lang="en-US" dirty="0" err="1">
                <a:solidFill>
                  <a:schemeClr val="tx1">
                    <a:lumMod val="50000"/>
                    <a:lumOff val="50000"/>
                  </a:schemeClr>
                </a:solidFill>
              </a:rPr>
              <a:t>Guay</a:t>
            </a:r>
            <a:r>
              <a:rPr lang="en-US" dirty="0">
                <a:solidFill>
                  <a:schemeClr val="tx1">
                    <a:lumMod val="50000"/>
                    <a:lumOff val="50000"/>
                  </a:schemeClr>
                </a:solidFill>
              </a:rPr>
              <a:t> (1996) have also touched some aspects of the relation between interest rate and business cycle; but no one of them looks at the problem as is discussed in this paper. </a:t>
            </a:r>
            <a:r>
              <a:rPr lang="en-US" dirty="0" err="1">
                <a:solidFill>
                  <a:schemeClr val="tx1">
                    <a:lumMod val="50000"/>
                    <a:lumOff val="50000"/>
                  </a:schemeClr>
                </a:solidFill>
              </a:rPr>
              <a:t>Beaudry</a:t>
            </a:r>
            <a:r>
              <a:rPr lang="en-US" dirty="0">
                <a:solidFill>
                  <a:schemeClr val="tx1">
                    <a:lumMod val="50000"/>
                    <a:lumOff val="50000"/>
                  </a:schemeClr>
                </a:solidFill>
              </a:rPr>
              <a:t>, and </a:t>
            </a:r>
            <a:r>
              <a:rPr lang="en-US" dirty="0" err="1">
                <a:solidFill>
                  <a:schemeClr val="tx1">
                    <a:lumMod val="50000"/>
                    <a:lumOff val="50000"/>
                  </a:schemeClr>
                </a:solidFill>
              </a:rPr>
              <a:t>Guay</a:t>
            </a:r>
            <a:r>
              <a:rPr lang="en-US" dirty="0">
                <a:solidFill>
                  <a:schemeClr val="tx1">
                    <a:lumMod val="50000"/>
                    <a:lumOff val="50000"/>
                  </a:schemeClr>
                </a:solidFill>
              </a:rPr>
              <a:t> (1996) document the extent to which the predictions of standard Real Business Cycle (</a:t>
            </a:r>
            <a:r>
              <a:rPr lang="en-US" dirty="0" err="1">
                <a:solidFill>
                  <a:schemeClr val="tx1">
                    <a:lumMod val="50000"/>
                    <a:lumOff val="50000"/>
                  </a:schemeClr>
                </a:solidFill>
              </a:rPr>
              <a:t>Kydland</a:t>
            </a:r>
            <a:r>
              <a:rPr lang="en-US" dirty="0">
                <a:solidFill>
                  <a:schemeClr val="tx1">
                    <a:lumMod val="50000"/>
                    <a:lumOff val="50000"/>
                  </a:schemeClr>
                </a:solidFill>
              </a:rPr>
              <a:t>, and Prescott (1982)) models are incompatible with observed movements in real interest rates.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a:t>Money Market and the Role of Banks in Creation of Economic Cycles</a:t>
            </a:r>
            <a:endParaRPr lang="en-US" dirty="0"/>
          </a:p>
        </p:txBody>
      </p:sp>
      <p:sp>
        <p:nvSpPr>
          <p:cNvPr id="9219" name="Content Placeholder 2"/>
          <p:cNvSpPr>
            <a:spLocks noGrp="1"/>
          </p:cNvSpPr>
          <p:nvPr>
            <p:ph idx="1"/>
          </p:nvPr>
        </p:nvSpPr>
        <p:spPr/>
        <p:txBody>
          <a:bodyPr/>
          <a:lstStyle/>
          <a:p>
            <a:r>
              <a:rPr lang="en-US" altLang="en-US" smtClean="0"/>
              <a:t>Blankenau et al (2001) express that while the world real interest rate is potentially an important mechanism for transmitting international shocks to small open economies, much of the recent studies show that this mechanism has little effect on output, investment, and net exports. </a:t>
            </a:r>
          </a:p>
          <a:p>
            <a:r>
              <a:rPr lang="en-US" altLang="en-US" smtClean="0"/>
              <a:t>Ivanova et al (2000) have studied the comparative performance of a number of interest rate spreads as predictors of the German inflation and business cycle in the post-Bretton Woods era.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b="1" dirty="0"/>
              <a:t>Money Market and the Role of Banks in Creation of Economic Cycles</a:t>
            </a:r>
            <a:endParaRPr lang="en-US" sz="3600" dirty="0"/>
          </a:p>
        </p:txBody>
      </p:sp>
      <p:pic>
        <p:nvPicPr>
          <p:cNvPr id="1024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7175" y="2057400"/>
            <a:ext cx="8704263" cy="3581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b="1" dirty="0"/>
              <a:t>Money Market and the Role of Banks in Creation of Economic Cycles</a:t>
            </a:r>
            <a:endParaRPr lang="en-US" sz="3600" dirty="0"/>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dirty="0">
                <a:solidFill>
                  <a:schemeClr val="tx1">
                    <a:lumMod val="50000"/>
                    <a:lumOff val="50000"/>
                  </a:schemeClr>
                </a:solidFill>
              </a:rPr>
              <a:t>By generalizing this hypothesis we clearly see that whenever shocks occur in deposit supply or demand for banks' credit facilities (loan), because of time contracts, these shocks will be transferred to the other market in the next period and the fluctuations transfer from market to market alternatively and permanently fluctuates other related markets. </a:t>
            </a:r>
            <a:endParaRPr lang="en-US" dirty="0" smtClean="0">
              <a:solidFill>
                <a:schemeClr val="tx1">
                  <a:lumMod val="50000"/>
                  <a:lumOff val="50000"/>
                </a:schemeClr>
              </a:solidFill>
            </a:endParaRPr>
          </a:p>
          <a:p>
            <a:pPr fontAlgn="auto">
              <a:spcAft>
                <a:spcPts val="0"/>
              </a:spcAft>
              <a:buFont typeface="Arial" pitchFamily="34" charset="0"/>
              <a:buChar char="•"/>
              <a:defRPr/>
            </a:pPr>
            <a:r>
              <a:rPr lang="en-US" dirty="0" smtClean="0">
                <a:solidFill>
                  <a:schemeClr val="tx1">
                    <a:lumMod val="50000"/>
                    <a:lumOff val="50000"/>
                  </a:schemeClr>
                </a:solidFill>
              </a:rPr>
              <a:t>Interest </a:t>
            </a:r>
            <a:r>
              <a:rPr lang="en-US" dirty="0">
                <a:solidFill>
                  <a:schemeClr val="tx1">
                    <a:lumMod val="50000"/>
                    <a:lumOff val="50000"/>
                  </a:schemeClr>
                </a:solidFill>
              </a:rPr>
              <a:t>rate in the deposit market is a function of interest rate in loan market in the last period. The adjustment takes place when the return movement occurs in the next period which means that the interest rate of loan market is itself a function of interest rate of deposit market in the previous </a:t>
            </a:r>
            <a:r>
              <a:rPr lang="en-US" dirty="0" smtClean="0">
                <a:solidFill>
                  <a:schemeClr val="tx1">
                    <a:lumMod val="50000"/>
                    <a:lumOff val="50000"/>
                  </a:schemeClr>
                </a:solidFill>
              </a:rPr>
              <a:t>period</a:t>
            </a:r>
          </a:p>
          <a:p>
            <a:pPr fontAlgn="auto">
              <a:spcAft>
                <a:spcPts val="0"/>
              </a:spcAft>
              <a:buFont typeface="Arial" pitchFamily="34" charset="0"/>
              <a:buChar char="•"/>
              <a:defRPr/>
            </a:pPr>
            <a:endParaRPr lang="en-US" dirty="0">
              <a:solidFill>
                <a:schemeClr val="tx1">
                  <a:lumMod val="50000"/>
                  <a:lumOff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55</TotalTime>
  <Words>1899</Words>
  <Application>Microsoft Office PowerPoint</Application>
  <PresentationFormat>On-screen Show (4:3)</PresentationFormat>
  <Paragraphs>339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Palatino Linotype</vt:lpstr>
      <vt:lpstr>Arial</vt:lpstr>
      <vt:lpstr>Century Gothic</vt:lpstr>
      <vt:lpstr>Courier New</vt:lpstr>
      <vt:lpstr>Calibri</vt:lpstr>
      <vt:lpstr>Executive</vt:lpstr>
      <vt:lpstr>Dynamic Lag Structure of Deposits and Loans Interest Rates and Business Cycles Formation   BIJAN BIDABAD WSEAS Post Doctorate Researcher No. 2, 12th St., Mahestan Ave., Shahrak Gharb, Tehran, 14658  IRAN bijan@bidabad.ir     http://www.bidabad.ir/     ABUL HASSAN Markfield Institute of Higher Education Ratby Lane, Markfield, Leicestershire LE67 9SY UK abul.hassan@mihe.org.uk      mastor@tu-sofia.bg        http://elfe.tu-sofia.bg/mastorakis </vt:lpstr>
      <vt:lpstr>Abstract</vt:lpstr>
      <vt:lpstr>Business Cycle Theories</vt:lpstr>
      <vt:lpstr>Business Cycle Theories</vt:lpstr>
      <vt:lpstr>Business Cycle Theories</vt:lpstr>
      <vt:lpstr>Money Market and the Role of Banks in Creation of Economic Cycles</vt:lpstr>
      <vt:lpstr>Money Market and the Role of Banks in Creation of Economic Cycles</vt:lpstr>
      <vt:lpstr>Money Market and the Role of Banks in Creation of Economic Cycles</vt:lpstr>
      <vt:lpstr>Money Market and the Role of Banks in Creation of Economic Cycles</vt:lpstr>
      <vt:lpstr>Transfer of Fluctuations from Money sector to Real sector</vt:lpstr>
      <vt:lpstr>Transfer of Fluctuations from Money sector to Real sector</vt:lpstr>
      <vt:lpstr>Capability of Second Order Difference Equations in Explaining Fluctuations</vt:lpstr>
      <vt:lpstr>Capability of Second Order Difference Equations in Explaining Fluctuations</vt:lpstr>
      <vt:lpstr>Empirical Investigations </vt:lpstr>
      <vt:lpstr>Different interest rates time trend. USA (%) for 1948-2009</vt:lpstr>
      <vt:lpstr>Estimation results for ten estimated equations</vt:lpstr>
      <vt:lpstr>Characteristic roots of the second order linear difference equations</vt:lpstr>
      <vt:lpstr>Conclusions</vt:lpstr>
      <vt:lpstr>Dynamic Lag Structure of Deposits and Loans Interest Rates and Business Cycles Formation   BIJAN BIDABAD WSEAS Post Doctorate Researcher No. 2, 12th St., Mahestan Ave., Shahrak Gharb, Tehran, 14658  IRAN bijan@bidabad.com     http://www.bidabad.com/     ABUL HASSAN Markfield Institute of Higher Education Ratby Lane, Markfield, Leicestershire LE67 9SY UK abul.hassan@mihe.org.uk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Lag Structure of Deposits and Loans Interest Rates and Business Cycles Formation</dc:title>
  <dc:creator>Bijan Bidabad;Abul Hassan</dc:creator>
  <cp:keywords>Lag structure;Business Cycle;Business Cycles;Dynamic Lag Structure of Deposits and Loans Interest Rates and Business Cycles Formation;Interest Rate;Banking Sector;Banking Sector.;Macroeconomics;Banking Crisis</cp:keywords>
  <cp:lastModifiedBy>Bijan Bidabad</cp:lastModifiedBy>
  <cp:revision>7</cp:revision>
  <dcterms:created xsi:type="dcterms:W3CDTF">2014-06-19T04:25:01Z</dcterms:created>
  <dcterms:modified xsi:type="dcterms:W3CDTF">2024-05-22T08:27:38Z</dcterms:modified>
</cp:coreProperties>
</file>