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9" r:id="rId2"/>
    <p:sldId id="261" r:id="rId3"/>
    <p:sldId id="281" r:id="rId4"/>
    <p:sldId id="282" r:id="rId5"/>
    <p:sldId id="283" r:id="rId6"/>
    <p:sldId id="284" r:id="rId7"/>
    <p:sldId id="262" r:id="rId8"/>
    <p:sldId id="287" r:id="rId9"/>
    <p:sldId id="286" r:id="rId10"/>
    <p:sldId id="291" r:id="rId11"/>
    <p:sldId id="288" r:id="rId12"/>
    <p:sldId id="289" r:id="rId13"/>
    <p:sldId id="290" r:id="rId14"/>
    <p:sldId id="267" r:id="rId15"/>
    <p:sldId id="268" r:id="rId16"/>
    <p:sldId id="269" r:id="rId17"/>
    <p:sldId id="292"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102" d="100"/>
          <a:sy n="102" d="100"/>
        </p:scale>
        <p:origin x="-76" y="-54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1600" dirty="0" smtClean="0"/>
            <a:t>Financer should share the profit and loss of the economic activity of borrower.</a:t>
          </a:r>
          <a:endParaRPr lang="en-US" sz="16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dirty="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1600" dirty="0" smtClean="0"/>
            <a:t>Exact profit rate should not be determined and prefixed.</a:t>
          </a:r>
          <a:endParaRPr lang="en-US" sz="16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1600" dirty="0" smtClean="0"/>
            <a:t>In forward deals, the price of the contracted subject should not depend on duration period involved.</a:t>
          </a:r>
          <a:endParaRPr lang="en-US" sz="16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9BA896E5-6291-4C83-B1FC-A331EA770F2B}" type="presOf" srcId="{1E4D3931-0DBD-4211-A24A-6AF364284B1E}" destId="{D54B1729-BC98-42C1-9C6C-D65DCBA4358F}" srcOrd="0" destOrd="0" presId="urn:microsoft.com/office/officeart/2005/8/layout/vList5"/>
    <dgm:cxn modelId="{332882D7-C440-45A6-843E-14E8DD779F3B}" type="presOf" srcId="{74EE5CD8-078F-4590-BF9C-A341A294A016}" destId="{7E429971-BC57-430F-BB25-C0574E5E39E3}" srcOrd="0" destOrd="0" presId="urn:microsoft.com/office/officeart/2005/8/layout/vList5"/>
    <dgm:cxn modelId="{677B3CF6-9851-4CAD-AFEF-F05564105DDF}" type="presOf" srcId="{F6FEADD9-F67D-41F5-BA4C-3C84956E7F46}" destId="{AAE7A1E6-6847-453D-B55B-8A82BF138C1D}" srcOrd="0" destOrd="0" presId="urn:microsoft.com/office/officeart/2005/8/layout/vList5"/>
    <dgm:cxn modelId="{D0266B66-159B-4810-BB91-9B9AA94B7063}" type="presOf" srcId="{AA046201-5C4D-445E-BF0B-5C6D2B0A1945}" destId="{C04276DC-EE64-470A-B8BC-09067B8045FA}"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4A2CA7A8-7F4A-4EBB-9C8F-27BE97101729}" type="presOf" srcId="{D1776C8F-2B10-4075-8DF7-7F65AB725ED5}" destId="{F5034101-5B7D-4FE7-B47A-5A48CF39606B}" srcOrd="0" destOrd="0" presId="urn:microsoft.com/office/officeart/2005/8/layout/vList5"/>
    <dgm:cxn modelId="{2143DCC7-EB8C-49AA-9151-1C793806BFD3}" type="presOf" srcId="{C59269D0-92A5-481C-BA64-727AFB0DD545}" destId="{B37A5355-225B-4C6F-AED7-6C620F99EECC}"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47BE0BAB-608B-4A0D-85BE-06D2E7027AF0}" type="presOf" srcId="{6BE4E373-0656-4EDC-821E-BE09C952B1F6}" destId="{C7C3E6FD-D83F-4BDA-907E-B5EE041DA931}" srcOrd="0" destOrd="0" presId="urn:microsoft.com/office/officeart/2005/8/layout/vList5"/>
    <dgm:cxn modelId="{C8DC2CBD-FAA6-4171-BEE9-E3E8A7C1519E}" type="presParOf" srcId="{AAE7A1E6-6847-453D-B55B-8A82BF138C1D}" destId="{C4407577-18A2-46E0-8805-2838042EB67A}" srcOrd="0" destOrd="0" presId="urn:microsoft.com/office/officeart/2005/8/layout/vList5"/>
    <dgm:cxn modelId="{62ABB07D-21E3-488D-BF57-077399411163}" type="presParOf" srcId="{C4407577-18A2-46E0-8805-2838042EB67A}" destId="{7E429971-BC57-430F-BB25-C0574E5E39E3}" srcOrd="0" destOrd="0" presId="urn:microsoft.com/office/officeart/2005/8/layout/vList5"/>
    <dgm:cxn modelId="{FFC9CD25-9FED-47BC-9522-7B7518A401AD}" type="presParOf" srcId="{C4407577-18A2-46E0-8805-2838042EB67A}" destId="{D54B1729-BC98-42C1-9C6C-D65DCBA4358F}" srcOrd="1" destOrd="0" presId="urn:microsoft.com/office/officeart/2005/8/layout/vList5"/>
    <dgm:cxn modelId="{04E183C3-F274-4968-8772-344A3A2232AE}" type="presParOf" srcId="{AAE7A1E6-6847-453D-B55B-8A82BF138C1D}" destId="{AB8574CC-D4F2-4555-AEE3-F4EE58B11D03}" srcOrd="1" destOrd="0" presId="urn:microsoft.com/office/officeart/2005/8/layout/vList5"/>
    <dgm:cxn modelId="{743F6742-AFB5-47FE-9BD3-DE1296A87C2D}" type="presParOf" srcId="{AAE7A1E6-6847-453D-B55B-8A82BF138C1D}" destId="{85B8F607-FDD8-476A-ADBE-E1250824F294}" srcOrd="2" destOrd="0" presId="urn:microsoft.com/office/officeart/2005/8/layout/vList5"/>
    <dgm:cxn modelId="{ED07E2F7-0439-4245-9DA6-0998D8048C35}" type="presParOf" srcId="{85B8F607-FDD8-476A-ADBE-E1250824F294}" destId="{C04276DC-EE64-470A-B8BC-09067B8045FA}" srcOrd="0" destOrd="0" presId="urn:microsoft.com/office/officeart/2005/8/layout/vList5"/>
    <dgm:cxn modelId="{0E35A1EE-BB4A-4E73-AAED-D5FA0C1DF2B7}" type="presParOf" srcId="{85B8F607-FDD8-476A-ADBE-E1250824F294}" destId="{B37A5355-225B-4C6F-AED7-6C620F99EECC}" srcOrd="1" destOrd="0" presId="urn:microsoft.com/office/officeart/2005/8/layout/vList5"/>
    <dgm:cxn modelId="{8B830F20-5D3D-4861-BE17-0F28EC12FBB3}" type="presParOf" srcId="{AAE7A1E6-6847-453D-B55B-8A82BF138C1D}" destId="{5ACAA866-A8A8-4183-97B5-CEEAB1525C60}" srcOrd="3" destOrd="0" presId="urn:microsoft.com/office/officeart/2005/8/layout/vList5"/>
    <dgm:cxn modelId="{F6C39C7E-BB04-4F00-9456-43F37AFB9AC6}" type="presParOf" srcId="{AAE7A1E6-6847-453D-B55B-8A82BF138C1D}" destId="{477213BE-9E91-4950-8451-7F60796F47F4}" srcOrd="4" destOrd="0" presId="urn:microsoft.com/office/officeart/2005/8/layout/vList5"/>
    <dgm:cxn modelId="{358DB0A3-8FE6-4769-B6AC-ABDFD56A0DBC}" type="presParOf" srcId="{477213BE-9E91-4950-8451-7F60796F47F4}" destId="{F5034101-5B7D-4FE7-B47A-5A48CF39606B}" srcOrd="0" destOrd="0" presId="urn:microsoft.com/office/officeart/2005/8/layout/vList5"/>
    <dgm:cxn modelId="{E4D9514F-871F-47EE-8FC3-DB4A8F6AD100}"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4</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5</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1600" dirty="0" smtClean="0"/>
            <a:t>In transaction of foreign exchange, price should not depend on duration period of transaction, whether spot, or forward.</a:t>
          </a:r>
          <a:endParaRPr lang="en-US" sz="16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dirty="0" smtClean="0"/>
            <a:t>6</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1400" dirty="0" smtClean="0"/>
            <a:t>Exchange of funds or assets should be equal in values and durations. Values and durations of first and second exchanged assets can be different if multiplications of duration by value for both exchanges are equal.</a:t>
          </a:r>
          <a:endParaRPr lang="en-US" sz="14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1600" dirty="0" smtClean="0"/>
            <a:t>No profit should be charged for consumption financing.</a:t>
          </a:r>
          <a:endParaRPr lang="en-US" sz="16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26F329BD-ABAE-470E-8693-E9A2B8549BA3}" type="presOf" srcId="{AA046201-5C4D-445E-BF0B-5C6D2B0A1945}" destId="{C04276DC-EE64-470A-B8BC-09067B8045FA}" srcOrd="0" destOrd="0" presId="urn:microsoft.com/office/officeart/2005/8/layout/vList5"/>
    <dgm:cxn modelId="{D2322B3E-DA08-49CC-97B3-AED83CFEA1E3}" type="presOf" srcId="{74EE5CD8-078F-4590-BF9C-A341A294A016}" destId="{7E429971-BC57-430F-BB25-C0574E5E39E3}"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615A234B-0814-4ED0-8D83-E3DBAE44C912}" type="presOf" srcId="{F6FEADD9-F67D-41F5-BA4C-3C84956E7F46}" destId="{AAE7A1E6-6847-453D-B55B-8A82BF138C1D}" srcOrd="0" destOrd="0" presId="urn:microsoft.com/office/officeart/2005/8/layout/vList5"/>
    <dgm:cxn modelId="{166002D1-0182-4863-8FE1-89310FCFF501}" type="presOf" srcId="{D1776C8F-2B10-4075-8DF7-7F65AB725ED5}" destId="{F5034101-5B7D-4FE7-B47A-5A48CF39606B}"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02ED8209-C82C-4FCB-A32D-359893FFBA95}" type="presOf" srcId="{6BE4E373-0656-4EDC-821E-BE09C952B1F6}" destId="{C7C3E6FD-D83F-4BDA-907E-B5EE041DA931}" srcOrd="0" destOrd="0" presId="urn:microsoft.com/office/officeart/2005/8/layout/vList5"/>
    <dgm:cxn modelId="{5E156936-0B81-4D8F-8FA2-123E3036BB93}" type="presOf" srcId="{1E4D3931-0DBD-4211-A24A-6AF364284B1E}" destId="{D54B1729-BC98-42C1-9C6C-D65DCBA4358F}" srcOrd="0" destOrd="0" presId="urn:microsoft.com/office/officeart/2005/8/layout/vList5"/>
    <dgm:cxn modelId="{184684AC-7794-4920-9C25-1DF15744DE66}" type="presOf" srcId="{C59269D0-92A5-481C-BA64-727AFB0DD545}" destId="{B37A5355-225B-4C6F-AED7-6C620F99EECC}" srcOrd="0" destOrd="0" presId="urn:microsoft.com/office/officeart/2005/8/layout/vList5"/>
    <dgm:cxn modelId="{F3EEF7C6-310F-4717-8D91-40F255278F72}" type="presParOf" srcId="{AAE7A1E6-6847-453D-B55B-8A82BF138C1D}" destId="{C4407577-18A2-46E0-8805-2838042EB67A}" srcOrd="0" destOrd="0" presId="urn:microsoft.com/office/officeart/2005/8/layout/vList5"/>
    <dgm:cxn modelId="{0532DD05-60C3-4F11-BE52-867C711D415F}" type="presParOf" srcId="{C4407577-18A2-46E0-8805-2838042EB67A}" destId="{7E429971-BC57-430F-BB25-C0574E5E39E3}" srcOrd="0" destOrd="0" presId="urn:microsoft.com/office/officeart/2005/8/layout/vList5"/>
    <dgm:cxn modelId="{521D20E0-DFC8-4EE4-9626-E3C8A29BC109}" type="presParOf" srcId="{C4407577-18A2-46E0-8805-2838042EB67A}" destId="{D54B1729-BC98-42C1-9C6C-D65DCBA4358F}" srcOrd="1" destOrd="0" presId="urn:microsoft.com/office/officeart/2005/8/layout/vList5"/>
    <dgm:cxn modelId="{C6FB5A6A-BC29-4420-B90A-49A2EE688EA2}" type="presParOf" srcId="{AAE7A1E6-6847-453D-B55B-8A82BF138C1D}" destId="{AB8574CC-D4F2-4555-AEE3-F4EE58B11D03}" srcOrd="1" destOrd="0" presId="urn:microsoft.com/office/officeart/2005/8/layout/vList5"/>
    <dgm:cxn modelId="{8382E681-6279-4259-AC24-B05B769127F8}" type="presParOf" srcId="{AAE7A1E6-6847-453D-B55B-8A82BF138C1D}" destId="{85B8F607-FDD8-476A-ADBE-E1250824F294}" srcOrd="2" destOrd="0" presId="urn:microsoft.com/office/officeart/2005/8/layout/vList5"/>
    <dgm:cxn modelId="{E411F679-8337-437B-A6DA-BA7B59AB921D}" type="presParOf" srcId="{85B8F607-FDD8-476A-ADBE-E1250824F294}" destId="{C04276DC-EE64-470A-B8BC-09067B8045FA}" srcOrd="0" destOrd="0" presId="urn:microsoft.com/office/officeart/2005/8/layout/vList5"/>
    <dgm:cxn modelId="{58BDB772-ED98-4287-97BB-1F35E06A25B0}" type="presParOf" srcId="{85B8F607-FDD8-476A-ADBE-E1250824F294}" destId="{B37A5355-225B-4C6F-AED7-6C620F99EECC}" srcOrd="1" destOrd="0" presId="urn:microsoft.com/office/officeart/2005/8/layout/vList5"/>
    <dgm:cxn modelId="{08A62496-965A-4AAE-B2C2-D093D6746F85}" type="presParOf" srcId="{AAE7A1E6-6847-453D-B55B-8A82BF138C1D}" destId="{5ACAA866-A8A8-4183-97B5-CEEAB1525C60}" srcOrd="3" destOrd="0" presId="urn:microsoft.com/office/officeart/2005/8/layout/vList5"/>
    <dgm:cxn modelId="{929848D7-8C17-44EC-A899-E12E57AC8BDD}" type="presParOf" srcId="{AAE7A1E6-6847-453D-B55B-8A82BF138C1D}" destId="{477213BE-9E91-4950-8451-7F60796F47F4}" srcOrd="4" destOrd="0" presId="urn:microsoft.com/office/officeart/2005/8/layout/vList5"/>
    <dgm:cxn modelId="{66647C21-6582-4053-A660-6F830ACE674F}" type="presParOf" srcId="{477213BE-9E91-4950-8451-7F60796F47F4}" destId="{F5034101-5B7D-4FE7-B47A-5A48CF39606B}" srcOrd="0" destOrd="0" presId="urn:microsoft.com/office/officeart/2005/8/layout/vList5"/>
    <dgm:cxn modelId="{A922F91A-2459-4C07-9D80-1D9C0B0D0FB5}"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42177" y="-1942159"/>
          <a:ext cx="648295" cy="469714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711200">
            <a:lnSpc>
              <a:spcPct val="90000"/>
            </a:lnSpc>
            <a:spcBef>
              <a:spcPct val="0"/>
            </a:spcBef>
            <a:spcAft>
              <a:spcPct val="15000"/>
            </a:spcAft>
            <a:buChar char="••"/>
          </a:pPr>
          <a:r>
            <a:rPr lang="en-US" sz="1600" kern="1200" dirty="0" smtClean="0"/>
            <a:t>In forward deals, the price of the contracted subject should not depend on duration period involved.</a:t>
          </a:r>
          <a:endParaRPr lang="en-US" sz="1600" kern="1200" dirty="0">
            <a:effectLst>
              <a:outerShdw blurRad="38100" dist="38100" dir="2700000" algn="tl">
                <a:srgbClr val="000000">
                  <a:alpha val="43137"/>
                </a:srgbClr>
              </a:outerShdw>
            </a:effectLst>
          </a:endParaRPr>
        </a:p>
      </dsp:txBody>
      <dsp:txXfrm rot="-5400000">
        <a:off x="1017753" y="82265"/>
        <a:ext cx="4697144" cy="648295"/>
      </dsp:txXfrm>
    </dsp:sp>
    <dsp:sp modelId="{7E429971-BC57-430F-BB25-C0574E5E39E3}">
      <dsp:nvSpPr>
        <dsp:cNvPr id="0" name=""/>
        <dsp:cNvSpPr/>
      </dsp:nvSpPr>
      <dsp:spPr>
        <a:xfrm>
          <a:off x="102" y="0"/>
          <a:ext cx="1017649" cy="81036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1</a:t>
          </a:r>
          <a:endParaRPr lang="en-US" sz="4400" kern="1200" dirty="0"/>
        </a:p>
      </dsp:txBody>
      <dsp:txXfrm>
        <a:off x="39661" y="39559"/>
        <a:ext cx="938531" cy="731251"/>
      </dsp:txXfrm>
    </dsp:sp>
    <dsp:sp modelId="{B37A5355-225B-4C6F-AED7-6C620F99EECC}">
      <dsp:nvSpPr>
        <dsp:cNvPr id="0" name=""/>
        <dsp:cNvSpPr/>
      </dsp:nvSpPr>
      <dsp:spPr>
        <a:xfrm rot="5400000">
          <a:off x="3042177" y="-1091272"/>
          <a:ext cx="648295" cy="4697144"/>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Financer should share the profit and loss of the economic activity of borrower.</a:t>
          </a:r>
          <a:endParaRPr lang="en-US" sz="1600" kern="1200" dirty="0">
            <a:effectLst>
              <a:outerShdw blurRad="38100" dist="38100" dir="2700000" algn="tl">
                <a:srgbClr val="000000">
                  <a:alpha val="43137"/>
                </a:srgbClr>
              </a:outerShdw>
            </a:effectLst>
          </a:endParaRPr>
        </a:p>
      </dsp:txBody>
      <dsp:txXfrm rot="-5400000">
        <a:off x="1017753" y="933152"/>
        <a:ext cx="4697144" cy="648295"/>
      </dsp:txXfrm>
    </dsp:sp>
    <dsp:sp modelId="{C04276DC-EE64-470A-B8BC-09067B8045FA}">
      <dsp:nvSpPr>
        <dsp:cNvPr id="0" name=""/>
        <dsp:cNvSpPr/>
      </dsp:nvSpPr>
      <dsp:spPr>
        <a:xfrm>
          <a:off x="102" y="852115"/>
          <a:ext cx="1017649" cy="810369"/>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2</a:t>
          </a:r>
          <a:endParaRPr lang="en-US" sz="4400" kern="1200" dirty="0"/>
        </a:p>
      </dsp:txBody>
      <dsp:txXfrm>
        <a:off x="39661" y="891674"/>
        <a:ext cx="938531" cy="731251"/>
      </dsp:txXfrm>
    </dsp:sp>
    <dsp:sp modelId="{C7C3E6FD-D83F-4BDA-907E-B5EE041DA931}">
      <dsp:nvSpPr>
        <dsp:cNvPr id="0" name=""/>
        <dsp:cNvSpPr/>
      </dsp:nvSpPr>
      <dsp:spPr>
        <a:xfrm rot="5400000">
          <a:off x="3042177" y="-240384"/>
          <a:ext cx="648295" cy="4697144"/>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Exact profit rate should not be determined and prefixed.</a:t>
          </a:r>
          <a:endParaRPr lang="en-US" sz="1600" kern="1200" dirty="0">
            <a:effectLst>
              <a:outerShdw blurRad="38100" dist="38100" dir="2700000" algn="tl">
                <a:srgbClr val="000000">
                  <a:alpha val="43137"/>
                </a:srgbClr>
              </a:outerShdw>
            </a:effectLst>
          </a:endParaRPr>
        </a:p>
      </dsp:txBody>
      <dsp:txXfrm rot="-5400000">
        <a:off x="1017753" y="1784040"/>
        <a:ext cx="4697144" cy="648295"/>
      </dsp:txXfrm>
    </dsp:sp>
    <dsp:sp modelId="{F5034101-5B7D-4FE7-B47A-5A48CF39606B}">
      <dsp:nvSpPr>
        <dsp:cNvPr id="0" name=""/>
        <dsp:cNvSpPr/>
      </dsp:nvSpPr>
      <dsp:spPr>
        <a:xfrm>
          <a:off x="102" y="1703003"/>
          <a:ext cx="1017649" cy="810369"/>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3</a:t>
          </a:r>
          <a:endParaRPr lang="en-US" sz="4400" kern="1200" dirty="0"/>
        </a:p>
      </dsp:txBody>
      <dsp:txXfrm>
        <a:off x="39661" y="1742562"/>
        <a:ext cx="938531" cy="731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2977647" y="-1886214"/>
          <a:ext cx="687585" cy="463451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711200">
            <a:lnSpc>
              <a:spcPct val="90000"/>
            </a:lnSpc>
            <a:spcBef>
              <a:spcPct val="0"/>
            </a:spcBef>
            <a:spcAft>
              <a:spcPct val="15000"/>
            </a:spcAft>
            <a:buChar char="••"/>
          </a:pPr>
          <a:r>
            <a:rPr lang="en-US" sz="1600" kern="1200" dirty="0" smtClean="0"/>
            <a:t>No profit should be charged for consumption financing.</a:t>
          </a:r>
          <a:endParaRPr lang="en-US" sz="1600" kern="1200" dirty="0">
            <a:effectLst>
              <a:outerShdw blurRad="38100" dist="38100" dir="2700000" algn="tl">
                <a:srgbClr val="000000">
                  <a:alpha val="43137"/>
                </a:srgbClr>
              </a:outerShdw>
            </a:effectLst>
          </a:endParaRPr>
        </a:p>
      </dsp:txBody>
      <dsp:txXfrm rot="-5400000">
        <a:off x="1004182" y="87251"/>
        <a:ext cx="4634515" cy="687585"/>
      </dsp:txXfrm>
    </dsp:sp>
    <dsp:sp modelId="{7E429971-BC57-430F-BB25-C0574E5E39E3}">
      <dsp:nvSpPr>
        <dsp:cNvPr id="0" name=""/>
        <dsp:cNvSpPr/>
      </dsp:nvSpPr>
      <dsp:spPr>
        <a:xfrm>
          <a:off x="101" y="0"/>
          <a:ext cx="1004080" cy="85948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4</a:t>
          </a:r>
          <a:endParaRPr lang="en-US" sz="4400" kern="1200" dirty="0"/>
        </a:p>
      </dsp:txBody>
      <dsp:txXfrm>
        <a:off x="42057" y="41956"/>
        <a:ext cx="920168" cy="775570"/>
      </dsp:txXfrm>
    </dsp:sp>
    <dsp:sp modelId="{B37A5355-225B-4C6F-AED7-6C620F99EECC}">
      <dsp:nvSpPr>
        <dsp:cNvPr id="0" name=""/>
        <dsp:cNvSpPr/>
      </dsp:nvSpPr>
      <dsp:spPr>
        <a:xfrm rot="5400000">
          <a:off x="2977647" y="-983757"/>
          <a:ext cx="687585" cy="4634515"/>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In transaction of foreign exchange, price should not depend on duration period of transaction, whether spot, or forward.</a:t>
          </a:r>
          <a:endParaRPr lang="en-US" sz="1600" kern="1200" dirty="0">
            <a:effectLst>
              <a:outerShdw blurRad="38100" dist="38100" dir="2700000" algn="tl">
                <a:srgbClr val="000000">
                  <a:alpha val="43137"/>
                </a:srgbClr>
              </a:outerShdw>
            </a:effectLst>
          </a:endParaRPr>
        </a:p>
      </dsp:txBody>
      <dsp:txXfrm rot="-5400000">
        <a:off x="1004182" y="989708"/>
        <a:ext cx="4634515" cy="687585"/>
      </dsp:txXfrm>
    </dsp:sp>
    <dsp:sp modelId="{C04276DC-EE64-470A-B8BC-09067B8045FA}">
      <dsp:nvSpPr>
        <dsp:cNvPr id="0" name=""/>
        <dsp:cNvSpPr/>
      </dsp:nvSpPr>
      <dsp:spPr>
        <a:xfrm>
          <a:off x="101" y="903758"/>
          <a:ext cx="1004080" cy="859482"/>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5</a:t>
          </a:r>
          <a:endParaRPr lang="en-US" sz="4400" kern="1200" dirty="0"/>
        </a:p>
      </dsp:txBody>
      <dsp:txXfrm>
        <a:off x="42057" y="945714"/>
        <a:ext cx="920168" cy="775570"/>
      </dsp:txXfrm>
    </dsp:sp>
    <dsp:sp modelId="{C7C3E6FD-D83F-4BDA-907E-B5EE041DA931}">
      <dsp:nvSpPr>
        <dsp:cNvPr id="0" name=""/>
        <dsp:cNvSpPr/>
      </dsp:nvSpPr>
      <dsp:spPr>
        <a:xfrm rot="5400000">
          <a:off x="2977647" y="-81301"/>
          <a:ext cx="687585" cy="4634515"/>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Exchange of funds or assets should be equal in values and durations. Values and durations of first and second exchanged assets can be different if multiplications of duration by value for both exchanges are equal.</a:t>
          </a:r>
          <a:endParaRPr lang="en-US" sz="1400" kern="1200" dirty="0">
            <a:effectLst>
              <a:outerShdw blurRad="38100" dist="38100" dir="2700000" algn="tl">
                <a:srgbClr val="000000">
                  <a:alpha val="43137"/>
                </a:srgbClr>
              </a:outerShdw>
            </a:effectLst>
          </a:endParaRPr>
        </a:p>
      </dsp:txBody>
      <dsp:txXfrm rot="-5400000">
        <a:off x="1004182" y="1892164"/>
        <a:ext cx="4634515" cy="687585"/>
      </dsp:txXfrm>
    </dsp:sp>
    <dsp:sp modelId="{F5034101-5B7D-4FE7-B47A-5A48CF39606B}">
      <dsp:nvSpPr>
        <dsp:cNvPr id="0" name=""/>
        <dsp:cNvSpPr/>
      </dsp:nvSpPr>
      <dsp:spPr>
        <a:xfrm>
          <a:off x="101" y="1806215"/>
          <a:ext cx="1004080" cy="859482"/>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6</a:t>
          </a:r>
          <a:endParaRPr lang="en-US" sz="4400" kern="1200" dirty="0"/>
        </a:p>
      </dsp:txBody>
      <dsp:txXfrm>
        <a:off x="42057" y="1848171"/>
        <a:ext cx="920168" cy="7755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057015F-EBE6-46E3-B50E-E05CF40AF4D1}" type="datetimeFigureOut">
              <a:rPr lang="en-US"/>
              <a:pPr>
                <a:defRPr/>
              </a:pPr>
              <a:t>5/22/2024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D7B3F94-7503-4609-B503-A685CFCFF52E}" type="slidenum">
              <a:rPr lang="en-US"/>
              <a:pPr>
                <a:defRPr/>
              </a:pPr>
              <a:t>‹#›</a:t>
            </a:fld>
            <a:endParaRPr lang="en-US" dirty="0"/>
          </a:p>
        </p:txBody>
      </p:sp>
    </p:spTree>
    <p:extLst>
      <p:ext uri="{BB962C8B-B14F-4D97-AF65-F5344CB8AC3E}">
        <p14:creationId xmlns:p14="http://schemas.microsoft.com/office/powerpoint/2010/main" val="1668953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DFA7718-423E-47C5-B3F7-574A202AF2E2}" type="datetimeFigureOut">
              <a:rPr lang="en-US"/>
              <a:pPr>
                <a:defRPr/>
              </a:pPr>
              <a:t>5/22/2024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CCB2716-0257-4360-800D-BB597908F3E8}" type="slidenum">
              <a:rPr lang="en-US"/>
              <a:pPr>
                <a:defRPr/>
              </a:pPr>
              <a:t>‹#›</a:t>
            </a:fld>
            <a:endParaRPr lang="en-US" dirty="0"/>
          </a:p>
        </p:txBody>
      </p:sp>
    </p:spTree>
    <p:extLst>
      <p:ext uri="{BB962C8B-B14F-4D97-AF65-F5344CB8AC3E}">
        <p14:creationId xmlns:p14="http://schemas.microsoft.com/office/powerpoint/2010/main" val="28005728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This template can be used as a starter file for presenting training materials in a group setting.</a:t>
            </a:r>
          </a:p>
          <a:p>
            <a:pPr>
              <a:spcBef>
                <a:spcPct val="0"/>
              </a:spcBef>
            </a:pPr>
            <a:endParaRPr lang="en-US" altLang="en-US" dirty="0" smtClean="0"/>
          </a:p>
          <a:p>
            <a:pPr>
              <a:spcBef>
                <a:spcPct val="0"/>
              </a:spcBef>
            </a:pPr>
            <a:r>
              <a:rPr lang="en-US" altLang="en-US" b="1" dirty="0" smtClean="0"/>
              <a:t>Sections</a:t>
            </a:r>
            <a:endParaRPr lang="en-US" altLang="en-US" dirty="0" smtClean="0"/>
          </a:p>
          <a:p>
            <a:pPr>
              <a:spcBef>
                <a:spcPct val="0"/>
              </a:spcBef>
            </a:pPr>
            <a:r>
              <a:rPr lang="en-US" altLang="en-US" dirty="0" smtClean="0"/>
              <a:t>Right-click on a slide to add sections. Sections can help to organize your slides or facilitate collaboration between multiple authors.</a:t>
            </a:r>
          </a:p>
          <a:p>
            <a:pPr>
              <a:spcBef>
                <a:spcPct val="0"/>
              </a:spcBef>
            </a:pPr>
            <a:endParaRPr lang="en-US" altLang="en-US" b="1" dirty="0" smtClean="0"/>
          </a:p>
          <a:p>
            <a:pPr>
              <a:spcBef>
                <a:spcPct val="0"/>
              </a:spcBef>
            </a:pPr>
            <a:r>
              <a:rPr lang="en-US" altLang="en-US" b="1" dirty="0" smtClean="0"/>
              <a:t>Notes</a:t>
            </a:r>
          </a:p>
          <a:p>
            <a:pPr>
              <a:spcBef>
                <a:spcPct val="0"/>
              </a:spcBef>
            </a:pPr>
            <a:r>
              <a:rPr lang="en-US" altLang="en-US" dirty="0" smtClean="0"/>
              <a:t>Use the Notes section for delivery notes or to provide additional details for the audience. View these notes in Presentation View during your presentation. </a:t>
            </a:r>
          </a:p>
          <a:p>
            <a:pPr>
              <a:spcBef>
                <a:spcPct val="0"/>
              </a:spcBef>
            </a:pPr>
            <a:r>
              <a:rPr lang="en-US" altLang="en-US" dirty="0" smtClean="0"/>
              <a:t>Keep in mind the font size (important for accessibility, visibility, videotaping, and online production)</a:t>
            </a:r>
          </a:p>
          <a:p>
            <a:pPr>
              <a:spcBef>
                <a:spcPct val="0"/>
              </a:spcBef>
            </a:pPr>
            <a:endParaRPr lang="en-US" altLang="en-US" dirty="0" smtClean="0"/>
          </a:p>
          <a:p>
            <a:pPr>
              <a:spcBef>
                <a:spcPct val="0"/>
              </a:spcBef>
            </a:pPr>
            <a:r>
              <a:rPr lang="en-US" altLang="en-US" b="1" dirty="0" smtClean="0"/>
              <a:t>Coordinated colors </a:t>
            </a:r>
          </a:p>
          <a:p>
            <a:pPr>
              <a:spcBef>
                <a:spcPct val="0"/>
              </a:spcBef>
            </a:pPr>
            <a:r>
              <a:rPr lang="en-US" altLang="en-US" dirty="0" smtClean="0"/>
              <a:t>Pay particular attention to the graphs, charts, and text boxes. </a:t>
            </a:r>
          </a:p>
          <a:p>
            <a:pPr>
              <a:spcBef>
                <a:spcPct val="0"/>
              </a:spcBef>
            </a:pPr>
            <a:r>
              <a:rPr lang="en-US" altLang="en-US" dirty="0" smtClean="0"/>
              <a:t>Consider that attendees will print in black and white or grayscale. Run a test print to make sure your colors work when printed in pure black and white and grayscale.</a:t>
            </a:r>
          </a:p>
          <a:p>
            <a:pPr>
              <a:spcBef>
                <a:spcPct val="0"/>
              </a:spcBef>
            </a:pPr>
            <a:endParaRPr lang="en-US" altLang="en-US" dirty="0" smtClean="0"/>
          </a:p>
          <a:p>
            <a:pPr>
              <a:spcBef>
                <a:spcPct val="0"/>
              </a:spcBef>
            </a:pPr>
            <a:r>
              <a:rPr lang="en-US" altLang="en-US" b="1" dirty="0" smtClean="0"/>
              <a:t>Graphics, tables, and graphs</a:t>
            </a:r>
          </a:p>
          <a:p>
            <a:pPr>
              <a:spcBef>
                <a:spcPct val="0"/>
              </a:spcBef>
            </a:pPr>
            <a:r>
              <a:rPr lang="en-US" altLang="en-US" dirty="0" smtClean="0"/>
              <a:t>Keep it simple: If possible, use consistent, non-distracting styles and colors.</a:t>
            </a:r>
          </a:p>
          <a:p>
            <a:pPr>
              <a:spcBef>
                <a:spcPct val="0"/>
              </a:spcBef>
            </a:pPr>
            <a:r>
              <a:rPr lang="en-US" altLang="en-US" dirty="0" smtClean="0"/>
              <a:t>Label all graphs and tables.</a:t>
            </a:r>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6AD45BC-F14A-4001-AE5D-97AEEEDE1EE0}" type="slidenum">
              <a:rPr lang="en-US" altLang="en-US"/>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Use a section header for each of the topics, so there is a clear transition to the audience. </a:t>
            </a:r>
          </a:p>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92DC891-4B63-4C57-840A-BE6CB0142CEB}"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Use a section header for each of the topics, so there is a clear transition to the audience. </a:t>
            </a:r>
          </a:p>
          <a:p>
            <a:pPr>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2C4B8C3-8C96-4B75-AAAB-AC020313EDE8}"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Use a section header for each of the topics, so there is a clear transition to the audience. </a:t>
            </a:r>
          </a:p>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89DC280-936F-487B-B761-E3B5A1AD08D9}"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Use a section header for each of the topics, so there is a clear transition to the audience. </a:t>
            </a:r>
          </a:p>
          <a:p>
            <a:pPr>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606C1E3-EFC4-4529-BDFA-0F681E59D32A}"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Add slides to each topic section as necessary, including slides with tables, graphs, and images. </a:t>
            </a:r>
          </a:p>
          <a:p>
            <a:pPr>
              <a:spcBef>
                <a:spcPct val="0"/>
              </a:spcBef>
            </a:pPr>
            <a:r>
              <a:rPr lang="en-US" altLang="en-US" smtClean="0"/>
              <a:t>See next section for sample table, graph, image, and video layouts.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05D1C5D-6CA2-4E2A-9210-B2D58D4B2917}"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Keep it brief. Make your text as brief as possible to maintain a larger font size.</a:t>
            </a:r>
          </a:p>
          <a:p>
            <a:pPr>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EC8EC40-AAE4-49EE-8B07-2D47AA453F30}"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mtClean="0"/>
              <a:t>Microsoft </a:t>
            </a:r>
            <a:r>
              <a:rPr lang="en-US" altLang="en-US" b="1" smtClean="0"/>
              <a:t>Engineering Excellence</a:t>
            </a:r>
            <a:endParaRPr lang="en-US" altLang="en-US" smtClean="0"/>
          </a:p>
        </p:txBody>
      </p:sp>
      <p:sp>
        <p:nvSpPr>
          <p:cNvPr id="39939" name="Rectangle 25"/>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mtClean="0"/>
              <a:t>Microsoft Confidential</a:t>
            </a:r>
          </a:p>
        </p:txBody>
      </p:sp>
      <p:sp>
        <p:nvSpPr>
          <p:cNvPr id="39940" name="Rectangle 2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6B2691A-EB80-4098-B3E8-EB2E0F852044}" type="slidenum">
              <a:rPr lang="en-US" altLang="en-US"/>
              <a:pPr fontAlgn="base">
                <a:spcBef>
                  <a:spcPct val="0"/>
                </a:spcBef>
                <a:spcAft>
                  <a:spcPct val="0"/>
                </a:spcAft>
              </a:pPr>
              <a:t>16</a:t>
            </a:fld>
            <a:endParaRPr lang="en-US" altLang="en-US"/>
          </a:p>
        </p:txBody>
      </p:sp>
      <p:sp>
        <p:nvSpPr>
          <p:cNvPr id="39941" name="Rectangle 2"/>
          <p:cNvSpPr>
            <a:spLocks noGrp="1" noRot="1" noChangeAspect="1" noChangeArrowheads="1" noTextEdit="1"/>
          </p:cNvSpPr>
          <p:nvPr>
            <p:ph type="sldImg"/>
          </p:nvPr>
        </p:nvSpPr>
        <p:spPr bwMode="auto">
          <a:xfrm>
            <a:off x="1143000" y="45085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2" name="Rectangle 3"/>
          <p:cNvSpPr>
            <a:spLocks noGrp="1" noChangeArrowheads="1"/>
          </p:cNvSpPr>
          <p:nvPr>
            <p:ph type="body" idx="1"/>
          </p:nvPr>
        </p:nvSpPr>
        <p:spPr bwMode="auto">
          <a:xfrm>
            <a:off x="307975" y="4130675"/>
            <a:ext cx="6261100" cy="4592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template can be used as a starter file for presenting training materials in a group setting.</a:t>
            </a:r>
          </a:p>
          <a:p>
            <a:pPr>
              <a:spcBef>
                <a:spcPct val="0"/>
              </a:spcBef>
            </a:pPr>
            <a:endParaRPr lang="en-US" altLang="en-US" smtClean="0"/>
          </a:p>
          <a:p>
            <a:pPr>
              <a:spcBef>
                <a:spcPct val="0"/>
              </a:spcBef>
            </a:pPr>
            <a:r>
              <a:rPr lang="en-US" altLang="en-US" b="1" smtClean="0"/>
              <a:t>Sections</a:t>
            </a:r>
            <a:endParaRPr lang="en-US" altLang="en-US" smtClean="0"/>
          </a:p>
          <a:p>
            <a:pPr>
              <a:spcBef>
                <a:spcPct val="0"/>
              </a:spcBef>
            </a:pPr>
            <a:r>
              <a:rPr lang="en-US" altLang="en-US" smtClean="0"/>
              <a:t>Right-click on a slide to add sections. Sections can help to organize your slides or facilitate collaboration between multiple authors.</a:t>
            </a:r>
          </a:p>
          <a:p>
            <a:pPr>
              <a:spcBef>
                <a:spcPct val="0"/>
              </a:spcBef>
            </a:pPr>
            <a:endParaRPr lang="en-US" altLang="en-US" b="1" smtClean="0"/>
          </a:p>
          <a:p>
            <a:pPr>
              <a:spcBef>
                <a:spcPct val="0"/>
              </a:spcBef>
            </a:pPr>
            <a:r>
              <a:rPr lang="en-US" altLang="en-US" b="1" smtClean="0"/>
              <a:t>Notes</a:t>
            </a:r>
          </a:p>
          <a:p>
            <a:pPr>
              <a:spcBef>
                <a:spcPct val="0"/>
              </a:spcBef>
            </a:pPr>
            <a:r>
              <a:rPr lang="en-US" altLang="en-US" smtClean="0"/>
              <a:t>Use the Notes section for delivery notes or to provide additional details for the audience. View these notes in Presentation View during your presentation. </a:t>
            </a:r>
          </a:p>
          <a:p>
            <a:pPr>
              <a:spcBef>
                <a:spcPct val="0"/>
              </a:spcBef>
            </a:pPr>
            <a:r>
              <a:rPr lang="en-US" altLang="en-US" smtClean="0"/>
              <a:t>Keep in mind the font size (important for accessibility, visibility, videotaping, and online production)</a:t>
            </a:r>
          </a:p>
          <a:p>
            <a:pPr>
              <a:spcBef>
                <a:spcPct val="0"/>
              </a:spcBef>
            </a:pPr>
            <a:endParaRPr lang="en-US" altLang="en-US" smtClean="0"/>
          </a:p>
          <a:p>
            <a:pPr>
              <a:spcBef>
                <a:spcPct val="0"/>
              </a:spcBef>
            </a:pPr>
            <a:r>
              <a:rPr lang="en-US" altLang="en-US" b="1" smtClean="0"/>
              <a:t>Coordinated colors </a:t>
            </a:r>
          </a:p>
          <a:p>
            <a:pPr>
              <a:spcBef>
                <a:spcPct val="0"/>
              </a:spcBef>
            </a:pPr>
            <a:r>
              <a:rPr lang="en-US" altLang="en-US" smtClean="0"/>
              <a:t>Pay particular attention to the graphs, charts, and text boxes. </a:t>
            </a:r>
          </a:p>
          <a:p>
            <a:pPr>
              <a:spcBef>
                <a:spcPct val="0"/>
              </a:spcBef>
            </a:pPr>
            <a:r>
              <a:rPr lang="en-US" altLang="en-US" smtClean="0"/>
              <a:t>Consider that attendees will print in black and white or grayscale. Run a test print to make sure your colors work when printed in pure black and white and grayscale.</a:t>
            </a:r>
          </a:p>
          <a:p>
            <a:pPr>
              <a:spcBef>
                <a:spcPct val="0"/>
              </a:spcBef>
            </a:pPr>
            <a:endParaRPr lang="en-US" altLang="en-US" smtClean="0"/>
          </a:p>
          <a:p>
            <a:pPr>
              <a:spcBef>
                <a:spcPct val="0"/>
              </a:spcBef>
            </a:pPr>
            <a:r>
              <a:rPr lang="en-US" altLang="en-US" b="1" smtClean="0"/>
              <a:t>Graphics, tables, and graphs</a:t>
            </a:r>
          </a:p>
          <a:p>
            <a:pPr>
              <a:spcBef>
                <a:spcPct val="0"/>
              </a:spcBef>
            </a:pPr>
            <a:r>
              <a:rPr lang="en-US" altLang="en-US" smtClean="0"/>
              <a:t>Keep it simple: If possible, use consistent, non-distracting styles and colors.</a:t>
            </a:r>
          </a:p>
          <a:p>
            <a:pPr>
              <a:spcBef>
                <a:spcPct val="0"/>
              </a:spcBef>
            </a:pPr>
            <a:r>
              <a:rPr lang="en-US" altLang="en-US" smtClean="0"/>
              <a:t>Label all graphs and tables.</a:t>
            </a:r>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CD29F2-FECC-454D-9752-1D20715248E9}"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US" altLang="en-US" smtClean="0"/>
              <a:t>Give a brief overview of the presentation. Describe the major focus of the presentation and why it is important.</a:t>
            </a:r>
          </a:p>
          <a:p>
            <a:pPr>
              <a:lnSpc>
                <a:spcPct val="80000"/>
              </a:lnSpc>
              <a:spcBef>
                <a:spcPct val="0"/>
              </a:spcBef>
            </a:pPr>
            <a:r>
              <a:rPr lang="en-US" altLang="en-US" smtClean="0"/>
              <a:t>Introduce each of the major topics.</a:t>
            </a:r>
          </a:p>
          <a:p>
            <a:pPr>
              <a:spcBef>
                <a:spcPct val="0"/>
              </a:spcBef>
            </a:pPr>
            <a:r>
              <a:rPr lang="en-US" altLang="en-US" smtClean="0"/>
              <a:t>To provide a road map for the audience, you can repeat this Overview slide throughout the presentation, highlighting the particular topic you will discuss next.</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2A0BEC0-3BC8-4303-B3A6-5BAE39D0CC5E}" type="slidenum">
              <a:rPr lang="en-US" altLang="en-US"/>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is another option for an Overview slides using transitions.</a:t>
            </a:r>
          </a:p>
          <a:p>
            <a:pPr>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C45286-388D-458A-AE35-AE531B83FCD4}" type="slidenum">
              <a:rPr lang="en-US" altLang="en-US"/>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FE5DD24-9737-4114-ADC1-58A7A4329299}" type="slidenum">
              <a:rPr lang="en-US" altLang="en-US"/>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727F4AC-DFEE-4263-9E78-F3F10A1011F0}" type="slidenum">
              <a:rPr lang="en-US" altLang="en-US"/>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EF44C68-5969-484A-A47A-434ADC7CAE1C}" type="slidenum">
              <a:rPr lang="en-US" altLang="en-US"/>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fontAlgn="auto">
              <a:spcBef>
                <a:spcPts val="0"/>
              </a:spcBef>
              <a:spcAft>
                <a:spcPts val="0"/>
              </a:spcAft>
              <a:buFont typeface="+mj-lt"/>
              <a:buNone/>
              <a:defRPr/>
            </a:pPr>
            <a:r>
              <a:rPr lang="en-US" dirty="0" smtClean="0"/>
              <a:t>This is another option for an Overview slide.</a:t>
            </a:r>
          </a:p>
          <a:p>
            <a:pPr marL="228600" indent="-228600" fontAlgn="auto">
              <a:spcBef>
                <a:spcPts val="0"/>
              </a:spcBef>
              <a:spcAft>
                <a:spcPts val="0"/>
              </a:spcAft>
              <a:buFont typeface="+mj-lt"/>
              <a:buNone/>
              <a:defRPr/>
            </a:pPr>
            <a:endParaRPr lang="en-US" dirty="0"/>
          </a:p>
        </p:txBody>
      </p:sp>
      <p:sp>
        <p:nvSpPr>
          <p:cNvPr id="30723" name="Slide Image Placeholder 4"/>
          <p:cNvSpPr>
            <a:spLocks noGrp="1" noRot="1" noChangeAspect="1" noTextEdit="1"/>
          </p:cNvSpPr>
          <p:nvPr>
            <p:ph type="sldImg"/>
          </p:nvPr>
        </p:nvSpPr>
        <p:spPr bwMode="auto">
          <a:xfrm>
            <a:off x="539750" y="503238"/>
            <a:ext cx="3143250" cy="2359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What will the audience be able to do after this training is complete? Briefly describe each objective how the audience will benefit from this presentation.</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3A5DE95-E182-43B6-8302-C16F2BF338EC}" type="slidenum">
              <a:rPr lang="en-US" altLang="en-US"/>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Use a section header for each of the topics, so there is a clear transition to the audience. </a:t>
            </a:r>
          </a:p>
          <a:p>
            <a:pPr>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B0F6FF6-4B7F-4225-8966-756A5D278847}" type="slidenum">
              <a:rPr lang="en-US" altLang="en-US"/>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372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90800" y="2286000"/>
            <a:ext cx="6180224" cy="1470025"/>
          </a:xfrm>
        </p:spPr>
        <p:txBody>
          <a:bodyPr anchor="t"/>
          <a:lstStyle>
            <a:lvl1pPr algn="r">
              <a:defRPr b="1" cap="small" baseline="0">
                <a:solidFill>
                  <a:srgbClr val="0033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3"/>
          </p:nvPr>
        </p:nvSpPr>
        <p:spPr>
          <a:xfrm>
            <a:off x="6858000" y="5105400"/>
            <a:ext cx="1828800" cy="990600"/>
          </a:xfrm>
        </p:spPr>
        <p:txBody>
          <a:bodyPr rtlCol="0">
            <a:normAutofit/>
          </a:bodyPr>
          <a:lstStyle>
            <a:lvl1pPr marL="0" indent="0" algn="ctr">
              <a:buNone/>
              <a:defRPr sz="2000" baseline="0"/>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11802766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26689E-E1F0-47C0-B4D9-994B771C71CB}" type="datetimeFigureOut">
              <a:rPr lang="en-US"/>
              <a:pPr>
                <a:defRPr/>
              </a:pPr>
              <a:t>5/22/2024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22EEC2-16E7-4460-96EC-C4F2EB6B319B}" type="slidenum">
              <a:rPr lang="en-US"/>
              <a:pPr>
                <a:defRPr/>
              </a:pPr>
              <a:t>‹#›</a:t>
            </a:fld>
            <a:endParaRPr lang="en-US" dirty="0"/>
          </a:p>
        </p:txBody>
      </p:sp>
    </p:spTree>
    <p:extLst>
      <p:ext uri="{BB962C8B-B14F-4D97-AF65-F5344CB8AC3E}">
        <p14:creationId xmlns:p14="http://schemas.microsoft.com/office/powerpoint/2010/main" val="2550273720"/>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7DBCA2-7901-4E39-A1E7-D0DA5F6C34CC}" type="datetimeFigureOut">
              <a:rPr lang="en-US"/>
              <a:pPr>
                <a:defRPr/>
              </a:pPr>
              <a:t>5/22/2024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FD6595-6C91-44DD-928B-8540CDCAB66E}" type="slidenum">
              <a:rPr lang="en-US"/>
              <a:pPr>
                <a:defRPr/>
              </a:pPr>
              <a:t>‹#›</a:t>
            </a:fld>
            <a:endParaRPr lang="en-US" dirty="0"/>
          </a:p>
        </p:txBody>
      </p:sp>
    </p:spTree>
    <p:extLst>
      <p:ext uri="{BB962C8B-B14F-4D97-AF65-F5344CB8AC3E}">
        <p14:creationId xmlns:p14="http://schemas.microsoft.com/office/powerpoint/2010/main" val="3207480815"/>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E2058CA7-A306-410E-8317-0C006F5B1A0D}" type="datetimeFigureOut">
              <a:rPr lang="en-US"/>
              <a:pPr>
                <a:defRPr/>
              </a:pPr>
              <a:t>5/22/2024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346BD59-664F-46E8-A53F-30ECEF9BA6BB}" type="slidenum">
              <a:rPr lang="en-US"/>
              <a:pPr>
                <a:defRPr/>
              </a:pPr>
              <a:t>‹#›</a:t>
            </a:fld>
            <a:endParaRPr lang="en-US" dirty="0"/>
          </a:p>
        </p:txBody>
      </p:sp>
    </p:spTree>
    <p:extLst>
      <p:ext uri="{BB962C8B-B14F-4D97-AF65-F5344CB8AC3E}">
        <p14:creationId xmlns:p14="http://schemas.microsoft.com/office/powerpoint/2010/main" val="1119327103"/>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25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0" y="3048000"/>
            <a:ext cx="4343400" cy="1362075"/>
          </a:xfrm>
        </p:spPr>
        <p:txBody>
          <a:bodyPr anchor="b"/>
          <a:lstStyle>
            <a:lvl1pPr algn="l">
              <a:defRPr sz="4000" b="1" cap="small" baseline="0">
                <a:solidFill>
                  <a:srgbClr val="003300"/>
                </a:solidFill>
              </a:defRPr>
            </a:lvl1pPr>
          </a:lstStyle>
          <a:p>
            <a:r>
              <a:rPr lang="en-US" smtClean="0"/>
              <a:t>Click to edit Master title style</a:t>
            </a:r>
            <a:endParaRPr lang="en-US" dirty="0"/>
          </a:p>
        </p:txBody>
      </p:sp>
      <p:sp>
        <p:nvSpPr>
          <p:cNvPr id="10" name="Picture Placeholder 9"/>
          <p:cNvSpPr>
            <a:spLocks noGrp="1"/>
          </p:cNvSpPr>
          <p:nvPr>
            <p:ph type="pic" sz="quarter" idx="13"/>
          </p:nvPr>
        </p:nvSpPr>
        <p:spPr>
          <a:xfrm>
            <a:off x="6781800" y="5334000"/>
            <a:ext cx="2133600" cy="990600"/>
          </a:xfrm>
        </p:spPr>
        <p:txBody>
          <a:bodyPr rtlCol="0">
            <a:normAutofit/>
          </a:bodyPr>
          <a:lstStyle>
            <a:lvl1pPr marL="0" indent="0" algn="ctr">
              <a:buNone/>
              <a:defRPr sz="1800"/>
            </a:lvl1pPr>
          </a:lstStyle>
          <a:p>
            <a:pPr lvl="0"/>
            <a:r>
              <a:rPr lang="en-US" noProof="0" smtClean="0"/>
              <a:t>Click icon to add picture</a:t>
            </a:r>
            <a:endParaRPr lang="en-US" noProof="0" dirty="0"/>
          </a:p>
        </p:txBody>
      </p:sp>
      <p:sp>
        <p:nvSpPr>
          <p:cNvPr id="6" name="Date Placeholder 3"/>
          <p:cNvSpPr>
            <a:spLocks noGrp="1"/>
          </p:cNvSpPr>
          <p:nvPr>
            <p:ph type="dt" sz="half" idx="14"/>
          </p:nvPr>
        </p:nvSpPr>
        <p:spPr/>
        <p:txBody>
          <a:bodyPr/>
          <a:lstStyle>
            <a:lvl1pPr>
              <a:defRPr/>
            </a:lvl1pPr>
          </a:lstStyle>
          <a:p>
            <a:pPr>
              <a:defRPr/>
            </a:pPr>
            <a:fld id="{44DE4A25-A7F9-4CE8-9595-BFDFA45F293B}" type="datetimeFigureOut">
              <a:rPr lang="en-US"/>
              <a:pPr>
                <a:defRPr/>
              </a:pPr>
              <a:t>5/22/2024</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A13ABB5D-2258-433F-A8CD-05B8910C0315}" type="slidenum">
              <a:rPr lang="en-US"/>
              <a:pPr>
                <a:defRPr/>
              </a:pPr>
              <a:t>‹#›</a:t>
            </a:fld>
            <a:endParaRPr lang="en-US" dirty="0"/>
          </a:p>
        </p:txBody>
      </p:sp>
    </p:spTree>
    <p:extLst>
      <p:ext uri="{BB962C8B-B14F-4D97-AF65-F5344CB8AC3E}">
        <p14:creationId xmlns:p14="http://schemas.microsoft.com/office/powerpoint/2010/main" val="12754175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143000"/>
          </a:xfrm>
        </p:spPr>
        <p:txBody>
          <a:bodyPr/>
          <a:lstStyle>
            <a:lvl1pPr algn="l">
              <a:defRPr lang="en-US" dirty="0"/>
            </a:lvl1pPr>
          </a:lstStyle>
          <a:p>
            <a:r>
              <a:rPr lang="en-US"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8392482-E974-419D-9CF6-99C70959849C}" type="datetimeFigureOut">
              <a:rPr lang="en-US"/>
              <a:pPr>
                <a:defRPr/>
              </a:pPr>
              <a:t>5/22/2024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14D753-1081-45A4-8057-9D37BCC4A91A}" type="slidenum">
              <a:rPr lang="en-US"/>
              <a:pPr>
                <a:defRPr/>
              </a:pPr>
              <a:t>‹#›</a:t>
            </a:fld>
            <a:endParaRPr lang="en-US" dirty="0"/>
          </a:p>
        </p:txBody>
      </p:sp>
    </p:spTree>
    <p:extLst>
      <p:ext uri="{BB962C8B-B14F-4D97-AF65-F5344CB8AC3E}">
        <p14:creationId xmlns:p14="http://schemas.microsoft.com/office/powerpoint/2010/main" val="3653701887"/>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BEEDFC-80AC-480F-BE1E-DA0BB1B5154B}" type="datetimeFigureOut">
              <a:rPr lang="en-US"/>
              <a:pPr>
                <a:defRPr/>
              </a:pPr>
              <a:t>5/22/2024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7249EC-E5BA-470F-B8AB-E9A3A51D9A11}" type="slidenum">
              <a:rPr lang="en-US"/>
              <a:pPr>
                <a:defRPr/>
              </a:pPr>
              <a:t>‹#›</a:t>
            </a:fld>
            <a:endParaRPr lang="en-US" dirty="0"/>
          </a:p>
        </p:txBody>
      </p:sp>
    </p:spTree>
    <p:extLst>
      <p:ext uri="{BB962C8B-B14F-4D97-AF65-F5344CB8AC3E}">
        <p14:creationId xmlns:p14="http://schemas.microsoft.com/office/powerpoint/2010/main" val="1476400182"/>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144852-C9A6-47C8-B4CF-3C4FA23F3E20}" type="datetimeFigureOut">
              <a:rPr lang="en-US"/>
              <a:pPr>
                <a:defRPr/>
              </a:pPr>
              <a:t>5/22/2024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0C767A-2927-4E38-90AB-C667F7B3EAE5}" type="slidenum">
              <a:rPr lang="en-US"/>
              <a:pPr>
                <a:defRPr/>
              </a:pPr>
              <a:t>‹#›</a:t>
            </a:fld>
            <a:endParaRPr lang="en-US" dirty="0"/>
          </a:p>
        </p:txBody>
      </p:sp>
    </p:spTree>
    <p:extLst>
      <p:ext uri="{BB962C8B-B14F-4D97-AF65-F5344CB8AC3E}">
        <p14:creationId xmlns:p14="http://schemas.microsoft.com/office/powerpoint/2010/main" val="67046290"/>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EF8E8C-D226-4F30-BC40-B5A02764D1CF}" type="datetimeFigureOut">
              <a:rPr lang="en-US"/>
              <a:pPr>
                <a:defRPr/>
              </a:pPr>
              <a:t>5/22/2024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79871D-4B66-4889-AEF6-97DA2B3067EB}" type="slidenum">
              <a:rPr lang="en-US"/>
              <a:pPr>
                <a:defRPr/>
              </a:pPr>
              <a:t>‹#›</a:t>
            </a:fld>
            <a:endParaRPr lang="en-US" dirty="0"/>
          </a:p>
        </p:txBody>
      </p:sp>
    </p:spTree>
    <p:extLst>
      <p:ext uri="{BB962C8B-B14F-4D97-AF65-F5344CB8AC3E}">
        <p14:creationId xmlns:p14="http://schemas.microsoft.com/office/powerpoint/2010/main" val="2209831592"/>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037300-60F4-4F7C-B911-FFA70D3CC126}" type="datetimeFigureOut">
              <a:rPr lang="en-US"/>
              <a:pPr>
                <a:defRPr/>
              </a:pPr>
              <a:t>5/22/2024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FA24D4-D6DE-4DA1-BACE-9240F6C268C0}" type="slidenum">
              <a:rPr lang="en-US"/>
              <a:pPr>
                <a:defRPr/>
              </a:pPr>
              <a:t>‹#›</a:t>
            </a:fld>
            <a:endParaRPr lang="en-US" dirty="0"/>
          </a:p>
        </p:txBody>
      </p:sp>
    </p:spTree>
    <p:extLst>
      <p:ext uri="{BB962C8B-B14F-4D97-AF65-F5344CB8AC3E}">
        <p14:creationId xmlns:p14="http://schemas.microsoft.com/office/powerpoint/2010/main" val="713295715"/>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22542F-ECCB-4BA1-A9FE-3613F4C8FCA9}" type="datetimeFigureOut">
              <a:rPr lang="en-US"/>
              <a:pPr>
                <a:defRPr/>
              </a:pPr>
              <a:t>5/22/2024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227733-9620-4D72-B14A-0834B08ED6B3}" type="slidenum">
              <a:rPr lang="en-US"/>
              <a:pPr>
                <a:defRPr/>
              </a:pPr>
              <a:t>‹#›</a:t>
            </a:fld>
            <a:endParaRPr lang="en-US" dirty="0"/>
          </a:p>
        </p:txBody>
      </p:sp>
    </p:spTree>
    <p:extLst>
      <p:ext uri="{BB962C8B-B14F-4D97-AF65-F5344CB8AC3E}">
        <p14:creationId xmlns:p14="http://schemas.microsoft.com/office/powerpoint/2010/main" val="518989019"/>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68DE5D-166B-4535-B85D-6297949898EA}" type="datetimeFigureOut">
              <a:rPr lang="en-US"/>
              <a:pPr>
                <a:defRPr/>
              </a:pPr>
              <a:t>5/22/2024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81061E-20A3-4B21-A911-F6885FC1B779}" type="slidenum">
              <a:rPr lang="en-US"/>
              <a:pPr>
                <a:defRPr/>
              </a:pPr>
              <a:t>‹#›</a:t>
            </a:fld>
            <a:endParaRPr lang="en-US" dirty="0"/>
          </a:p>
        </p:txBody>
      </p:sp>
    </p:spTree>
    <p:extLst>
      <p:ext uri="{BB962C8B-B14F-4D97-AF65-F5344CB8AC3E}">
        <p14:creationId xmlns:p14="http://schemas.microsoft.com/office/powerpoint/2010/main" val="1876014375"/>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762000" y="274638"/>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76200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688C67D-33E4-45E9-968D-CB3AFF0DF6D6}" type="datetimeFigureOut">
              <a:rPr lang="en-US"/>
              <a:pPr>
                <a:defRPr/>
              </a:pPr>
              <a:t>5/22/2024</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B9EF3EB-336C-4063-9A0F-F2A12B2E9F55}" type="slidenum">
              <a:rPr lang="en-US"/>
              <a:pPr>
                <a:defRPr/>
              </a:pPr>
              <a:t>‹#›</a:t>
            </a:fld>
            <a:endParaRPr lang="en-US" dirty="0"/>
          </a:p>
        </p:txBody>
      </p:sp>
      <p:pic>
        <p:nvPicPr>
          <p:cNvPr id="1032" name="Picture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09538"/>
            <a:ext cx="819150" cy="70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9" r:id="rId12"/>
  </p:sldLayoutIdLst>
  <p:transition spd="slow">
    <p:wipe dir="d"/>
  </p:transition>
  <p:timing>
    <p:tnLst>
      <p:par>
        <p:cTn id="1" dur="indefinite" restart="never" nodeType="tmRoot"/>
      </p:par>
    </p:tnLst>
  </p:timing>
  <p:txStyles>
    <p:titleStyle>
      <a:lvl1pPr algn="l" rtl="0" fontAlgn="base">
        <a:spcBef>
          <a:spcPct val="0"/>
        </a:spcBef>
        <a:spcAft>
          <a:spcPct val="0"/>
        </a:spcAft>
        <a:defRPr lang="en-US" sz="4400" kern="1200" dirty="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pitchFamily="34" charset="0"/>
        </a:defRPr>
      </a:lvl2pPr>
      <a:lvl3pPr algn="l" rtl="0" fontAlgn="base">
        <a:spcBef>
          <a:spcPct val="0"/>
        </a:spcBef>
        <a:spcAft>
          <a:spcPct val="0"/>
        </a:spcAft>
        <a:defRPr sz="4400">
          <a:solidFill>
            <a:schemeClr val="tx1"/>
          </a:solidFill>
          <a:latin typeface="Calibri" pitchFamily="34" charset="0"/>
        </a:defRPr>
      </a:lvl3pPr>
      <a:lvl4pPr algn="l" rtl="0" fontAlgn="base">
        <a:spcBef>
          <a:spcPct val="0"/>
        </a:spcBef>
        <a:spcAft>
          <a:spcPct val="0"/>
        </a:spcAft>
        <a:defRPr sz="4400">
          <a:solidFill>
            <a:schemeClr val="tx1"/>
          </a:solidFill>
          <a:latin typeface="Calibri" pitchFamily="34" charset="0"/>
        </a:defRPr>
      </a:lvl4pPr>
      <a:lvl5pPr algn="l" rtl="0" fontAlgn="base">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bidabad.com/"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bijan@bidabad.com"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hyperlink" Target="http://www.bidabad.com/" TargetMode="Externa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mailto:bijan@bidabad.com" TargetMode="External"/><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286000" y="990600"/>
            <a:ext cx="6180138" cy="1470025"/>
          </a:xfrm>
        </p:spPr>
        <p:txBody>
          <a:bodyPr rtlCol="0">
            <a:normAutofit/>
          </a:bodyPr>
          <a:lstStyle/>
          <a:p>
            <a:pPr fontAlgn="auto">
              <a:spcAft>
                <a:spcPts val="0"/>
              </a:spcAft>
              <a:defRPr/>
            </a:pPr>
            <a:r>
              <a:rPr dirty="0"/>
              <a:t>General Characteristics of </a:t>
            </a:r>
            <a:r>
              <a:rPr dirty="0" err="1"/>
              <a:t>Rastin</a:t>
            </a:r>
            <a:r>
              <a:rPr dirty="0"/>
              <a:t> Banking</a:t>
            </a:r>
          </a:p>
        </p:txBody>
      </p:sp>
      <p:sp>
        <p:nvSpPr>
          <p:cNvPr id="3" name="Subtitle 2"/>
          <p:cNvSpPr>
            <a:spLocks noGrp="1"/>
          </p:cNvSpPr>
          <p:nvPr>
            <p:ph type="subTitle" idx="1"/>
            <p:custDataLst>
              <p:tags r:id="rId3"/>
            </p:custDataLst>
          </p:nvPr>
        </p:nvSpPr>
        <p:spPr>
          <a:xfrm>
            <a:off x="1752600" y="2743200"/>
            <a:ext cx="6677025" cy="2286000"/>
          </a:xfrm>
        </p:spPr>
        <p:txBody>
          <a:bodyPr rtlCol="0">
            <a:normAutofit fontScale="92500"/>
          </a:bodyPr>
          <a:lstStyle/>
          <a:p>
            <a:pPr fontAlgn="auto">
              <a:spcAft>
                <a:spcPts val="0"/>
              </a:spcAft>
              <a:defRPr/>
            </a:pPr>
            <a:r>
              <a:rPr lang="en-US" sz="2400" dirty="0"/>
              <a:t>BIJAN BIDABAD</a:t>
            </a:r>
          </a:p>
          <a:p>
            <a:pPr fontAlgn="auto">
              <a:spcAft>
                <a:spcPts val="0"/>
              </a:spcAft>
              <a:defRPr/>
            </a:pPr>
            <a:r>
              <a:rPr lang="en-US" sz="1900" dirty="0"/>
              <a:t>WSEAS Post Doctorate Researcher</a:t>
            </a:r>
          </a:p>
          <a:p>
            <a:pPr fontAlgn="auto">
              <a:spcAft>
                <a:spcPts val="0"/>
              </a:spcAft>
              <a:defRPr/>
            </a:pPr>
            <a:r>
              <a:rPr lang="en-US" sz="1900" dirty="0"/>
              <a:t>No. 2, 12th St., </a:t>
            </a:r>
            <a:r>
              <a:rPr lang="en-US" sz="1900" dirty="0" err="1"/>
              <a:t>Mahestan</a:t>
            </a:r>
            <a:r>
              <a:rPr lang="en-US" sz="1900" dirty="0"/>
              <a:t> Ave., </a:t>
            </a:r>
            <a:r>
              <a:rPr lang="en-US" sz="1900" dirty="0" err="1"/>
              <a:t>Shahrak</a:t>
            </a:r>
            <a:r>
              <a:rPr lang="en-US" sz="1900" dirty="0"/>
              <a:t> </a:t>
            </a:r>
            <a:r>
              <a:rPr lang="en-US" sz="1900" dirty="0" err="1"/>
              <a:t>Gharb</a:t>
            </a:r>
            <a:r>
              <a:rPr lang="en-US" sz="1900" dirty="0"/>
              <a:t>, Tehran, 14658 </a:t>
            </a:r>
          </a:p>
          <a:p>
            <a:pPr fontAlgn="auto">
              <a:spcAft>
                <a:spcPts val="0"/>
              </a:spcAft>
              <a:defRPr/>
            </a:pPr>
            <a:r>
              <a:rPr lang="en-US" sz="1900" dirty="0"/>
              <a:t>IRAN</a:t>
            </a:r>
          </a:p>
          <a:p>
            <a:pPr fontAlgn="auto">
              <a:spcAft>
                <a:spcPts val="0"/>
              </a:spcAft>
              <a:defRPr/>
            </a:pPr>
            <a:r>
              <a:rPr lang="en-US" sz="2400" u="sng" dirty="0" smtClean="0">
                <a:hlinkClick r:id="rId6"/>
              </a:rPr>
              <a:t>bijan@bidabad.ir</a:t>
            </a:r>
            <a:r>
              <a:rPr lang="en-US" sz="2400" dirty="0" smtClean="0"/>
              <a:t>       </a:t>
            </a:r>
            <a:r>
              <a:rPr lang="en-US" sz="2400" u="sng" dirty="0">
                <a:hlinkClick r:id="rId7"/>
              </a:rPr>
              <a:t>http://</a:t>
            </a:r>
            <a:r>
              <a:rPr lang="en-US" sz="2400" u="sng" dirty="0" smtClean="0">
                <a:hlinkClick r:id="rId7"/>
              </a:rPr>
              <a:t>www.bidabad.ir</a:t>
            </a:r>
            <a:r>
              <a:rPr lang="en-US" sz="2400" dirty="0" smtClean="0"/>
              <a:t> </a:t>
            </a:r>
            <a:endParaRPr lang="en-US" sz="2400" dirty="0"/>
          </a:p>
          <a:p>
            <a:pPr fontAlgn="auto">
              <a:spcAft>
                <a:spcPts val="0"/>
              </a:spcAft>
              <a:defRPr/>
            </a:pPr>
            <a:r>
              <a:rPr lang="en-US" sz="2400" b="1" dirty="0"/>
              <a:t> </a:t>
            </a:r>
            <a:endParaRPr lang="en-US" sz="2400" dirty="0"/>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685800"/>
            <a:ext cx="5334000" cy="1362075"/>
          </a:xfrm>
        </p:spPr>
        <p:txBody>
          <a:bodyPr rtlCol="0">
            <a:normAutofit fontScale="90000"/>
          </a:bodyPr>
          <a:lstStyle/>
          <a:p>
            <a:pPr fontAlgn="auto">
              <a:spcAft>
                <a:spcPts val="0"/>
              </a:spcAft>
              <a:defRPr/>
            </a:pPr>
            <a:r>
              <a:rPr sz="5400" i="1" dirty="0" err="1"/>
              <a:t>Rastin</a:t>
            </a:r>
            <a:r>
              <a:rPr sz="5400" i="1" dirty="0"/>
              <a:t> PLS Financial Subsystems</a:t>
            </a:r>
            <a:endParaRPr sz="5400" dirty="0"/>
          </a:p>
        </p:txBody>
      </p:sp>
      <p:sp>
        <p:nvSpPr>
          <p:cNvPr id="15363" name="Rectangle 4"/>
          <p:cNvSpPr>
            <a:spLocks noChangeArrowheads="1"/>
          </p:cNvSpPr>
          <p:nvPr/>
        </p:nvSpPr>
        <p:spPr bwMode="auto">
          <a:xfrm>
            <a:off x="609600" y="2438400"/>
            <a:ext cx="7924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n-US" altLang="en-US" sz="2000" u="sng">
                <a:latin typeface="Times New Roman" pitchFamily="18" charset="0"/>
                <a:ea typeface="Calibri" pitchFamily="34" charset="0"/>
              </a:rPr>
              <a:t>Joalah Financial Sharing (JFS):</a:t>
            </a:r>
            <a:r>
              <a:rPr lang="en-US" altLang="en-US" sz="2000">
                <a:latin typeface="Times New Roman" pitchFamily="18" charset="0"/>
                <a:ea typeface="Calibri" pitchFamily="34" charset="0"/>
              </a:rPr>
              <a:t> is a method in which, bank finances entrepreneur (producer) from depositor's resources or the provided sources by buyer. </a:t>
            </a:r>
            <a:endParaRPr lang="en-US" altLang="en-US" sz="1600">
              <a:ea typeface="Calibri" pitchFamily="34" charset="0"/>
            </a:endParaRPr>
          </a:p>
          <a:p>
            <a:pPr algn="just"/>
            <a:r>
              <a:rPr lang="en-US" altLang="en-US" sz="2000" i="1" u="sng">
                <a:latin typeface="Times New Roman" pitchFamily="18" charset="0"/>
                <a:ea typeface="Calibri" pitchFamily="34" charset="0"/>
              </a:rPr>
              <a:t>Mudarabah</a:t>
            </a:r>
            <a:r>
              <a:rPr lang="en-US" altLang="en-US" sz="2000" u="sng">
                <a:latin typeface="Times New Roman" pitchFamily="18" charset="0"/>
                <a:ea typeface="Calibri" pitchFamily="34" charset="0"/>
              </a:rPr>
              <a:t> Financial Sharing (MFS):</a:t>
            </a:r>
            <a:r>
              <a:rPr lang="en-US" altLang="en-US" sz="2000" b="1">
                <a:latin typeface="Times New Roman" pitchFamily="18" charset="0"/>
                <a:ea typeface="Calibri" pitchFamily="34" charset="0"/>
              </a:rPr>
              <a:t> </a:t>
            </a:r>
            <a:r>
              <a:rPr lang="en-US" altLang="en-US" sz="2000">
                <a:latin typeface="Times New Roman" pitchFamily="18" charset="0"/>
                <a:ea typeface="Calibri" pitchFamily="34" charset="0"/>
              </a:rPr>
              <a:t>is a kind of </a:t>
            </a:r>
            <a:r>
              <a:rPr lang="en-US" altLang="en-US" sz="2000" i="1">
                <a:latin typeface="Times New Roman" pitchFamily="18" charset="0"/>
                <a:ea typeface="Calibri" pitchFamily="34" charset="0"/>
              </a:rPr>
              <a:t>mudarabah</a:t>
            </a:r>
            <a:r>
              <a:rPr lang="en-US" altLang="en-US" sz="2000">
                <a:latin typeface="Times New Roman" pitchFamily="18" charset="0"/>
                <a:ea typeface="Calibri" pitchFamily="34" charset="0"/>
              </a:rPr>
              <a:t> under Rastin PLS banking in which bank introduces the entrepreneur project proposal in the field of trade or transaction of commodities (commerce) to depositors. </a:t>
            </a:r>
            <a:endParaRPr lang="en-US" altLang="en-US" sz="1600">
              <a:ea typeface="Calibri" pitchFamily="34" charset="0"/>
            </a:endParaRPr>
          </a:p>
          <a:p>
            <a:pPr algn="just"/>
            <a:r>
              <a:rPr lang="en-US" altLang="en-US" sz="2000" u="sng">
                <a:latin typeface="Times New Roman" pitchFamily="18" charset="0"/>
                <a:ea typeface="Calibri" pitchFamily="34" charset="0"/>
              </a:rPr>
              <a:t>Installment Financial Sharing (IFS)</a:t>
            </a:r>
            <a:r>
              <a:rPr lang="en-US" altLang="en-US" sz="2000" u="sng">
                <a:solidFill>
                  <a:srgbClr val="000000"/>
                </a:solidFill>
                <a:latin typeface="Times New Roman" pitchFamily="18" charset="0"/>
                <a:ea typeface="Calibri" pitchFamily="34" charset="0"/>
              </a:rPr>
              <a:t>:</a:t>
            </a:r>
            <a:r>
              <a:rPr lang="en-US" altLang="en-US" sz="2000">
                <a:solidFill>
                  <a:srgbClr val="000000"/>
                </a:solidFill>
                <a:latin typeface="Times New Roman" pitchFamily="18" charset="0"/>
                <a:ea typeface="Calibri" pitchFamily="34" charset="0"/>
              </a:rPr>
              <a:t> in IFS, installer (depositor) will finance a portion of the needed fund of entrepreneur through the bank for a certain period of time (amortization period). The entrepreneur will pay back his share by installments and will own the total property of the project and IFS ends. </a:t>
            </a:r>
            <a:endParaRPr lang="en-US" altLang="en-US" sz="1600">
              <a:ea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685800"/>
            <a:ext cx="5334000" cy="1362075"/>
          </a:xfrm>
        </p:spPr>
        <p:txBody>
          <a:bodyPr rtlCol="0">
            <a:normAutofit fontScale="90000"/>
          </a:bodyPr>
          <a:lstStyle/>
          <a:p>
            <a:pPr fontAlgn="auto">
              <a:spcAft>
                <a:spcPts val="0"/>
              </a:spcAft>
              <a:defRPr/>
            </a:pPr>
            <a:r>
              <a:rPr sz="5400" i="1" dirty="0" err="1"/>
              <a:t>Rastin</a:t>
            </a:r>
            <a:r>
              <a:rPr sz="5400" i="1" dirty="0"/>
              <a:t> PLS Financial Subsystems</a:t>
            </a:r>
            <a:endParaRPr sz="5400" dirty="0"/>
          </a:p>
        </p:txBody>
      </p:sp>
      <p:sp>
        <p:nvSpPr>
          <p:cNvPr id="16387" name="Rectangle 4"/>
          <p:cNvSpPr>
            <a:spLocks noChangeArrowheads="1"/>
          </p:cNvSpPr>
          <p:nvPr/>
        </p:nvSpPr>
        <p:spPr bwMode="auto">
          <a:xfrm>
            <a:off x="609600" y="2438400"/>
            <a:ext cx="7924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n-US" altLang="en-US" sz="2000" u="sng">
                <a:latin typeface="Times New Roman" pitchFamily="18" charset="0"/>
                <a:ea typeface="Calibri" pitchFamily="34" charset="0"/>
              </a:rPr>
              <a:t>Rent Financial Sharing (RFS):</a:t>
            </a:r>
            <a:r>
              <a:rPr lang="en-US" altLang="en-US" sz="2000">
                <a:latin typeface="Times New Roman" pitchFamily="18" charset="0"/>
                <a:ea typeface="Calibri" pitchFamily="34" charset="0"/>
              </a:rPr>
              <a:t> entrepreneur temporarily donates the ownership of a part of his productive asset (assets of an operating firm), rental asset (those assets, which can be let) or dead asset (non-operating or suspended firms or uncultivated lands assets) to depositor who finances him but keeps it as mortgage. Then pays back the fund received from the yields of the asset proportional to depositor's share to depositor at the end of contract, or periodically. The original deposit of depositor will be given back to him after the end of project. The profit of the project will be given to depositor periodically or in a lump. </a:t>
            </a:r>
            <a:endParaRPr lang="en-US" altLang="en-US" sz="1600">
              <a:ea typeface="Calibri" pitchFamily="34" charset="0"/>
            </a:endParaRPr>
          </a:p>
          <a:p>
            <a:pPr algn="just"/>
            <a:r>
              <a:rPr lang="en-US" altLang="en-US" sz="2000" u="sng">
                <a:latin typeface="Times New Roman" pitchFamily="18" charset="0"/>
                <a:ea typeface="Calibri" pitchFamily="34" charset="0"/>
              </a:rPr>
              <a:t>Bail Financial Sharing (BFS):</a:t>
            </a:r>
            <a:r>
              <a:rPr lang="en-US" altLang="en-US" sz="2000">
                <a:latin typeface="Times New Roman" pitchFamily="18" charset="0"/>
                <a:ea typeface="Calibri" pitchFamily="34" charset="0"/>
              </a:rPr>
              <a:t> is the application of deposit of depositor by entrepreneur to produce a defined commodity and delivering the commodity or paying back its value in future specific time. </a:t>
            </a:r>
            <a:endParaRPr lang="en-US" altLang="en-US" sz="1600">
              <a:ea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685800"/>
            <a:ext cx="5334000" cy="1362075"/>
          </a:xfrm>
        </p:spPr>
        <p:txBody>
          <a:bodyPr rtlCol="0">
            <a:normAutofit fontScale="90000"/>
          </a:bodyPr>
          <a:lstStyle/>
          <a:p>
            <a:pPr fontAlgn="auto">
              <a:spcAft>
                <a:spcPts val="0"/>
              </a:spcAft>
              <a:defRPr/>
            </a:pPr>
            <a:r>
              <a:rPr sz="5400" i="1" dirty="0" err="1"/>
              <a:t>Rastin</a:t>
            </a:r>
            <a:r>
              <a:rPr sz="5400" i="1" dirty="0"/>
              <a:t> PLS Financial Subsystems</a:t>
            </a:r>
            <a:endParaRPr sz="5400" dirty="0"/>
          </a:p>
        </p:txBody>
      </p:sp>
      <p:sp>
        <p:nvSpPr>
          <p:cNvPr id="17411" name="Rectangle 4"/>
          <p:cNvSpPr>
            <a:spLocks noChangeArrowheads="1"/>
          </p:cNvSpPr>
          <p:nvPr/>
        </p:nvSpPr>
        <p:spPr bwMode="auto">
          <a:xfrm>
            <a:off x="609600" y="2438400"/>
            <a:ext cx="7924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n-US" altLang="en-US" sz="2000" u="sng">
                <a:latin typeface="Times New Roman" pitchFamily="18" charset="0"/>
                <a:ea typeface="Calibri" pitchFamily="34" charset="0"/>
              </a:rPr>
              <a:t>Rastin Personal Security (RPS):</a:t>
            </a:r>
            <a:r>
              <a:rPr lang="en-US" altLang="en-US" sz="2000" b="1">
                <a:latin typeface="Times New Roman" pitchFamily="18" charset="0"/>
                <a:ea typeface="Calibri" pitchFamily="34" charset="0"/>
              </a:rPr>
              <a:t> </a:t>
            </a:r>
            <a:r>
              <a:rPr lang="en-US" altLang="en-US" sz="2000">
                <a:latin typeface="Times New Roman" pitchFamily="18" charset="0"/>
                <a:ea typeface="Calibri" pitchFamily="34" charset="0"/>
              </a:rPr>
              <a:t>to create competitive conditions and to increase the efficiency of social security insurance and diminishing antitrust of social security systems and pension funds, private and public pension funds are established according to Rastin Banking regulations. People and firms can allocate a portion of their obligatory (or optional) insurance premium payments (for himself or his employees) for social security to the funds that operate under Rastin Personal Security (RPS) and enjoy its benefits. Therefore, they will be exempted from obligatory insurance premium payments equal to the payment they have paid to these funds. </a:t>
            </a:r>
            <a:endParaRPr lang="en-US" altLang="en-US" sz="1600">
              <a:ea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685800"/>
            <a:ext cx="5334000" cy="1362075"/>
          </a:xfrm>
        </p:spPr>
        <p:txBody>
          <a:bodyPr rtlCol="0">
            <a:normAutofit fontScale="90000"/>
          </a:bodyPr>
          <a:lstStyle/>
          <a:p>
            <a:pPr fontAlgn="auto">
              <a:spcAft>
                <a:spcPts val="0"/>
              </a:spcAft>
              <a:defRPr/>
            </a:pPr>
            <a:r>
              <a:rPr sz="5400" i="1" dirty="0" err="1"/>
              <a:t>Rastin</a:t>
            </a:r>
            <a:r>
              <a:rPr sz="5400" i="1" dirty="0"/>
              <a:t> PLS Financial Subsystems</a:t>
            </a:r>
            <a:endParaRPr sz="5400" dirty="0"/>
          </a:p>
        </p:txBody>
      </p:sp>
      <p:sp>
        <p:nvSpPr>
          <p:cNvPr id="18435" name="Rectangle 4"/>
          <p:cNvSpPr>
            <a:spLocks noChangeArrowheads="1"/>
          </p:cNvSpPr>
          <p:nvPr/>
        </p:nvSpPr>
        <p:spPr bwMode="auto">
          <a:xfrm>
            <a:off x="609600" y="2438400"/>
            <a:ext cx="83058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u="sng"/>
              <a:t>Rastin Social Takaful (RST):</a:t>
            </a:r>
            <a:r>
              <a:rPr lang="en-US" altLang="en-US" sz="2000" b="1"/>
              <a:t> </a:t>
            </a:r>
            <a:r>
              <a:rPr lang="en-US" altLang="en-US" sz="2000"/>
              <a:t>benevolent people can deposit their funds at banks for charity purposes, and bank will be allowed to pay profit (or the principal as well) of deposit to needy people, in form of loan or non-returnable payments (according to the depositor request). </a:t>
            </a:r>
          </a:p>
          <a:p>
            <a:r>
              <a:rPr lang="en-US" altLang="en-US" sz="2000" u="sng"/>
              <a:t>Rastin Swap Bond (RSB):</a:t>
            </a:r>
            <a:r>
              <a:rPr lang="en-US" altLang="en-US" sz="2000" b="1"/>
              <a:t> </a:t>
            </a:r>
            <a:r>
              <a:rPr lang="en-US" altLang="en-US" sz="2000"/>
              <a:t>is based upon </a:t>
            </a:r>
            <a:r>
              <a:rPr lang="en-US" altLang="en-US" sz="2000" i="1"/>
              <a:t>Mubadalah</a:t>
            </a:r>
            <a:r>
              <a:rPr lang="en-US" altLang="en-US" sz="2000"/>
              <a:t> (swap) contract between </a:t>
            </a:r>
            <a:r>
              <a:rPr lang="en-US" altLang="en-US" sz="2000" i="1"/>
              <a:t>Mobadil</a:t>
            </a:r>
            <a:r>
              <a:rPr lang="en-US" altLang="en-US" sz="2000"/>
              <a:t> (swaper) and </a:t>
            </a:r>
            <a:r>
              <a:rPr lang="en-US" altLang="en-US" sz="2000" i="1"/>
              <a:t>Motebadil</a:t>
            </a:r>
            <a:r>
              <a:rPr lang="en-US" altLang="en-US" sz="2000"/>
              <a:t> (swapee) in which the durations and substances of swaps are equal for first and second swaps. </a:t>
            </a:r>
            <a:r>
              <a:rPr lang="en-US" altLang="en-US" sz="2000" i="1"/>
              <a:t>Motebadil</a:t>
            </a:r>
            <a:r>
              <a:rPr lang="en-US" altLang="en-US" sz="2000"/>
              <a:t> (swapee) issues the bond and owes to </a:t>
            </a:r>
            <a:r>
              <a:rPr lang="en-US" altLang="en-US" sz="2000" i="1"/>
              <a:t>Mobadil</a:t>
            </a:r>
            <a:r>
              <a:rPr lang="en-US" altLang="en-US" sz="2000"/>
              <a:t> equal to the nominal value of bond; and should pay this amount (</a:t>
            </a:r>
            <a:r>
              <a:rPr lang="en-US" altLang="en-US" sz="2000" i="1"/>
              <a:t>badal</a:t>
            </a:r>
            <a:r>
              <a:rPr lang="en-US" altLang="en-US" sz="2000"/>
              <a:t>) to </a:t>
            </a:r>
            <a:r>
              <a:rPr lang="en-US" altLang="en-US" sz="2000" i="1"/>
              <a:t>Mobadil</a:t>
            </a:r>
            <a:r>
              <a:rPr lang="en-US" altLang="en-US" sz="2000"/>
              <a:t> (swaper) at maturity. The issuer (</a:t>
            </a:r>
            <a:r>
              <a:rPr lang="en-US" altLang="en-US" sz="2000" i="1"/>
              <a:t>Motebadil</a:t>
            </a:r>
            <a:r>
              <a:rPr lang="en-US" altLang="en-US" sz="2000"/>
              <a:t>) is obliged to give the </a:t>
            </a:r>
            <a:r>
              <a:rPr lang="en-US" altLang="en-US" sz="2000" i="1"/>
              <a:t>mobaadal</a:t>
            </a:r>
            <a:r>
              <a:rPr lang="en-US" altLang="en-US" sz="2000"/>
              <a:t> for the same amount and period as </a:t>
            </a:r>
            <a:r>
              <a:rPr lang="en-US" altLang="en-US" sz="2000" i="1"/>
              <a:t>badal </a:t>
            </a:r>
            <a:r>
              <a:rPr lang="en-US" altLang="en-US" sz="2000"/>
              <a:t>to </a:t>
            </a:r>
            <a:r>
              <a:rPr lang="en-US" altLang="en-US" sz="2000" i="1"/>
              <a:t>mobadil</a:t>
            </a:r>
            <a:r>
              <a:rPr lang="en-US" altLang="en-US" sz="2000"/>
              <a:t>. He can choose a combination of amount and period that the multiplication of amount by period of </a:t>
            </a:r>
            <a:r>
              <a:rPr lang="en-US" altLang="en-US" sz="2000" i="1"/>
              <a:t>mobaddal</a:t>
            </a:r>
            <a:r>
              <a:rPr lang="en-US" altLang="en-US" sz="2000"/>
              <a:t> be equal to that of </a:t>
            </a:r>
            <a:r>
              <a:rPr lang="en-US" altLang="en-US" sz="2000" i="1"/>
              <a:t>badal</a:t>
            </a:r>
            <a:r>
              <a:rPr lang="en-US" altLang="en-US" sz="2000"/>
              <a:t>. At second maturity, </a:t>
            </a:r>
            <a:r>
              <a:rPr lang="en-US" altLang="en-US" sz="2000" i="1"/>
              <a:t>mobadil</a:t>
            </a:r>
            <a:r>
              <a:rPr lang="en-US" altLang="en-US" sz="2000"/>
              <a:t> is committed to return </a:t>
            </a:r>
            <a:r>
              <a:rPr lang="en-US" altLang="en-US" sz="2000" i="1"/>
              <a:t>mobaddal</a:t>
            </a:r>
            <a:r>
              <a:rPr lang="en-US" altLang="en-US" sz="2000"/>
              <a:t> to </a:t>
            </a:r>
            <a:r>
              <a:rPr lang="en-US" altLang="en-US" sz="2000" i="1"/>
              <a:t>motebadil</a:t>
            </a:r>
            <a:r>
              <a:rPr lang="en-US" altLang="en-US" sz="2000"/>
              <a:t>. </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375" y="152400"/>
            <a:ext cx="5178425" cy="1143000"/>
          </a:xfrm>
        </p:spPr>
        <p:txBody>
          <a:bodyPr rtlCol="0">
            <a:normAutofit fontScale="90000"/>
          </a:bodyPr>
          <a:lstStyle/>
          <a:p>
            <a:pPr fontAlgn="auto">
              <a:spcAft>
                <a:spcPts val="0"/>
              </a:spcAft>
              <a:defRPr/>
            </a:pPr>
            <a:r>
              <a:rPr b="1" i="1"/>
              <a:t>Complementary Systems</a:t>
            </a:r>
            <a:endParaRPr/>
          </a:p>
        </p:txBody>
      </p:sp>
      <p:sp>
        <p:nvSpPr>
          <p:cNvPr id="19459" name="Content Placeholder 3"/>
          <p:cNvSpPr>
            <a:spLocks noGrp="1"/>
          </p:cNvSpPr>
          <p:nvPr>
            <p:ph idx="1"/>
          </p:nvPr>
        </p:nvSpPr>
        <p:spPr>
          <a:xfrm>
            <a:off x="838200" y="1295400"/>
            <a:ext cx="8153400" cy="762000"/>
          </a:xfrm>
        </p:spPr>
        <p:txBody>
          <a:bodyPr/>
          <a:lstStyle/>
          <a:p>
            <a:pPr marL="0" indent="0">
              <a:buFont typeface="Arial" pitchFamily="34" charset="0"/>
              <a:buNone/>
            </a:pPr>
            <a:r>
              <a:rPr lang="en-US" altLang="en-US" sz="2000" smtClean="0"/>
              <a:t>Rastin Banking Complementary Systems refer to innovations, systems and complement methods in Rastin Banking system; and are as follow:</a:t>
            </a:r>
          </a:p>
        </p:txBody>
      </p:sp>
      <p:sp>
        <p:nvSpPr>
          <p:cNvPr id="19460" name="Rectangle 6"/>
          <p:cNvSpPr>
            <a:spLocks noChangeArrowheads="1"/>
          </p:cNvSpPr>
          <p:nvPr/>
        </p:nvSpPr>
        <p:spPr bwMode="auto">
          <a:xfrm>
            <a:off x="762000" y="2057400"/>
            <a:ext cx="80772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lnSpc>
                <a:spcPct val="115000"/>
              </a:lnSpc>
              <a:buSzPts val="1100"/>
              <a:buFont typeface="Times New Roman" pitchFamily="18" charset="0"/>
              <a:buAutoNum type="arabicPeriod"/>
            </a:pPr>
            <a:r>
              <a:rPr lang="en-US" altLang="en-US" sz="1600" u="sng">
                <a:latin typeface="Times New Roman" pitchFamily="18" charset="0"/>
                <a:ea typeface="Calibri" pitchFamily="34" charset="0"/>
                <a:cs typeface="B Zar" pitchFamily="2" charset="-78"/>
              </a:rPr>
              <a:t>Rastin Certificate Market (RCM):</a:t>
            </a:r>
            <a:r>
              <a:rPr lang="en-US" altLang="en-US" sz="1600" b="1">
                <a:latin typeface="Times New Roman" pitchFamily="18" charset="0"/>
                <a:ea typeface="Calibri" pitchFamily="34" charset="0"/>
                <a:cs typeface="B Zar" pitchFamily="2" charset="-78"/>
              </a:rPr>
              <a:t> </a:t>
            </a:r>
            <a:r>
              <a:rPr lang="en-US" altLang="en-US" sz="1600">
                <a:latin typeface="Times New Roman" pitchFamily="18" charset="0"/>
                <a:ea typeface="Calibri" pitchFamily="34" charset="0"/>
                <a:cs typeface="B Zar" pitchFamily="2" charset="-78"/>
              </a:rPr>
              <a:t>is a web-based settlement system for transaction of interest-free Rastin Certificates and Rastin Swap Bond in Rastin PLS bank.</a:t>
            </a:r>
            <a:endParaRPr lang="en-US" altLang="en-US" sz="1600">
              <a:ea typeface="Calibri" pitchFamily="34" charset="0"/>
              <a:cs typeface="B Zar" pitchFamily="2" charset="-78"/>
            </a:endParaRPr>
          </a:p>
          <a:p>
            <a:pPr algn="just">
              <a:lnSpc>
                <a:spcPct val="115000"/>
              </a:lnSpc>
              <a:buSzPts val="1100"/>
              <a:buFont typeface="Times New Roman" pitchFamily="18" charset="0"/>
              <a:buAutoNum type="arabicPeriod"/>
            </a:pPr>
            <a:r>
              <a:rPr lang="en-US" altLang="en-US" sz="1600" u="sng">
                <a:latin typeface="Times New Roman" pitchFamily="18" charset="0"/>
                <a:ea typeface="Calibri" pitchFamily="34" charset="0"/>
                <a:cs typeface="B Zar" pitchFamily="2" charset="-78"/>
              </a:rPr>
              <a:t>Operation Control and Monitoring System (OCM):</a:t>
            </a:r>
            <a:r>
              <a:rPr lang="en-US" altLang="en-US" sz="1600" b="1">
                <a:latin typeface="Times New Roman" pitchFamily="18" charset="0"/>
                <a:ea typeface="Calibri" pitchFamily="34" charset="0"/>
                <a:cs typeface="B Zar" pitchFamily="2" charset="-78"/>
              </a:rPr>
              <a:t> </a:t>
            </a:r>
            <a:r>
              <a:rPr lang="en-US" altLang="en-US" sz="1600">
                <a:latin typeface="Times New Roman" pitchFamily="18" charset="0"/>
                <a:ea typeface="Calibri" pitchFamily="34" charset="0"/>
                <a:cs typeface="B Zar" pitchFamily="2" charset="-78"/>
              </a:rPr>
              <a:t>is a computerized web-based system that provides</a:t>
            </a:r>
            <a:r>
              <a:rPr lang="en-US" altLang="en-US" sz="1600" b="1">
                <a:latin typeface="Times New Roman" pitchFamily="18" charset="0"/>
                <a:ea typeface="Calibri" pitchFamily="34" charset="0"/>
                <a:cs typeface="B Zar" pitchFamily="2" charset="-78"/>
              </a:rPr>
              <a:t> </a:t>
            </a:r>
            <a:r>
              <a:rPr lang="en-US" altLang="en-US" sz="1600">
                <a:latin typeface="Times New Roman" pitchFamily="18" charset="0"/>
                <a:ea typeface="Calibri" pitchFamily="34" charset="0"/>
                <a:cs typeface="B Zar" pitchFamily="2" charset="-78"/>
              </a:rPr>
              <a:t>the possibility of</a:t>
            </a:r>
            <a:r>
              <a:rPr lang="en-US" altLang="en-US" sz="1600" b="1">
                <a:latin typeface="Times New Roman" pitchFamily="18" charset="0"/>
                <a:ea typeface="Calibri" pitchFamily="34" charset="0"/>
                <a:cs typeface="B Zar" pitchFamily="2" charset="-78"/>
              </a:rPr>
              <a:t> </a:t>
            </a:r>
            <a:r>
              <a:rPr lang="en-US" altLang="en-US" sz="1600">
                <a:latin typeface="Times New Roman" pitchFamily="18" charset="0"/>
                <a:ea typeface="Calibri" pitchFamily="34" charset="0"/>
                <a:cs typeface="B Zar" pitchFamily="2" charset="-78"/>
              </a:rPr>
              <a:t>online</a:t>
            </a:r>
            <a:r>
              <a:rPr lang="en-US" altLang="en-US" sz="1600" b="1">
                <a:latin typeface="Times New Roman" pitchFamily="18" charset="0"/>
                <a:ea typeface="Calibri" pitchFamily="34" charset="0"/>
                <a:cs typeface="B Zar" pitchFamily="2" charset="-78"/>
              </a:rPr>
              <a:t> </a:t>
            </a:r>
            <a:r>
              <a:rPr lang="en-US" altLang="en-US" sz="1600">
                <a:latin typeface="Times New Roman" pitchFamily="18" charset="0"/>
                <a:ea typeface="Calibri" pitchFamily="34" charset="0"/>
                <a:cs typeface="B Zar" pitchFamily="2" charset="-78"/>
              </a:rPr>
              <a:t>inspection and control of bank personnel activities.</a:t>
            </a:r>
            <a:endParaRPr lang="en-US" altLang="en-US" sz="1600">
              <a:ea typeface="Calibri" pitchFamily="34" charset="0"/>
              <a:cs typeface="B Zar" pitchFamily="2" charset="-78"/>
            </a:endParaRPr>
          </a:p>
          <a:p>
            <a:pPr algn="just">
              <a:lnSpc>
                <a:spcPct val="115000"/>
              </a:lnSpc>
              <a:buSzPts val="1100"/>
              <a:buFont typeface="Times New Roman" pitchFamily="18" charset="0"/>
              <a:buAutoNum type="arabicPeriod"/>
            </a:pPr>
            <a:r>
              <a:rPr lang="en-US" altLang="en-US" sz="1600" u="sng">
                <a:latin typeface="Times New Roman" pitchFamily="18" charset="0"/>
                <a:ea typeface="Calibri" pitchFamily="34" charset="0"/>
                <a:cs typeface="B Zar" pitchFamily="2" charset="-78"/>
              </a:rPr>
              <a:t>Mortgage Securitization System (MSS):</a:t>
            </a:r>
            <a:r>
              <a:rPr lang="en-US" altLang="en-US" sz="1600">
                <a:latin typeface="Times New Roman" pitchFamily="18" charset="0"/>
                <a:ea typeface="Calibri" pitchFamily="34" charset="0"/>
                <a:cs typeface="B Zar" pitchFamily="2" charset="-78"/>
              </a:rPr>
              <a:t> this system facilitates people to change their assets into Guarantee Certificates through the bank.</a:t>
            </a:r>
            <a:endParaRPr lang="en-US" altLang="en-US" sz="1600">
              <a:ea typeface="Calibri" pitchFamily="34" charset="0"/>
              <a:cs typeface="B Zar" pitchFamily="2" charset="-78"/>
            </a:endParaRPr>
          </a:p>
          <a:p>
            <a:pPr algn="just">
              <a:lnSpc>
                <a:spcPct val="115000"/>
              </a:lnSpc>
              <a:buSzPts val="1100"/>
              <a:buFont typeface="Times New Roman" pitchFamily="18" charset="0"/>
              <a:buAutoNum type="arabicPeriod"/>
            </a:pPr>
            <a:r>
              <a:rPr lang="en-US" altLang="en-US" sz="1600" u="sng">
                <a:latin typeface="Times New Roman" pitchFamily="18" charset="0"/>
                <a:ea typeface="Calibri" pitchFamily="34" charset="0"/>
                <a:cs typeface="B Zar" pitchFamily="2" charset="-78"/>
              </a:rPr>
              <a:t>Collateral Registration System (CRS):</a:t>
            </a:r>
            <a:r>
              <a:rPr lang="en-US" altLang="en-US" sz="1600">
                <a:latin typeface="Times New Roman" pitchFamily="18" charset="0"/>
                <a:ea typeface="Calibri" pitchFamily="34" charset="0"/>
                <a:cs typeface="B Zar" pitchFamily="2" charset="-78"/>
              </a:rPr>
              <a:t> is an online web-based integrated system for registering movable and immovable assets.</a:t>
            </a:r>
            <a:endParaRPr lang="en-US" altLang="en-US" sz="1600">
              <a:ea typeface="Calibri" pitchFamily="34" charset="0"/>
              <a:cs typeface="B Zar" pitchFamily="2" charset="-78"/>
            </a:endParaRPr>
          </a:p>
          <a:p>
            <a:pPr algn="just">
              <a:lnSpc>
                <a:spcPct val="115000"/>
              </a:lnSpc>
              <a:buSzPts val="1100"/>
              <a:buFont typeface="Times New Roman" pitchFamily="18" charset="0"/>
              <a:buAutoNum type="arabicPeriod"/>
            </a:pPr>
            <a:r>
              <a:rPr lang="en-US" altLang="en-US" sz="1600" u="sng">
                <a:latin typeface="Times New Roman" pitchFamily="18" charset="0"/>
                <a:ea typeface="Calibri" pitchFamily="34" charset="0"/>
                <a:cs typeface="B Zar" pitchFamily="2" charset="-78"/>
              </a:rPr>
              <a:t>Interbank Withdrawal Protocol (IWP):</a:t>
            </a:r>
            <a:r>
              <a:rPr lang="en-US" altLang="en-US" sz="1600" b="1">
                <a:latin typeface="Times New Roman" pitchFamily="18" charset="0"/>
                <a:ea typeface="Calibri" pitchFamily="34" charset="0"/>
                <a:cs typeface="B Zar" pitchFamily="2" charset="-78"/>
              </a:rPr>
              <a:t> </a:t>
            </a:r>
            <a:r>
              <a:rPr lang="en-US" altLang="en-US" sz="1600">
                <a:latin typeface="Times New Roman" pitchFamily="18" charset="0"/>
                <a:ea typeface="Calibri" pitchFamily="34" charset="0"/>
                <a:cs typeface="B Zar" pitchFamily="2" charset="-78"/>
              </a:rPr>
              <a:t>is an interbank agreement that allows the bank to withdraw its claims online from other debtor's accounts o at different banks when the debtor's account at the agent bank is empty.</a:t>
            </a:r>
            <a:endParaRPr lang="en-US" altLang="en-US" sz="1600">
              <a:ea typeface="Calibri" pitchFamily="34" charset="0"/>
              <a:cs typeface="B Zar" pitchFamily="2" charset="-78"/>
            </a:endParaRPr>
          </a:p>
          <a:p>
            <a:pPr algn="just">
              <a:lnSpc>
                <a:spcPct val="115000"/>
              </a:lnSpc>
              <a:buSzPts val="1100"/>
              <a:buFont typeface="Times New Roman" pitchFamily="18" charset="0"/>
              <a:buAutoNum type="arabicPeriod"/>
            </a:pPr>
            <a:r>
              <a:rPr lang="en-US" altLang="en-US" sz="1600" u="sng">
                <a:latin typeface="Times New Roman" pitchFamily="18" charset="0"/>
                <a:ea typeface="Calibri" pitchFamily="34" charset="0"/>
                <a:cs typeface="B Zar" pitchFamily="2" charset="-78"/>
              </a:rPr>
              <a:t>Non-usury Scripless Security Settlement System (NSSSS):</a:t>
            </a:r>
            <a:r>
              <a:rPr lang="en-US" altLang="en-US" sz="1600">
                <a:latin typeface="Times New Roman" pitchFamily="18" charset="0"/>
                <a:ea typeface="Calibri" pitchFamily="34" charset="0"/>
                <a:cs typeface="B Zar" pitchFamily="2" charset="-78"/>
              </a:rPr>
              <a:t> this is an online-integrated web-based settlement system at central bank for transaction of Rastin Certificates and Rastin Swap Bonds coordination and supervision.</a:t>
            </a:r>
            <a:endParaRPr lang="en-US" altLang="en-US" sz="1600">
              <a:ea typeface="Calibri" pitchFamily="34" charset="0"/>
              <a:cs typeface="B Zar" pitchFamily="2" charset="-78"/>
            </a:endParaRPr>
          </a:p>
          <a:p>
            <a:pPr algn="just">
              <a:lnSpc>
                <a:spcPct val="115000"/>
              </a:lnSpc>
              <a:buSzPts val="1100"/>
              <a:buFont typeface="Times New Roman" pitchFamily="18" charset="0"/>
              <a:buAutoNum type="arabicPeriod"/>
            </a:pPr>
            <a:r>
              <a:rPr lang="en-US" altLang="en-US" sz="1600" u="sng">
                <a:latin typeface="Times New Roman" pitchFamily="18" charset="0"/>
                <a:ea typeface="Calibri" pitchFamily="34" charset="0"/>
                <a:cs typeface="B Zar" pitchFamily="2" charset="-78"/>
              </a:rPr>
              <a:t>Money Laundering Detection System (MLD):</a:t>
            </a:r>
            <a:r>
              <a:rPr lang="en-US" altLang="en-US" sz="1600">
                <a:latin typeface="Times New Roman" pitchFamily="18" charset="0"/>
                <a:ea typeface="Calibri" pitchFamily="34" charset="0"/>
                <a:cs typeface="B Zar" pitchFamily="2" charset="-78"/>
              </a:rPr>
              <a:t> provides necessary structural and electronic bases to compare tax information and bank information to discover money laundering. </a:t>
            </a:r>
            <a:endParaRPr lang="en-US" altLang="en-US" sz="1600">
              <a:ea typeface="Calibri" pitchFamily="34" charset="0"/>
              <a:cs typeface="B Zar" pitchFamily="2" charset="-78"/>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custDataLst>
              <p:tags r:id="rId2"/>
            </p:custDataLst>
          </p:nvPr>
        </p:nvSpPr>
        <p:spPr>
          <a:xfrm>
            <a:off x="685800" y="228600"/>
            <a:ext cx="8077200" cy="879475"/>
          </a:xfrm>
        </p:spPr>
        <p:txBody>
          <a:bodyPr/>
          <a:lstStyle/>
          <a:p>
            <a:r>
              <a:rPr altLang="en-US" smtClean="0"/>
              <a:t>Other Provisions</a:t>
            </a:r>
          </a:p>
        </p:txBody>
      </p:sp>
      <p:graphicFrame>
        <p:nvGraphicFramePr>
          <p:cNvPr id="5" name="Content Placeholder 4"/>
          <p:cNvGraphicFramePr>
            <a:graphicFrameLocks noGrp="1"/>
          </p:cNvGraphicFramePr>
          <p:nvPr>
            <p:ph idx="1"/>
            <p:custDataLst>
              <p:tags r:id="rId3"/>
            </p:custDataLst>
          </p:nvPr>
        </p:nvGraphicFramePr>
        <p:xfrm>
          <a:off x="685800" y="1163638"/>
          <a:ext cx="7924800" cy="4657723"/>
        </p:xfrm>
        <a:graphic>
          <a:graphicData uri="http://schemas.openxmlformats.org/drawingml/2006/table">
            <a:tbl>
              <a:tblPr firstRow="1" bandRow="1">
                <a:tableStyleId>{5FD0F851-EC5A-4D38-B0AD-8093EC10F338}</a:tableStyleId>
              </a:tblPr>
              <a:tblGrid>
                <a:gridCol w="7924800"/>
              </a:tblGrid>
              <a:tr h="665389">
                <a:tc>
                  <a:txBody>
                    <a:bodyPr/>
                    <a:lstStyle/>
                    <a:p>
                      <a:r>
                        <a:rPr lang="en-US" sz="1800" b="1" i="1" kern="1200" dirty="0" smtClean="0">
                          <a:solidFill>
                            <a:schemeClr val="tx1"/>
                          </a:solidFill>
                          <a:effectLst/>
                          <a:latin typeface="+mn-lt"/>
                          <a:ea typeface="+mn-ea"/>
                          <a:cs typeface="+mn-cs"/>
                        </a:rPr>
                        <a:t>Preventing Squandering of Banking Resources</a:t>
                      </a:r>
                    </a:p>
                    <a:p>
                      <a:endParaRPr lang="en-US" sz="1800" dirty="0"/>
                    </a:p>
                  </a:txBody>
                  <a:tcPr marT="45714" marB="45714" anchor="b"/>
                </a:tc>
              </a:tr>
              <a:tr h="665389">
                <a:tc>
                  <a:txBody>
                    <a:bodyPr/>
                    <a:lstStyle/>
                    <a:p>
                      <a:r>
                        <a:rPr lang="en-US" sz="1800" b="1" i="1" kern="1200" dirty="0" smtClean="0">
                          <a:solidFill>
                            <a:schemeClr val="tx1"/>
                          </a:solidFill>
                          <a:effectLst/>
                          <a:latin typeface="+mn-lt"/>
                          <a:ea typeface="+mn-ea"/>
                          <a:cs typeface="+mn-cs"/>
                        </a:rPr>
                        <a:t>Restoring Uncultivated Lands</a:t>
                      </a:r>
                      <a:endParaRPr lang="en-US" sz="1800" dirty="0"/>
                    </a:p>
                  </a:txBody>
                  <a:tcPr marT="45714" marB="45714"/>
                </a:tc>
              </a:tr>
              <a:tr h="665389">
                <a:tc>
                  <a:txBody>
                    <a:bodyPr/>
                    <a:lstStyle/>
                    <a:p>
                      <a:r>
                        <a:rPr lang="en-US" sz="1800" b="1" i="1" kern="1200" dirty="0" smtClean="0">
                          <a:solidFill>
                            <a:schemeClr val="tx1"/>
                          </a:solidFill>
                          <a:effectLst/>
                          <a:latin typeface="+mn-lt"/>
                          <a:ea typeface="+mn-ea"/>
                          <a:cs typeface="+mn-cs"/>
                        </a:rPr>
                        <a:t>Transparency, Information Disclosure and Governance in Bank</a:t>
                      </a:r>
                      <a:endParaRPr lang="en-US" sz="1800" dirty="0"/>
                    </a:p>
                  </a:txBody>
                  <a:tcPr marT="45714" marB="45714"/>
                </a:tc>
              </a:tr>
              <a:tr h="665389">
                <a:tc>
                  <a:txBody>
                    <a:bodyPr/>
                    <a:lstStyle/>
                    <a:p>
                      <a:r>
                        <a:rPr lang="en-US" sz="1800" b="1" i="1" kern="1200" dirty="0" smtClean="0">
                          <a:solidFill>
                            <a:schemeClr val="tx1"/>
                          </a:solidFill>
                          <a:effectLst/>
                          <a:latin typeface="+mn-lt"/>
                          <a:ea typeface="+mn-ea"/>
                          <a:cs typeface="+mn-cs"/>
                        </a:rPr>
                        <a:t>Carrying Out the Subject of Enforceable Documents</a:t>
                      </a:r>
                      <a:endParaRPr lang="en-US" sz="1800" dirty="0"/>
                    </a:p>
                  </a:txBody>
                  <a:tcPr marT="45714" marB="45714"/>
                </a:tc>
              </a:tr>
              <a:tr h="665389">
                <a:tc>
                  <a:txBody>
                    <a:bodyPr/>
                    <a:lstStyle/>
                    <a:p>
                      <a:r>
                        <a:rPr lang="en-US" sz="1800" b="1" i="1" kern="1200" dirty="0" smtClean="0">
                          <a:solidFill>
                            <a:schemeClr val="tx1"/>
                          </a:solidFill>
                          <a:effectLst/>
                          <a:latin typeface="+mn-lt"/>
                          <a:ea typeface="+mn-ea"/>
                          <a:cs typeface="+mn-cs"/>
                        </a:rPr>
                        <a:t>Safeguarding of </a:t>
                      </a:r>
                      <a:r>
                        <a:rPr lang="en-US" sz="1800" b="1" i="1" kern="1200" dirty="0" err="1" smtClean="0">
                          <a:solidFill>
                            <a:schemeClr val="tx1"/>
                          </a:solidFill>
                          <a:effectLst/>
                          <a:latin typeface="+mn-lt"/>
                          <a:ea typeface="+mn-ea"/>
                          <a:cs typeface="+mn-cs"/>
                        </a:rPr>
                        <a:t>Rastin</a:t>
                      </a:r>
                      <a:r>
                        <a:rPr lang="en-US" sz="1800" b="1" i="1" kern="1200" dirty="0" smtClean="0">
                          <a:solidFill>
                            <a:schemeClr val="tx1"/>
                          </a:solidFill>
                          <a:effectLst/>
                          <a:latin typeface="+mn-lt"/>
                          <a:ea typeface="+mn-ea"/>
                          <a:cs typeface="+mn-cs"/>
                        </a:rPr>
                        <a:t> Banking</a:t>
                      </a:r>
                      <a:endParaRPr lang="en-US" sz="1800" dirty="0"/>
                    </a:p>
                  </a:txBody>
                  <a:tcPr marT="45714" marB="45714"/>
                </a:tc>
              </a:tr>
              <a:tr h="665389">
                <a:tc>
                  <a:txBody>
                    <a:bodyPr/>
                    <a:lstStyle/>
                    <a:p>
                      <a:r>
                        <a:rPr lang="en-US" sz="1800" b="1" i="1" kern="1200" dirty="0" smtClean="0">
                          <a:solidFill>
                            <a:schemeClr val="tx1"/>
                          </a:solidFill>
                          <a:effectLst/>
                          <a:latin typeface="+mn-lt"/>
                          <a:ea typeface="+mn-ea"/>
                          <a:cs typeface="+mn-cs"/>
                        </a:rPr>
                        <a:t>Documents and Regulations</a:t>
                      </a:r>
                      <a:endParaRPr lang="en-US" sz="1800" dirty="0"/>
                    </a:p>
                  </a:txBody>
                  <a:tcPr marT="45714" marB="45714"/>
                </a:tc>
              </a:tr>
              <a:tr h="665389">
                <a:tc>
                  <a:txBody>
                    <a:bodyPr/>
                    <a:lstStyle/>
                    <a:p>
                      <a:endParaRPr lang="en-US" sz="1800" dirty="0"/>
                    </a:p>
                  </a:txBody>
                  <a:tcPr marT="45714" marB="45714"/>
                </a:tc>
              </a:tr>
            </a:tbl>
          </a:graphicData>
        </a:graphic>
      </p:graphicFrame>
    </p:spTree>
    <p:custDataLst>
      <p:tags r:id="rId1"/>
    </p:custData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6"/>
          <p:cNvSpPr>
            <a:spLocks noGrp="1" noChangeArrowheads="1"/>
          </p:cNvSpPr>
          <p:nvPr>
            <p:ph type="title"/>
            <p:custDataLst>
              <p:tags r:id="rId2"/>
            </p:custDataLst>
          </p:nvPr>
        </p:nvSpPr>
        <p:spPr>
          <a:xfrm>
            <a:off x="841375" y="301625"/>
            <a:ext cx="8077200" cy="1143000"/>
          </a:xfrm>
        </p:spPr>
        <p:txBody>
          <a:bodyPr/>
          <a:lstStyle/>
          <a:p>
            <a:r>
              <a:rPr altLang="en-US"/>
              <a:t>Conclusion</a:t>
            </a:r>
          </a:p>
        </p:txBody>
      </p:sp>
      <p:sp>
        <p:nvSpPr>
          <p:cNvPr id="21507" name="Rectangle 1"/>
          <p:cNvSpPr>
            <a:spLocks noChangeArrowheads="1"/>
          </p:cNvSpPr>
          <p:nvPr/>
        </p:nvSpPr>
        <p:spPr bwMode="auto">
          <a:xfrm>
            <a:off x="914400" y="1752600"/>
            <a:ext cx="7848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n-US" altLang="en-US">
                <a:latin typeface="Times New Roman" pitchFamily="18" charset="0"/>
                <a:ea typeface="Calibri" pitchFamily="34" charset="0"/>
              </a:rPr>
              <a:t>Removal of Riba from banking operations has been one of the aspirations of religious scholars during history. To achieve this goal, we tried to mix our theoretical and experimental knowledge to develop Rastin Banking. Rastin Banking is a complete solution to banking based on Islamic and ethical teachings with scientific and technological approach. Some parts and modules of Rastin Banking have been implemented in Bank Melli Iran. The installed parts of the system are now functioning and have attracted depositors and investors, and since the procedures and instructions are well defined, the bank's staff is performing its procedures easily. The results of the test system are very satisfactory, but it needs more time for more analysis of the weak and strong points of the system.</a:t>
            </a:r>
            <a:endParaRPr lang="en-US" altLang="en-US" sz="1400">
              <a:ea typeface="Calibri" pitchFamily="34" charset="0"/>
            </a:endParaRPr>
          </a:p>
          <a:p>
            <a:pPr algn="just"/>
            <a:r>
              <a:rPr lang="en-US" altLang="en-US">
                <a:latin typeface="Times New Roman" pitchFamily="18" charset="0"/>
                <a:ea typeface="Calibri" pitchFamily="34" charset="0"/>
              </a:rPr>
              <a:t>Rastin Banking is an open-source banking model and all banks around the globe can easily install and use it. We wish Rastin banking can put important steps to remove </a:t>
            </a:r>
            <a:r>
              <a:rPr lang="en-US" altLang="en-US" i="1">
                <a:latin typeface="Times New Roman" pitchFamily="18" charset="0"/>
                <a:ea typeface="Calibri" pitchFamily="34" charset="0"/>
              </a:rPr>
              <a:t>Riba</a:t>
            </a:r>
            <a:r>
              <a:rPr lang="en-US" altLang="en-US">
                <a:latin typeface="Times New Roman" pitchFamily="18" charset="0"/>
                <a:ea typeface="Calibri" pitchFamily="34" charset="0"/>
              </a:rPr>
              <a:t> and establish Islamic banking.</a:t>
            </a:r>
            <a:endParaRPr lang="en-US" altLang="en-US" sz="1400">
              <a:ea typeface="Calibri"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286000" y="990600"/>
            <a:ext cx="6180138" cy="1470025"/>
          </a:xfrm>
        </p:spPr>
        <p:txBody>
          <a:bodyPr rtlCol="0">
            <a:normAutofit/>
          </a:bodyPr>
          <a:lstStyle/>
          <a:p>
            <a:pPr fontAlgn="auto">
              <a:spcAft>
                <a:spcPts val="0"/>
              </a:spcAft>
              <a:defRPr/>
            </a:pPr>
            <a:r>
              <a:rPr dirty="0"/>
              <a:t>General Characteristics of </a:t>
            </a:r>
            <a:r>
              <a:rPr dirty="0" err="1"/>
              <a:t>Rastin</a:t>
            </a:r>
            <a:r>
              <a:rPr dirty="0"/>
              <a:t> Banking</a:t>
            </a:r>
          </a:p>
        </p:txBody>
      </p:sp>
      <p:sp>
        <p:nvSpPr>
          <p:cNvPr id="3" name="Subtitle 2"/>
          <p:cNvSpPr>
            <a:spLocks noGrp="1"/>
          </p:cNvSpPr>
          <p:nvPr>
            <p:ph type="subTitle" idx="1"/>
            <p:custDataLst>
              <p:tags r:id="rId3"/>
            </p:custDataLst>
          </p:nvPr>
        </p:nvSpPr>
        <p:spPr>
          <a:xfrm>
            <a:off x="1981200" y="2667000"/>
            <a:ext cx="6448425" cy="2286000"/>
          </a:xfrm>
        </p:spPr>
        <p:txBody>
          <a:bodyPr rtlCol="0">
            <a:normAutofit fontScale="92500" lnSpcReduction="10000"/>
          </a:bodyPr>
          <a:lstStyle/>
          <a:p>
            <a:pPr fontAlgn="auto">
              <a:spcAft>
                <a:spcPts val="0"/>
              </a:spcAft>
              <a:defRPr/>
            </a:pPr>
            <a:r>
              <a:rPr lang="en-US" sz="2400" dirty="0"/>
              <a:t>BIJAN BIDABAD</a:t>
            </a:r>
          </a:p>
          <a:p>
            <a:pPr fontAlgn="auto">
              <a:spcAft>
                <a:spcPts val="0"/>
              </a:spcAft>
              <a:defRPr/>
            </a:pPr>
            <a:r>
              <a:rPr lang="en-US" sz="1900" dirty="0"/>
              <a:t>WSEAS Post Doctorate Researcher</a:t>
            </a:r>
          </a:p>
          <a:p>
            <a:pPr fontAlgn="auto">
              <a:spcAft>
                <a:spcPts val="0"/>
              </a:spcAft>
              <a:defRPr/>
            </a:pPr>
            <a:r>
              <a:rPr lang="en-US" sz="1900" dirty="0"/>
              <a:t>No. 2, 12th St., </a:t>
            </a:r>
            <a:r>
              <a:rPr lang="en-US" sz="1900" dirty="0" err="1"/>
              <a:t>Mahestan</a:t>
            </a:r>
            <a:r>
              <a:rPr lang="en-US" sz="1900" dirty="0"/>
              <a:t> Ave., </a:t>
            </a:r>
            <a:r>
              <a:rPr lang="en-US" sz="1900" dirty="0" err="1"/>
              <a:t>Shahrak</a:t>
            </a:r>
            <a:r>
              <a:rPr lang="en-US" sz="1900" dirty="0"/>
              <a:t> </a:t>
            </a:r>
            <a:r>
              <a:rPr lang="en-US" sz="1900" dirty="0" err="1"/>
              <a:t>Gharb</a:t>
            </a:r>
            <a:r>
              <a:rPr lang="en-US" sz="1900" dirty="0"/>
              <a:t>, Tehran, 14658 </a:t>
            </a:r>
          </a:p>
          <a:p>
            <a:pPr fontAlgn="auto">
              <a:spcAft>
                <a:spcPts val="0"/>
              </a:spcAft>
              <a:defRPr/>
            </a:pPr>
            <a:r>
              <a:rPr lang="en-US" sz="1900" dirty="0"/>
              <a:t>IRAN</a:t>
            </a:r>
          </a:p>
          <a:p>
            <a:pPr fontAlgn="auto">
              <a:spcAft>
                <a:spcPts val="0"/>
              </a:spcAft>
              <a:defRPr/>
            </a:pPr>
            <a:r>
              <a:rPr lang="en-US" sz="2200" u="sng" dirty="0" smtClean="0">
                <a:hlinkClick r:id="rId6"/>
              </a:rPr>
              <a:t>bijan@bidabad.ir</a:t>
            </a:r>
            <a:r>
              <a:rPr lang="en-US" sz="2200" dirty="0" smtClean="0"/>
              <a:t>       </a:t>
            </a:r>
            <a:r>
              <a:rPr lang="en-US" sz="2200" u="sng" dirty="0">
                <a:hlinkClick r:id="rId7"/>
              </a:rPr>
              <a:t>http://</a:t>
            </a:r>
            <a:r>
              <a:rPr lang="en-US" sz="2200" u="sng" dirty="0" smtClean="0">
                <a:hlinkClick r:id="rId7"/>
              </a:rPr>
              <a:t>www.bidabad.ir</a:t>
            </a:r>
            <a:r>
              <a:rPr lang="en-US" sz="2200" dirty="0" smtClean="0"/>
              <a:t> </a:t>
            </a:r>
            <a:endParaRPr lang="en-US" sz="2200" dirty="0"/>
          </a:p>
          <a:p>
            <a:pPr fontAlgn="auto">
              <a:spcAft>
                <a:spcPts val="0"/>
              </a:spcAft>
              <a:defRPr/>
            </a:pPr>
            <a:r>
              <a:rPr lang="en-US" sz="2400" b="1" dirty="0"/>
              <a:t> </a:t>
            </a:r>
            <a:endParaRPr lang="en-US" sz="2400" dirty="0"/>
          </a:p>
        </p:txBody>
      </p:sp>
    </p:spTree>
    <p:custDataLst>
      <p:tags r:id="rId1"/>
    </p:custData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2"/>
            </p:custDataLst>
          </p:nvPr>
        </p:nvSpPr>
        <p:spPr>
          <a:xfrm>
            <a:off x="762000" y="269875"/>
            <a:ext cx="8077200" cy="1143000"/>
          </a:xfrm>
        </p:spPr>
        <p:txBody>
          <a:bodyPr/>
          <a:lstStyle/>
          <a:p>
            <a:r>
              <a:rPr altLang="en-US" smtClean="0"/>
              <a:t>Abstract</a:t>
            </a:r>
          </a:p>
        </p:txBody>
      </p:sp>
      <p:sp>
        <p:nvSpPr>
          <p:cNvPr id="5" name="Content Placeholder 4"/>
          <p:cNvSpPr>
            <a:spLocks noGrp="1"/>
          </p:cNvSpPr>
          <p:nvPr>
            <p:ph idx="1"/>
            <p:custDataLst>
              <p:tags r:id="rId3"/>
            </p:custDataLst>
          </p:nvPr>
        </p:nvSpPr>
        <p:spPr>
          <a:xfrm>
            <a:off x="762000" y="1597025"/>
            <a:ext cx="8077200" cy="4297363"/>
          </a:xfrm>
        </p:spPr>
        <p:txBody>
          <a:bodyPr rtlCol="0">
            <a:normAutofit fontScale="92500" lnSpcReduction="10000"/>
          </a:bodyPr>
          <a:lstStyle/>
          <a:p>
            <a:pPr fontAlgn="auto">
              <a:spcAft>
                <a:spcPts val="0"/>
              </a:spcAft>
              <a:defRPr/>
            </a:pPr>
            <a:r>
              <a:rPr lang="en-US" dirty="0"/>
              <a:t>In addition to remove of </a:t>
            </a:r>
            <a:r>
              <a:rPr lang="en-US" i="1" dirty="0" err="1"/>
              <a:t>Riba</a:t>
            </a:r>
            <a:r>
              <a:rPr lang="en-US" dirty="0"/>
              <a:t> in banking activities, and by observing Islamic banking principles, and creating safe and public confidence environment, </a:t>
            </a:r>
            <a:r>
              <a:rPr lang="en-US" dirty="0" err="1"/>
              <a:t>Rastin</a:t>
            </a:r>
            <a:r>
              <a:rPr lang="en-US" dirty="0"/>
              <a:t> Banking can lead to positive important effects on growth and economic welfare through money and capital markets. In this paper, we refer to the headings set forth in </a:t>
            </a:r>
            <a:r>
              <a:rPr lang="en-US" dirty="0" err="1"/>
              <a:t>Rastin</a:t>
            </a:r>
            <a:r>
              <a:rPr lang="en-US" dirty="0"/>
              <a:t> Banking and its pillars of </a:t>
            </a:r>
            <a:r>
              <a:rPr lang="en-US" dirty="0" err="1"/>
              <a:t>Rastin</a:t>
            </a:r>
            <a:r>
              <a:rPr lang="en-US" dirty="0"/>
              <a:t> PLS banking. </a:t>
            </a:r>
            <a:r>
              <a:rPr lang="en-US" dirty="0" err="1"/>
              <a:t>Rastin</a:t>
            </a:r>
            <a:r>
              <a:rPr lang="en-US" dirty="0"/>
              <a:t> Banking is a new approach in banking industry.</a:t>
            </a:r>
            <a:endParaRPr lang="en-US" i="1"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43150"/>
            <a:ext cx="6781800" cy="3808413"/>
          </a:xfrm>
          <a:prstGeom prst="rect">
            <a:avLst/>
          </a:prstGeom>
          <a:noFill/>
        </p:spPr>
        <p:txBody>
          <a:bodyPr>
            <a:normAutofit fontScale="25000" lnSpcReduction="20000"/>
          </a:bodyPr>
          <a:lstStyle/>
          <a:p>
            <a:pPr fontAlgn="auto">
              <a:spcBef>
                <a:spcPts val="0"/>
              </a:spcBef>
              <a:spcAft>
                <a:spcPts val="0"/>
              </a:spcAft>
              <a:defRPr/>
            </a:pPr>
            <a:r>
              <a:rPr lang="en-US" sz="7200" dirty="0">
                <a:latin typeface="+mn-lt"/>
                <a:cs typeface="+mn-cs"/>
              </a:rPr>
              <a:t>Many </a:t>
            </a:r>
            <a:r>
              <a:rPr lang="en-US" sz="7200" dirty="0">
                <a:latin typeface="+mn-lt"/>
                <a:cs typeface="+mn-cs"/>
              </a:rPr>
              <a:t>economists around the world have done their best to eliminate </a:t>
            </a:r>
            <a:r>
              <a:rPr lang="en-US" sz="7200" i="1" dirty="0" err="1">
                <a:latin typeface="+mn-lt"/>
                <a:cs typeface="+mn-cs"/>
              </a:rPr>
              <a:t>Riba</a:t>
            </a:r>
            <a:r>
              <a:rPr lang="en-US" sz="7200" dirty="0">
                <a:latin typeface="+mn-lt"/>
                <a:cs typeface="+mn-cs"/>
              </a:rPr>
              <a:t> from banking activities, but have not achieved much. In this direction, </a:t>
            </a:r>
            <a:r>
              <a:rPr lang="en-US" sz="7200" dirty="0" err="1">
                <a:latin typeface="+mn-lt"/>
                <a:cs typeface="+mn-cs"/>
              </a:rPr>
              <a:t>Rastin</a:t>
            </a:r>
            <a:r>
              <a:rPr lang="en-US" sz="7200" dirty="0">
                <a:latin typeface="+mn-lt"/>
                <a:cs typeface="+mn-cs"/>
              </a:rPr>
              <a:t> Banking, in compliance with </a:t>
            </a:r>
            <a:r>
              <a:rPr lang="en-US" sz="7200" i="1" dirty="0">
                <a:latin typeface="+mn-lt"/>
                <a:cs typeface="+mn-cs"/>
              </a:rPr>
              <a:t>Sharia</a:t>
            </a:r>
            <a:r>
              <a:rPr lang="en-US" sz="7200" dirty="0">
                <a:latin typeface="+mn-lt"/>
                <a:cs typeface="+mn-cs"/>
              </a:rPr>
              <a:t> commands, has been compiled to not only eliminate </a:t>
            </a:r>
            <a:r>
              <a:rPr lang="en-US" sz="7200" i="1" dirty="0" err="1">
                <a:latin typeface="+mn-lt"/>
                <a:cs typeface="+mn-cs"/>
              </a:rPr>
              <a:t>Riba</a:t>
            </a:r>
            <a:r>
              <a:rPr lang="en-US" sz="7200" dirty="0">
                <a:latin typeface="+mn-lt"/>
                <a:cs typeface="+mn-cs"/>
              </a:rPr>
              <a:t>, but also to institutionalize various teachings of justice and Islamic ethics in banking activities. Good points of </a:t>
            </a:r>
            <a:r>
              <a:rPr lang="en-US" sz="7200" dirty="0" err="1">
                <a:latin typeface="+mn-lt"/>
                <a:cs typeface="+mn-cs"/>
              </a:rPr>
              <a:t>Rastin</a:t>
            </a:r>
            <a:r>
              <a:rPr lang="en-US" sz="7200" dirty="0">
                <a:latin typeface="+mn-lt"/>
                <a:cs typeface="+mn-cs"/>
              </a:rPr>
              <a:t> Banking in all fields of banking, financial, economic, ethical, social and international activities are so expanded that it can be regarded as a bass to improve banking structure. To preserve the achievements and technicalities of </a:t>
            </a:r>
            <a:r>
              <a:rPr lang="en-US" sz="7200" dirty="0" err="1">
                <a:latin typeface="+mn-lt"/>
                <a:cs typeface="+mn-cs"/>
              </a:rPr>
              <a:t>Rastin</a:t>
            </a:r>
            <a:r>
              <a:rPr lang="en-US" sz="7200" dirty="0">
                <a:latin typeface="+mn-lt"/>
                <a:cs typeface="+mn-cs"/>
              </a:rPr>
              <a:t> Banking, Draft of </a:t>
            </a:r>
            <a:r>
              <a:rPr lang="en-US" sz="7200" dirty="0" err="1">
                <a:latin typeface="+mn-lt"/>
                <a:cs typeface="+mn-cs"/>
              </a:rPr>
              <a:t>Rastin</a:t>
            </a:r>
            <a:r>
              <a:rPr lang="en-US" sz="7200" dirty="0">
                <a:latin typeface="+mn-lt"/>
                <a:cs typeface="+mn-cs"/>
              </a:rPr>
              <a:t> Banking Bill and its Operational Bylaw of </a:t>
            </a:r>
            <a:r>
              <a:rPr lang="en-US" sz="7200" dirty="0" err="1">
                <a:latin typeface="+mn-lt"/>
                <a:cs typeface="+mn-cs"/>
              </a:rPr>
              <a:t>Rastin</a:t>
            </a:r>
            <a:r>
              <a:rPr lang="en-US" sz="7200" dirty="0">
                <a:latin typeface="+mn-lt"/>
                <a:cs typeface="+mn-cs"/>
              </a:rPr>
              <a:t> Banking were compiled. Here we go touch just the heads of general topics of </a:t>
            </a:r>
            <a:r>
              <a:rPr lang="en-US" sz="7200" dirty="0" err="1">
                <a:latin typeface="+mn-lt"/>
                <a:cs typeface="+mn-cs"/>
              </a:rPr>
              <a:t>Rastin</a:t>
            </a:r>
            <a:r>
              <a:rPr lang="en-US" sz="7200" dirty="0">
                <a:latin typeface="+mn-lt"/>
                <a:cs typeface="+mn-cs"/>
              </a:rPr>
              <a:t> Banking and interested people can refer to the detailed texts of this method. </a:t>
            </a:r>
          </a:p>
        </p:txBody>
      </p:sp>
      <p:pic>
        <p:nvPicPr>
          <p:cNvPr id="819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0"/>
            <a:ext cx="7766050" cy="164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1295400" y="990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t>Introduction</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914400"/>
            <a:ext cx="6324600" cy="4157663"/>
          </a:xfrm>
          <a:prstGeom prst="rect">
            <a:avLst/>
          </a:prstGeom>
          <a:noFill/>
        </p:spPr>
        <p:txBody>
          <a:bodyPr>
            <a:normAutofit fontScale="25000" lnSpcReduction="20000"/>
          </a:bodyPr>
          <a:lstStyle/>
          <a:p>
            <a:pPr fontAlgn="auto">
              <a:spcBef>
                <a:spcPts val="1200"/>
              </a:spcBef>
              <a:spcAft>
                <a:spcPts val="0"/>
              </a:spcAft>
              <a:defRPr/>
            </a:pPr>
            <a:r>
              <a:rPr lang="en-US" sz="7200" dirty="0">
                <a:latin typeface="+mn-lt"/>
                <a:cs typeface="+mn-cs"/>
              </a:rPr>
              <a:t>To increase the compliance of banking system with principles and regulations of Islamic religion, and better access to safe financial activity and helping the economy to bloom, fare distribution of possibilities and opportunities, job creation and increasing the welfare of the society, </a:t>
            </a:r>
            <a:r>
              <a:rPr lang="en-US" sz="7200" dirty="0" err="1">
                <a:latin typeface="+mn-lt"/>
                <a:cs typeface="+mn-cs"/>
              </a:rPr>
              <a:t>Rastin</a:t>
            </a:r>
            <a:r>
              <a:rPr lang="en-US" sz="7200" dirty="0">
                <a:latin typeface="+mn-lt"/>
                <a:cs typeface="+mn-cs"/>
              </a:rPr>
              <a:t> Banking System was designed and all banks can carry out their activities on this basis. </a:t>
            </a:r>
            <a:endParaRPr lang="en-US" sz="7200" dirty="0">
              <a:latin typeface="+mn-lt"/>
              <a:cs typeface="+mn-cs"/>
            </a:endParaRPr>
          </a:p>
          <a:p>
            <a:pPr fontAlgn="auto">
              <a:spcBef>
                <a:spcPts val="1200"/>
              </a:spcBef>
              <a:spcAft>
                <a:spcPts val="0"/>
              </a:spcAft>
              <a:defRPr/>
            </a:pPr>
            <a:r>
              <a:rPr lang="en-US" sz="7200" dirty="0" err="1">
                <a:latin typeface="+mn-lt"/>
                <a:cs typeface="+mn-cs"/>
              </a:rPr>
              <a:t>Rastin</a:t>
            </a:r>
            <a:r>
              <a:rPr lang="en-US" sz="7200" dirty="0">
                <a:latin typeface="+mn-lt"/>
                <a:cs typeface="+mn-cs"/>
              </a:rPr>
              <a:t> </a:t>
            </a:r>
            <a:r>
              <a:rPr lang="en-US" sz="7200" dirty="0">
                <a:latin typeface="+mn-lt"/>
                <a:cs typeface="+mn-cs"/>
              </a:rPr>
              <a:t>Banking System is based on special operational, financial, economic, ethical, social, legal, international and organizational principles that based upon the latest scientific achievements of humankind in the field of science and technology with the aim of economic and banking growth and development of the society. </a:t>
            </a:r>
          </a:p>
          <a:p>
            <a:pPr fontAlgn="auto">
              <a:spcBef>
                <a:spcPts val="1200"/>
              </a:spcBef>
              <a:spcAft>
                <a:spcPts val="0"/>
              </a:spcAft>
              <a:defRPr/>
            </a:pPr>
            <a:r>
              <a:rPr lang="en-US" sz="7200" dirty="0">
                <a:latin typeface="+mn-lt"/>
                <a:cs typeface="+mn-cs"/>
              </a:rPr>
              <a:t>Collection of </a:t>
            </a:r>
            <a:r>
              <a:rPr lang="en-US" sz="7200" dirty="0" err="1">
                <a:latin typeface="+mn-lt"/>
                <a:cs typeface="+mn-cs"/>
              </a:rPr>
              <a:t>Rastin</a:t>
            </a:r>
            <a:r>
              <a:rPr lang="en-US" sz="7200" dirty="0">
                <a:latin typeface="+mn-lt"/>
                <a:cs typeface="+mn-cs"/>
              </a:rPr>
              <a:t> Banking approaches are defined in </a:t>
            </a:r>
            <a:r>
              <a:rPr lang="en-US" sz="7200" dirty="0" err="1">
                <a:latin typeface="+mn-lt"/>
                <a:cs typeface="+mn-cs"/>
              </a:rPr>
              <a:t>Rastin</a:t>
            </a:r>
            <a:r>
              <a:rPr lang="en-US" sz="7200" dirty="0">
                <a:latin typeface="+mn-lt"/>
                <a:cs typeface="+mn-cs"/>
              </a:rPr>
              <a:t> Banking Bill and Operational Bylaw of </a:t>
            </a:r>
            <a:r>
              <a:rPr lang="en-US" sz="7200" dirty="0" err="1">
                <a:latin typeface="+mn-lt"/>
                <a:cs typeface="+mn-cs"/>
              </a:rPr>
              <a:t>Rastin</a:t>
            </a:r>
            <a:r>
              <a:rPr lang="en-US" sz="7200" dirty="0">
                <a:latin typeface="+mn-lt"/>
                <a:cs typeface="+mn-cs"/>
              </a:rPr>
              <a:t> Banking. Regulations of this banking system and all developments, improvements and designing its subsystems and new processes or concordance new subsystems with prevailing processes should be carried out by considering the content of the cited Bill and Bylaw. </a:t>
            </a:r>
            <a:endParaRPr lang="en-US" sz="7200" dirty="0">
              <a:latin typeface="+mn-lt"/>
              <a:cs typeface="+mn-cs"/>
            </a:endParaRPr>
          </a:p>
          <a:p>
            <a:pPr fontAlgn="auto">
              <a:spcBef>
                <a:spcPts val="1200"/>
              </a:spcBef>
              <a:spcAft>
                <a:spcPts val="0"/>
              </a:spcAft>
              <a:defRPr/>
            </a:pPr>
            <a:r>
              <a:rPr lang="en-US" sz="7200" dirty="0">
                <a:latin typeface="+mn-lt"/>
                <a:cs typeface="+mn-cs"/>
              </a:rPr>
              <a:t>In </a:t>
            </a:r>
            <a:r>
              <a:rPr lang="en-US" sz="7200" dirty="0">
                <a:latin typeface="+mn-lt"/>
                <a:cs typeface="+mn-cs"/>
              </a:rPr>
              <a:t>addition, all future supplements and operational workflows should be designed in a way that not to contain fixed interest (</a:t>
            </a:r>
            <a:r>
              <a:rPr lang="en-US" sz="7200" i="1" dirty="0" err="1">
                <a:latin typeface="+mn-lt"/>
                <a:cs typeface="+mn-cs"/>
              </a:rPr>
              <a:t>Riba</a:t>
            </a:r>
            <a:r>
              <a:rPr lang="en-US" sz="7200" dirty="0">
                <a:latin typeface="+mn-lt"/>
                <a:cs typeface="+mn-cs"/>
              </a:rPr>
              <a:t>) whether in cash or in other forms of future payment promises, or by superficial contracts including abstruse or disguised interest rate.</a:t>
            </a:r>
          </a:p>
        </p:txBody>
      </p:sp>
      <p:pic>
        <p:nvPicPr>
          <p:cNvPr id="921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7766050" cy="164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p:cNvSpPr>
            <a:spLocks noChangeArrowheads="1"/>
          </p:cNvSpPr>
          <p:nvPr/>
        </p:nvSpPr>
        <p:spPr bwMode="auto">
          <a:xfrm>
            <a:off x="2667000" y="3159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t>Principles</a:t>
            </a:r>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563"/>
            <a:ext cx="5257800" cy="4084637"/>
          </a:xfrm>
          <a:prstGeom prst="rect">
            <a:avLst/>
          </a:prstGeom>
          <a:noFill/>
        </p:spPr>
        <p:txBody>
          <a:bodyPr>
            <a:normAutofit fontScale="25000" lnSpcReduction="20000"/>
          </a:bodyPr>
          <a:lstStyle/>
          <a:p>
            <a:pPr fontAlgn="auto">
              <a:spcBef>
                <a:spcPts val="0"/>
              </a:spcBef>
              <a:spcAft>
                <a:spcPts val="0"/>
              </a:spcAft>
              <a:defRPr/>
            </a:pPr>
            <a:r>
              <a:rPr lang="en-US" sz="7200" dirty="0">
                <a:latin typeface="+mn-lt"/>
                <a:cs typeface="+mn-cs"/>
              </a:rPr>
              <a:t>In </a:t>
            </a:r>
            <a:r>
              <a:rPr lang="en-US" sz="7200" dirty="0" err="1">
                <a:latin typeface="+mn-lt"/>
                <a:cs typeface="+mn-cs"/>
              </a:rPr>
              <a:t>Rastin</a:t>
            </a:r>
            <a:r>
              <a:rPr lang="en-US" sz="7200" dirty="0">
                <a:latin typeface="+mn-lt"/>
                <a:cs typeface="+mn-cs"/>
              </a:rPr>
              <a:t> PLS banking subsection, on behalf of depositor, bank finances entrepreneur for investment according to compiled regulations and at the end project, entrepreneur will distribute the profit/loss of the project in proportion to capital and duration of using that capital with the depositor. Entrepreneur is responsible for all consequences of violating regulations of </a:t>
            </a:r>
            <a:r>
              <a:rPr lang="en-US" sz="7200" dirty="0" err="1">
                <a:latin typeface="+mn-lt"/>
                <a:cs typeface="+mn-cs"/>
              </a:rPr>
              <a:t>Rastin</a:t>
            </a:r>
            <a:r>
              <a:rPr lang="en-US" sz="7200" dirty="0">
                <a:latin typeface="+mn-lt"/>
                <a:cs typeface="+mn-cs"/>
              </a:rPr>
              <a:t> PLS Banking. Bank will have full supervision over the investment activity of entrepreneur in contract period. All documents of </a:t>
            </a:r>
            <a:r>
              <a:rPr lang="en-US" sz="7200" dirty="0" err="1">
                <a:latin typeface="+mn-lt"/>
                <a:cs typeface="+mn-cs"/>
              </a:rPr>
              <a:t>Rastin</a:t>
            </a:r>
            <a:r>
              <a:rPr lang="en-US" sz="7200" dirty="0">
                <a:latin typeface="+mn-lt"/>
                <a:cs typeface="+mn-cs"/>
              </a:rPr>
              <a:t> PLS Banking are regarded as official documents. </a:t>
            </a:r>
          </a:p>
        </p:txBody>
      </p:sp>
      <p:pic>
        <p:nvPicPr>
          <p:cNvPr id="1024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6858000"/>
            <a:ext cx="7766051" cy="164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753331" flipH="1">
            <a:off x="-315913" y="3775075"/>
            <a:ext cx="2895601"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p:cNvSpPr>
            <a:spLocks noChangeArrowheads="1"/>
          </p:cNvSpPr>
          <p:nvPr/>
        </p:nvSpPr>
        <p:spPr bwMode="auto">
          <a:xfrm>
            <a:off x="3276600" y="119538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i="1"/>
              <a:t>Rastin PLS Banking</a:t>
            </a:r>
            <a:endParaRPr lang="en-US" altLang="en-US" b="1"/>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9400" y="981075"/>
            <a:ext cx="6096000" cy="2800350"/>
          </a:xfrm>
          <a:prstGeom prst="rect">
            <a:avLst/>
          </a:prstGeom>
          <a:noFill/>
        </p:spPr>
        <p:txBody>
          <a:bodyPr>
            <a:normAutofit fontScale="25000" lnSpcReduction="20000"/>
          </a:bodyPr>
          <a:lstStyle/>
          <a:p>
            <a:pPr fontAlgn="auto">
              <a:spcBef>
                <a:spcPts val="0"/>
              </a:spcBef>
              <a:spcAft>
                <a:spcPts val="0"/>
              </a:spcAft>
              <a:defRPr/>
            </a:pPr>
            <a:r>
              <a:rPr lang="en-US" sz="7200" dirty="0">
                <a:latin typeface="+mn-lt"/>
                <a:cs typeface="+mn-cs"/>
              </a:rPr>
              <a:t>To facilitate legal activities of </a:t>
            </a:r>
            <a:r>
              <a:rPr lang="en-US" sz="7200" dirty="0" err="1">
                <a:latin typeface="+mn-lt"/>
                <a:cs typeface="+mn-cs"/>
              </a:rPr>
              <a:t>Rastin</a:t>
            </a:r>
            <a:r>
              <a:rPr lang="en-US" sz="7200" dirty="0">
                <a:latin typeface="+mn-lt"/>
                <a:cs typeface="+mn-cs"/>
              </a:rPr>
              <a:t> Banking, some improvements have been carried out on auxiliary Islamic contracts, because today business conditions have been changed. </a:t>
            </a:r>
            <a:endParaRPr lang="en-US" sz="7200" dirty="0">
              <a:latin typeface="+mn-lt"/>
              <a:cs typeface="+mn-cs"/>
            </a:endParaRPr>
          </a:p>
          <a:p>
            <a:pPr fontAlgn="auto">
              <a:spcBef>
                <a:spcPts val="0"/>
              </a:spcBef>
              <a:spcAft>
                <a:spcPts val="0"/>
              </a:spcAft>
              <a:defRPr/>
            </a:pPr>
            <a:r>
              <a:rPr lang="en-US" sz="7200" dirty="0">
                <a:latin typeface="+mn-lt"/>
                <a:cs typeface="+mn-cs"/>
              </a:rPr>
              <a:t>New </a:t>
            </a:r>
            <a:r>
              <a:rPr lang="en-US" sz="7200" dirty="0">
                <a:latin typeface="+mn-lt"/>
                <a:cs typeface="+mn-cs"/>
              </a:rPr>
              <a:t>contracts also were defined in </a:t>
            </a:r>
            <a:r>
              <a:rPr lang="en-US" sz="7200" dirty="0" err="1">
                <a:latin typeface="+mn-lt"/>
                <a:cs typeface="+mn-cs"/>
              </a:rPr>
              <a:t>Rastin</a:t>
            </a:r>
            <a:r>
              <a:rPr lang="en-US" sz="7200" dirty="0">
                <a:latin typeface="+mn-lt"/>
                <a:cs typeface="+mn-cs"/>
              </a:rPr>
              <a:t> Banking in </a:t>
            </a:r>
            <a:r>
              <a:rPr lang="en-US" sz="7200" dirty="0" err="1">
                <a:latin typeface="+mn-lt"/>
                <a:cs typeface="+mn-cs"/>
              </a:rPr>
              <a:t>Rastin</a:t>
            </a:r>
            <a:r>
              <a:rPr lang="en-US" sz="7200" dirty="0">
                <a:latin typeface="+mn-lt"/>
                <a:cs typeface="+mn-cs"/>
              </a:rPr>
              <a:t> Banking Bill as follows:</a:t>
            </a:r>
          </a:p>
          <a:p>
            <a:pPr fontAlgn="auto">
              <a:spcBef>
                <a:spcPts val="0"/>
              </a:spcBef>
              <a:spcAft>
                <a:spcPts val="0"/>
              </a:spcAft>
              <a:defRPr/>
            </a:pPr>
            <a:r>
              <a:rPr lang="en-US" sz="7200" u="sng" dirty="0">
                <a:latin typeface="+mn-lt"/>
                <a:cs typeface="+mn-cs"/>
              </a:rPr>
              <a:t>Intermediation (</a:t>
            </a:r>
            <a:r>
              <a:rPr lang="en-US" sz="7200" i="1" u="sng" dirty="0" err="1">
                <a:latin typeface="+mn-lt"/>
                <a:cs typeface="+mn-cs"/>
              </a:rPr>
              <a:t>Muvasatah</a:t>
            </a:r>
            <a:r>
              <a:rPr lang="en-US" sz="7200" u="sng" dirty="0">
                <a:latin typeface="+mn-lt"/>
                <a:cs typeface="+mn-cs"/>
              </a:rPr>
              <a:t>)</a:t>
            </a:r>
            <a:r>
              <a:rPr lang="en-US" sz="7200" dirty="0">
                <a:latin typeface="+mn-lt"/>
                <a:cs typeface="+mn-cs"/>
              </a:rPr>
              <a:t>:</a:t>
            </a:r>
            <a:endParaRPr lang="en-US" sz="7200" dirty="0">
              <a:latin typeface="+mn-lt"/>
              <a:cs typeface="+mn-cs"/>
            </a:endParaRPr>
          </a:p>
          <a:p>
            <a:pPr fontAlgn="auto">
              <a:spcBef>
                <a:spcPts val="0"/>
              </a:spcBef>
              <a:spcAft>
                <a:spcPts val="0"/>
              </a:spcAft>
              <a:defRPr/>
            </a:pPr>
            <a:r>
              <a:rPr lang="en-US" sz="7200" u="sng" dirty="0">
                <a:latin typeface="+mn-lt"/>
                <a:cs typeface="+mn-cs"/>
              </a:rPr>
              <a:t>Installing contract (</a:t>
            </a:r>
            <a:r>
              <a:rPr lang="en-US" sz="7200" i="1" u="sng" dirty="0" err="1">
                <a:latin typeface="+mn-lt"/>
                <a:cs typeface="+mn-cs"/>
              </a:rPr>
              <a:t>Mughasatah</a:t>
            </a:r>
            <a:r>
              <a:rPr lang="en-US" sz="7200" u="sng" dirty="0">
                <a:latin typeface="+mn-lt"/>
                <a:cs typeface="+mn-cs"/>
              </a:rPr>
              <a:t>):</a:t>
            </a:r>
            <a:endParaRPr lang="en-US" sz="7200" dirty="0">
              <a:latin typeface="+mn-lt"/>
              <a:cs typeface="+mn-cs"/>
            </a:endParaRPr>
          </a:p>
          <a:p>
            <a:pPr fontAlgn="auto">
              <a:spcBef>
                <a:spcPts val="0"/>
              </a:spcBef>
              <a:spcAft>
                <a:spcPts val="0"/>
              </a:spcAft>
              <a:defRPr/>
            </a:pPr>
            <a:r>
              <a:rPr lang="en-US" sz="7200" u="sng" dirty="0">
                <a:latin typeface="+mn-lt"/>
                <a:cs typeface="+mn-cs"/>
              </a:rPr>
              <a:t>Exchange (</a:t>
            </a:r>
            <a:r>
              <a:rPr lang="en-US" sz="7200" i="1" u="sng" dirty="0" err="1">
                <a:latin typeface="+mn-lt"/>
                <a:cs typeface="+mn-cs"/>
              </a:rPr>
              <a:t>Mubadalah</a:t>
            </a:r>
            <a:r>
              <a:rPr lang="en-US" sz="7200" u="sng" dirty="0">
                <a:latin typeface="+mn-lt"/>
                <a:cs typeface="+mn-cs"/>
              </a:rPr>
              <a:t>):</a:t>
            </a:r>
            <a:endParaRPr lang="en-US" sz="7200" dirty="0">
              <a:latin typeface="+mn-lt"/>
              <a:cs typeface="+mn-cs"/>
            </a:endParaRPr>
          </a:p>
          <a:p>
            <a:pPr fontAlgn="auto">
              <a:spcBef>
                <a:spcPts val="0"/>
              </a:spcBef>
              <a:spcAft>
                <a:spcPts val="0"/>
              </a:spcAft>
              <a:defRPr/>
            </a:pPr>
            <a:r>
              <a:rPr lang="en-US" sz="7200" u="sng" dirty="0">
                <a:latin typeface="+mn-lt"/>
                <a:cs typeface="+mn-cs"/>
              </a:rPr>
              <a:t>Planting (</a:t>
            </a:r>
            <a:r>
              <a:rPr lang="en-US" sz="7200" i="1" u="sng" dirty="0" err="1">
                <a:latin typeface="+mn-lt"/>
                <a:cs typeface="+mn-cs"/>
              </a:rPr>
              <a:t>Mugharasah</a:t>
            </a:r>
            <a:r>
              <a:rPr lang="en-US" sz="7200" u="sng" dirty="0">
                <a:latin typeface="+mn-lt"/>
                <a:cs typeface="+mn-cs"/>
              </a:rPr>
              <a:t>):</a:t>
            </a:r>
            <a:endParaRPr lang="en-US" sz="7200" dirty="0">
              <a:latin typeface="+mn-lt"/>
              <a:cs typeface="+mn-cs"/>
            </a:endParaRPr>
          </a:p>
          <a:p>
            <a:pPr fontAlgn="auto">
              <a:spcBef>
                <a:spcPts val="0"/>
              </a:spcBef>
              <a:spcAft>
                <a:spcPts val="0"/>
              </a:spcAft>
              <a:defRPr/>
            </a:pPr>
            <a:r>
              <a:rPr lang="en-US" sz="7200" u="sng" dirty="0">
                <a:latin typeface="+mn-lt"/>
                <a:cs typeface="+mn-cs"/>
              </a:rPr>
              <a:t>Fund </a:t>
            </a:r>
            <a:r>
              <a:rPr lang="en-US" sz="7200" u="sng" dirty="0">
                <a:latin typeface="+mn-lt"/>
                <a:cs typeface="+mn-cs"/>
              </a:rPr>
              <a:t>with variable capital</a:t>
            </a:r>
            <a:r>
              <a:rPr lang="en-US" sz="7200" u="sng" dirty="0">
                <a:latin typeface="+mn-lt"/>
                <a:cs typeface="+mn-cs"/>
              </a:rPr>
              <a:t>:</a:t>
            </a:r>
            <a:endParaRPr lang="en-US" sz="7200" dirty="0">
              <a:latin typeface="+mn-lt"/>
              <a:cs typeface="+mn-cs"/>
            </a:endParaRPr>
          </a:p>
          <a:p>
            <a:pPr fontAlgn="auto">
              <a:spcBef>
                <a:spcPts val="0"/>
              </a:spcBef>
              <a:spcAft>
                <a:spcPts val="0"/>
              </a:spcAft>
              <a:defRPr/>
            </a:pPr>
            <a:r>
              <a:rPr lang="en-US" sz="7200" u="sng" dirty="0">
                <a:latin typeface="+mn-lt"/>
                <a:cs typeface="+mn-cs"/>
              </a:rPr>
              <a:t>Pension fund:</a:t>
            </a:r>
            <a:r>
              <a:rPr lang="en-US" sz="7200" b="1" dirty="0">
                <a:latin typeface="+mn-lt"/>
                <a:cs typeface="+mn-cs"/>
              </a:rPr>
              <a:t> </a:t>
            </a:r>
            <a:endParaRPr lang="en-US" sz="7200" b="1" dirty="0">
              <a:latin typeface="+mn-lt"/>
              <a:cs typeface="+mn-cs"/>
            </a:endParaRPr>
          </a:p>
        </p:txBody>
      </p:sp>
      <p:pic>
        <p:nvPicPr>
          <p:cNvPr id="1126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753331" flipH="1">
            <a:off x="107950" y="-3141663"/>
            <a:ext cx="28956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
          <p:cNvSpPr>
            <a:spLocks noChangeArrowheads="1"/>
          </p:cNvSpPr>
          <p:nvPr/>
        </p:nvSpPr>
        <p:spPr bwMode="auto">
          <a:xfrm>
            <a:off x="2690813" y="457200"/>
            <a:ext cx="426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i="1"/>
              <a:t>Contracts, Measures and Legal Institutions</a:t>
            </a:r>
            <a:endParaRPr lang="en-US"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447800" y="1371600"/>
          <a:ext cx="57150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1" name="Title 1"/>
          <p:cNvSpPr>
            <a:spLocks noGrp="1"/>
          </p:cNvSpPr>
          <p:nvPr>
            <p:ph type="title"/>
          </p:nvPr>
        </p:nvSpPr>
        <p:spPr>
          <a:xfrm>
            <a:off x="841375" y="301625"/>
            <a:ext cx="8077200" cy="1143000"/>
          </a:xfrm>
        </p:spPr>
        <p:txBody>
          <a:bodyPr/>
          <a:lstStyle/>
          <a:p>
            <a:r>
              <a:rPr altLang="en-US" u="sng"/>
              <a:t>Measures to distincerning </a:t>
            </a:r>
            <a:r>
              <a:rPr altLang="en-US" i="1" u="sng"/>
              <a:t>Riba</a:t>
            </a:r>
            <a:endParaRPr altLang="en-US"/>
          </a:p>
        </p:txBody>
      </p:sp>
      <p:graphicFrame>
        <p:nvGraphicFramePr>
          <p:cNvPr id="4" name="Diagram 3"/>
          <p:cNvGraphicFramePr/>
          <p:nvPr/>
        </p:nvGraphicFramePr>
        <p:xfrm>
          <a:off x="1447800" y="3962400"/>
          <a:ext cx="5638800" cy="2667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graphicEl>
                                              <a:dgm id="{7E429971-BC57-430F-BB25-C0574E5E39E3}"/>
                                            </p:graphicEl>
                                          </p:spTgt>
                                        </p:tgtEl>
                                        <p:attrNameLst>
                                          <p:attrName>style.visibility</p:attrName>
                                        </p:attrNameLst>
                                      </p:cBhvr>
                                      <p:to>
                                        <p:strVal val="visible"/>
                                      </p:to>
                                    </p:set>
                                    <p:animEffect transition="in" filter="wipe(left)">
                                      <p:cBhvr>
                                        <p:cTn id="31" dur="500"/>
                                        <p:tgtEl>
                                          <p:spTgt spid="4">
                                            <p:graphicEl>
                                              <a:dgm id="{7E429971-BC57-430F-BB25-C0574E5E39E3}"/>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D54B1729-BC98-42C1-9C6C-D65DCBA4358F}"/>
                                            </p:graphicEl>
                                          </p:spTgt>
                                        </p:tgtEl>
                                        <p:attrNameLst>
                                          <p:attrName>style.visibility</p:attrName>
                                        </p:attrNameLst>
                                      </p:cBhvr>
                                      <p:to>
                                        <p:strVal val="visible"/>
                                      </p:to>
                                    </p:set>
                                    <p:animEffect transition="in" filter="wipe(left)">
                                      <p:cBhvr>
                                        <p:cTn id="35" dur="500"/>
                                        <p:tgtEl>
                                          <p:spTgt spid="4">
                                            <p:graphicEl>
                                              <a:dgm id="{D54B1729-BC98-42C1-9C6C-D65DCBA4358F}"/>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
                                            <p:graphicEl>
                                              <a:dgm id="{C04276DC-EE64-470A-B8BC-09067B8045FA}"/>
                                            </p:graphicEl>
                                          </p:spTgt>
                                        </p:tgtEl>
                                        <p:attrNameLst>
                                          <p:attrName>style.visibility</p:attrName>
                                        </p:attrNameLst>
                                      </p:cBhvr>
                                      <p:to>
                                        <p:strVal val="visible"/>
                                      </p:to>
                                    </p:set>
                                    <p:animEffect transition="in" filter="wipe(left)">
                                      <p:cBhvr>
                                        <p:cTn id="39" dur="500"/>
                                        <p:tgtEl>
                                          <p:spTgt spid="4">
                                            <p:graphicEl>
                                              <a:dgm id="{C04276DC-EE64-470A-B8BC-09067B8045FA}"/>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
                                            <p:graphicEl>
                                              <a:dgm id="{B37A5355-225B-4C6F-AED7-6C620F99EECC}"/>
                                            </p:graphicEl>
                                          </p:spTgt>
                                        </p:tgtEl>
                                        <p:attrNameLst>
                                          <p:attrName>style.visibility</p:attrName>
                                        </p:attrNameLst>
                                      </p:cBhvr>
                                      <p:to>
                                        <p:strVal val="visible"/>
                                      </p:to>
                                    </p:set>
                                    <p:animEffect transition="in" filter="wipe(left)">
                                      <p:cBhvr>
                                        <p:cTn id="43" dur="500"/>
                                        <p:tgtEl>
                                          <p:spTgt spid="4">
                                            <p:graphicEl>
                                              <a:dgm id="{B37A5355-225B-4C6F-AED7-6C620F99EECC}"/>
                                            </p:graphic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
                                            <p:graphicEl>
                                              <a:dgm id="{F5034101-5B7D-4FE7-B47A-5A48CF39606B}"/>
                                            </p:graphicEl>
                                          </p:spTgt>
                                        </p:tgtEl>
                                        <p:attrNameLst>
                                          <p:attrName>style.visibility</p:attrName>
                                        </p:attrNameLst>
                                      </p:cBhvr>
                                      <p:to>
                                        <p:strVal val="visible"/>
                                      </p:to>
                                    </p:set>
                                    <p:animEffect transition="in" filter="wipe(left)">
                                      <p:cBhvr>
                                        <p:cTn id="47" dur="500"/>
                                        <p:tgtEl>
                                          <p:spTgt spid="4">
                                            <p:graphicEl>
                                              <a:dgm id="{F5034101-5B7D-4FE7-B47A-5A48CF39606B}"/>
                                            </p:graphic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
                                            <p:graphicEl>
                                              <a:dgm id="{C7C3E6FD-D83F-4BDA-907E-B5EE041DA931}"/>
                                            </p:graphicEl>
                                          </p:spTgt>
                                        </p:tgtEl>
                                        <p:attrNameLst>
                                          <p:attrName>style.visibility</p:attrName>
                                        </p:attrNameLst>
                                      </p:cBhvr>
                                      <p:to>
                                        <p:strVal val="visible"/>
                                      </p:to>
                                    </p:set>
                                    <p:animEffect transition="in" filter="wipe(left)">
                                      <p:cBhvr>
                                        <p:cTn id="51" dur="500"/>
                                        <p:tgtEl>
                                          <p:spTgt spid="4">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custDataLst>
              <p:tags r:id="rId2"/>
            </p:custDataLst>
          </p:nvPr>
        </p:nvSpPr>
        <p:spPr>
          <a:xfrm>
            <a:off x="838200" y="306388"/>
            <a:ext cx="8077200" cy="1143000"/>
          </a:xfrm>
        </p:spPr>
        <p:txBody>
          <a:bodyPr/>
          <a:lstStyle/>
          <a:p>
            <a:r>
              <a:rPr altLang="en-US" b="1" i="1"/>
              <a:t>Rastin PLS Banking</a:t>
            </a:r>
            <a:endParaRPr altLang="en-US"/>
          </a:p>
        </p:txBody>
      </p:sp>
      <p:sp>
        <p:nvSpPr>
          <p:cNvPr id="3" name="Content Placeholder 2"/>
          <p:cNvSpPr>
            <a:spLocks noGrp="1"/>
          </p:cNvSpPr>
          <p:nvPr>
            <p:ph sz="half" idx="1"/>
            <p:custDataLst>
              <p:tags r:id="rId3"/>
            </p:custDataLst>
          </p:nvPr>
        </p:nvSpPr>
        <p:spPr>
          <a:xfrm>
            <a:off x="838200" y="1524000"/>
            <a:ext cx="8001000" cy="4525963"/>
          </a:xfrm>
        </p:spPr>
        <p:txBody>
          <a:bodyPr/>
          <a:lstStyle/>
          <a:p>
            <a:r>
              <a:rPr lang="en-US" altLang="en-US" sz="3200" b="1" i="1" smtClean="0"/>
              <a:t>Entrepreneur</a:t>
            </a:r>
            <a:r>
              <a:rPr lang="en-US" altLang="en-US" sz="3200" smtClean="0"/>
              <a:t> </a:t>
            </a:r>
          </a:p>
          <a:p>
            <a:r>
              <a:rPr lang="en-US" altLang="en-US" sz="3200" b="1" i="1" smtClean="0"/>
              <a:t>Depositor</a:t>
            </a:r>
            <a:endParaRPr lang="en-US" altLang="en-US" sz="3200" i="1" smtClean="0"/>
          </a:p>
          <a:p>
            <a:r>
              <a:rPr lang="en-US" altLang="en-US" sz="3200" b="1" i="1" smtClean="0"/>
              <a:t>Assessment and Supervision</a:t>
            </a:r>
          </a:p>
          <a:p>
            <a:r>
              <a:rPr lang="en-US" altLang="en-US" sz="3200" b="1" i="1" smtClean="0"/>
              <a:t>Rastin PLS Base System</a:t>
            </a:r>
          </a:p>
          <a:p>
            <a:r>
              <a:rPr lang="en-US" altLang="en-US" sz="3200" b="1" i="1" smtClean="0"/>
              <a:t>Rastin Certificates</a:t>
            </a:r>
            <a:r>
              <a:rPr lang="en-US" altLang="en-US" sz="3200" smtClean="0"/>
              <a:t> </a:t>
            </a:r>
          </a:p>
          <a:p>
            <a:r>
              <a:rPr lang="en-US" altLang="en-US" sz="3600" b="1" i="1" smtClean="0"/>
              <a:t>Rastin PLS Financial Subsystems</a:t>
            </a:r>
          </a:p>
          <a:p>
            <a:r>
              <a:rPr lang="en-US" altLang="en-US" sz="3600" b="1" i="1" smtClean="0"/>
              <a:t>Complementary Systems</a:t>
            </a:r>
            <a:endParaRPr lang="en-US" altLang="en-US" sz="3600" smtClean="0"/>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9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150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150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1113"/>
            <a:ext cx="5334000" cy="1362075"/>
          </a:xfrm>
        </p:spPr>
        <p:txBody>
          <a:bodyPr rtlCol="0">
            <a:normAutofit/>
          </a:bodyPr>
          <a:lstStyle/>
          <a:p>
            <a:pPr fontAlgn="auto">
              <a:spcAft>
                <a:spcPts val="0"/>
              </a:spcAft>
              <a:defRPr/>
            </a:pPr>
            <a:r>
              <a:rPr sz="5400" i="1" dirty="0" err="1"/>
              <a:t>Rastin</a:t>
            </a:r>
            <a:r>
              <a:rPr sz="5400" i="1" dirty="0"/>
              <a:t> </a:t>
            </a:r>
            <a:r>
              <a:rPr sz="5400" i="1" dirty="0" smtClean="0"/>
              <a:t>Certificates</a:t>
            </a:r>
            <a:endParaRPr sz="5400" dirty="0"/>
          </a:p>
        </p:txBody>
      </p:sp>
      <p:sp>
        <p:nvSpPr>
          <p:cNvPr id="14339" name="Rectangle 4"/>
          <p:cNvSpPr>
            <a:spLocks noChangeArrowheads="1"/>
          </p:cNvSpPr>
          <p:nvPr/>
        </p:nvSpPr>
        <p:spPr bwMode="auto">
          <a:xfrm>
            <a:off x="152400" y="1447800"/>
            <a:ext cx="88169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a:t>Rastin Certificates are collection of designed certificates in Rastin PLS Banking Base system and its financial subsystems. These certificates can be anonymous or named papers, which are transferable and negotiable online through the website of bank and are issued with a nominal price and for a certain period. The owners of these certificates share the results of the project proportional to nominal price and participation period of certificate.  </a:t>
            </a:r>
          </a:p>
          <a:p>
            <a:r>
              <a:rPr lang="en-US" altLang="en-US" sz="2000"/>
              <a:t>Bank by issuing and creating market and basket of Rastin Certificates, provides various opportunities for transaction of these papers. Various Rastin Certificates and their characteristics according to the kind of participation in the PLS Base system or its financial subsystems regarding the type of project and the asset used, will be bound to Rastin Banking regulations.</a:t>
            </a:r>
          </a:p>
          <a:p>
            <a:r>
              <a:rPr lang="en-US" altLang="en-US" sz="2000"/>
              <a:t>Regarding the supervisory role of trustee unit of banks over entrepreneurs, these certificates are distinguished from ordinary papers with “certificate” prefix. Being anonymous, transferability, negotiability in secondary virtual market (Rastin Certificate market), profitability of their transactions for bank, pricing according to supply and demand mechanism of Rastin Certificate Market, periodic settlement with the latest certificate owner, are some of characteristics of these certificates. </a:t>
            </a:r>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15.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6.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7.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8.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19.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2628</Words>
  <Application>Microsoft Office PowerPoint</Application>
  <PresentationFormat>On-screen Show (4:3)</PresentationFormat>
  <Paragraphs>156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Arial</vt:lpstr>
      <vt:lpstr>Georgia</vt:lpstr>
      <vt:lpstr>Times New Roman</vt:lpstr>
      <vt:lpstr>B Zar</vt:lpstr>
      <vt:lpstr>+mj-lt</vt:lpstr>
      <vt:lpstr>Training</vt:lpstr>
      <vt:lpstr>General Characteristics of Rastin Banking</vt:lpstr>
      <vt:lpstr>Abstract</vt:lpstr>
      <vt:lpstr>PowerPoint Presentation</vt:lpstr>
      <vt:lpstr>PowerPoint Presentation</vt:lpstr>
      <vt:lpstr>PowerPoint Presentation</vt:lpstr>
      <vt:lpstr>PowerPoint Presentation</vt:lpstr>
      <vt:lpstr>Measures to distincerning Riba</vt:lpstr>
      <vt:lpstr>Rastin PLS Banking</vt:lpstr>
      <vt:lpstr>Rastin Certificates</vt:lpstr>
      <vt:lpstr>Rastin PLS Financial Subsystems</vt:lpstr>
      <vt:lpstr>Rastin PLS Financial Subsystems</vt:lpstr>
      <vt:lpstr>Rastin PLS Financial Subsystems</vt:lpstr>
      <vt:lpstr>Rastin PLS Financial Subsystems</vt:lpstr>
      <vt:lpstr>Complementary Systems</vt:lpstr>
      <vt:lpstr>Other Provisions</vt:lpstr>
      <vt:lpstr>Conclusion</vt:lpstr>
      <vt:lpstr>General Characteristics of Rastin Banking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Characteristics of Rastin Banking</dc:title>
  <dc:creator/>
  <cp:keywords>General Characteristics of Rastin Banking;"Rastin Banking;Banking;Banking Documents;Banking Information;Banking Operation;Assets &amp;Liabilities Management in Islamic Banking;Operational Islamic Banking System;Banking System;Banking Sector.;Banking Sector;FINANCIAL INNOVATIONS;Financial Instrument</cp:keywords>
  <cp:lastModifiedBy/>
  <cp:revision>1</cp:revision>
  <dcterms:created xsi:type="dcterms:W3CDTF">2014-06-19T05:56:24Z</dcterms:created>
  <dcterms:modified xsi:type="dcterms:W3CDTF">2024-05-22T15:07:31Z</dcterms:modified>
</cp:coreProperties>
</file>