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904" r:id="rId1"/>
  </p:sldMasterIdLst>
  <p:notesMasterIdLst>
    <p:notesMasterId r:id="rId36"/>
  </p:notesMasterIdLst>
  <p:handoutMasterIdLst>
    <p:handoutMasterId r:id="rId37"/>
  </p:handoutMasterIdLst>
  <p:sldIdLst>
    <p:sldId id="330" r:id="rId2"/>
    <p:sldId id="293" r:id="rId3"/>
    <p:sldId id="292" r:id="rId4"/>
    <p:sldId id="289" r:id="rId5"/>
    <p:sldId id="290" r:id="rId6"/>
    <p:sldId id="307" r:id="rId7"/>
    <p:sldId id="300" r:id="rId8"/>
    <p:sldId id="295" r:id="rId9"/>
    <p:sldId id="308" r:id="rId10"/>
    <p:sldId id="309" r:id="rId11"/>
    <p:sldId id="310" r:id="rId12"/>
    <p:sldId id="311" r:id="rId13"/>
    <p:sldId id="312" r:id="rId14"/>
    <p:sldId id="313" r:id="rId15"/>
    <p:sldId id="314" r:id="rId16"/>
    <p:sldId id="315" r:id="rId17"/>
    <p:sldId id="316" r:id="rId18"/>
    <p:sldId id="317" r:id="rId19"/>
    <p:sldId id="318" r:id="rId20"/>
    <p:sldId id="319" r:id="rId21"/>
    <p:sldId id="320" r:id="rId22"/>
    <p:sldId id="321" r:id="rId23"/>
    <p:sldId id="322" r:id="rId24"/>
    <p:sldId id="323" r:id="rId25"/>
    <p:sldId id="324" r:id="rId26"/>
    <p:sldId id="325" r:id="rId27"/>
    <p:sldId id="327" r:id="rId28"/>
    <p:sldId id="328" r:id="rId29"/>
    <p:sldId id="329" r:id="rId30"/>
    <p:sldId id="298" r:id="rId31"/>
    <p:sldId id="294" r:id="rId32"/>
    <p:sldId id="301" r:id="rId33"/>
    <p:sldId id="306" r:id="rId34"/>
    <p:sldId id="296" r:id="rId35"/>
  </p:sldIdLst>
  <p:sldSz cx="9144000" cy="6858000" type="screen4x3"/>
  <p:notesSz cx="6646863" cy="9777413"/>
  <p:embeddedFontLst>
    <p:embeddedFont>
      <p:font typeface="Century Gothic" panose="020B0502020202020204" pitchFamily="34" charset="0"/>
      <p:regular r:id="rId38"/>
      <p:bold r:id="rId39"/>
      <p:italic r:id="rId40"/>
      <p:boldItalic r:id="rId41"/>
    </p:embeddedFont>
    <p:embeddedFont>
      <p:font typeface="Tahoma" panose="020B0604030504040204" pitchFamily="34" charset="0"/>
      <p:regular r:id="rId42"/>
      <p:bold r:id="rId43"/>
    </p:embeddedFont>
    <p:embeddedFont>
      <p:font typeface="Palatino Linotype" panose="02040502050505030304" pitchFamily="18" charset="0"/>
      <p:regular r:id="rId44"/>
      <p:bold r:id="rId45"/>
      <p:italic r:id="rId46"/>
      <p:boldItalic r:id="rId47"/>
    </p:embeddedFont>
    <p:embeddedFont>
      <p:font typeface="Arial Narrow" panose="020B0606020202030204" pitchFamily="34" charset="0"/>
      <p:regular r:id="rId48"/>
      <p:bold r:id="rId49"/>
      <p:italic r:id="rId50"/>
      <p:boldItalic r:id="rId51"/>
    </p:embeddedFont>
    <p:embeddedFont>
      <p:font typeface="B Nazanin" panose="00000400000000000000" pitchFamily="2" charset="-78"/>
      <p:regular r:id="rId52"/>
      <p:bold r:id="rId53"/>
    </p:embeddedFont>
    <p:embeddedFont>
      <p:font typeface="B Titr" panose="00000700000000000000" pitchFamily="2" charset="-78"/>
      <p:bold r:id="rId54"/>
    </p:embeddedFont>
    <p:embeddedFont>
      <p:font typeface="ＭＳ Ｐゴシック" panose="020B0600070205080204" pitchFamily="34" charset="-128"/>
      <p:regular r:id="rId55"/>
    </p:embeddedFont>
    <p:embeddedFont>
      <p:font typeface="Calibri" panose="020F0502020204030204" pitchFamily="34" charset="0"/>
      <p:regular r:id="rId56"/>
      <p:bold r:id="rId57"/>
      <p:italic r:id="rId58"/>
      <p:boldItalic r:id="rId59"/>
    </p:embeddedFont>
  </p:embeddedFontLst>
  <p:custDataLst>
    <p:tags r:id="rId60"/>
  </p:custDataLst>
  <p:defaultTextStyle>
    <a:defPPr>
      <a:defRPr lang="en-US"/>
    </a:defPPr>
    <a:lvl1pPr algn="l" rtl="0" fontAlgn="base">
      <a:spcBef>
        <a:spcPct val="0"/>
      </a:spcBef>
      <a:spcAft>
        <a:spcPct val="0"/>
      </a:spcAft>
      <a:defRPr sz="2000" kern="1200">
        <a:solidFill>
          <a:schemeClr val="tx1"/>
        </a:solidFill>
        <a:latin typeface="Arial" charset="0"/>
        <a:ea typeface="+mn-ea"/>
        <a:cs typeface="Arial" charset="0"/>
      </a:defRPr>
    </a:lvl1pPr>
    <a:lvl2pPr marL="457200" algn="l" rtl="0" fontAlgn="base">
      <a:spcBef>
        <a:spcPct val="0"/>
      </a:spcBef>
      <a:spcAft>
        <a:spcPct val="0"/>
      </a:spcAft>
      <a:defRPr sz="2000" kern="1200">
        <a:solidFill>
          <a:schemeClr val="tx1"/>
        </a:solidFill>
        <a:latin typeface="Arial" charset="0"/>
        <a:ea typeface="+mn-ea"/>
        <a:cs typeface="Arial" charset="0"/>
      </a:defRPr>
    </a:lvl2pPr>
    <a:lvl3pPr marL="914400" algn="l" rtl="0" fontAlgn="base">
      <a:spcBef>
        <a:spcPct val="0"/>
      </a:spcBef>
      <a:spcAft>
        <a:spcPct val="0"/>
      </a:spcAft>
      <a:defRPr sz="2000" kern="1200">
        <a:solidFill>
          <a:schemeClr val="tx1"/>
        </a:solidFill>
        <a:latin typeface="Arial" charset="0"/>
        <a:ea typeface="+mn-ea"/>
        <a:cs typeface="Arial" charset="0"/>
      </a:defRPr>
    </a:lvl3pPr>
    <a:lvl4pPr marL="1371600" algn="l" rtl="0" fontAlgn="base">
      <a:spcBef>
        <a:spcPct val="0"/>
      </a:spcBef>
      <a:spcAft>
        <a:spcPct val="0"/>
      </a:spcAft>
      <a:defRPr sz="2000" kern="1200">
        <a:solidFill>
          <a:schemeClr val="tx1"/>
        </a:solidFill>
        <a:latin typeface="Arial" charset="0"/>
        <a:ea typeface="+mn-ea"/>
        <a:cs typeface="Arial" charset="0"/>
      </a:defRPr>
    </a:lvl4pPr>
    <a:lvl5pPr marL="1828800" algn="l"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079">
          <p15:clr>
            <a:srgbClr val="A4A3A4"/>
          </p15:clr>
        </p15:guide>
        <p15:guide id="2" pos="209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0" autoAdjust="0"/>
    <p:restoredTop sz="94600" autoAdjust="0"/>
  </p:normalViewPr>
  <p:slideViewPr>
    <p:cSldViewPr snapToGrid="0">
      <p:cViewPr varScale="1">
        <p:scale>
          <a:sx n="97" d="100"/>
          <a:sy n="97" d="100"/>
        </p:scale>
        <p:origin x="-64" y="-9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howGuides="1">
      <p:cViewPr varScale="1">
        <p:scale>
          <a:sx n="96" d="100"/>
          <a:sy n="96" d="100"/>
        </p:scale>
        <p:origin x="-1080" y="-64"/>
      </p:cViewPr>
      <p:guideLst>
        <p:guide orient="horz" pos="3079"/>
        <p:guide pos="209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880307" cy="48887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a:defRPr sz="1200">
                <a:latin typeface="Arial" charset="0"/>
                <a:cs typeface="+mn-cs"/>
              </a:defRPr>
            </a:lvl1pPr>
          </a:lstStyle>
          <a:p>
            <a:pPr>
              <a:defRPr/>
            </a:pPr>
            <a:endParaRPr lang="en-US"/>
          </a:p>
        </p:txBody>
      </p:sp>
      <p:sp>
        <p:nvSpPr>
          <p:cNvPr id="81923" name="Rectangle 3"/>
          <p:cNvSpPr>
            <a:spLocks noGrp="1" noChangeArrowheads="1"/>
          </p:cNvSpPr>
          <p:nvPr>
            <p:ph type="dt" sz="quarter" idx="1"/>
          </p:nvPr>
        </p:nvSpPr>
        <p:spPr bwMode="auto">
          <a:xfrm>
            <a:off x="3765018" y="0"/>
            <a:ext cx="2880307" cy="48887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0">
              <a:defRPr sz="1200">
                <a:latin typeface="Arial" charset="0"/>
                <a:cs typeface="+mn-cs"/>
              </a:defRPr>
            </a:lvl1pPr>
          </a:lstStyle>
          <a:p>
            <a:pPr>
              <a:defRPr/>
            </a:pPr>
            <a:endParaRPr lang="en-US"/>
          </a:p>
        </p:txBody>
      </p:sp>
      <p:sp>
        <p:nvSpPr>
          <p:cNvPr id="81924" name="Rectangle 4"/>
          <p:cNvSpPr>
            <a:spLocks noGrp="1" noChangeArrowheads="1"/>
          </p:cNvSpPr>
          <p:nvPr>
            <p:ph type="ftr" sz="quarter" idx="2"/>
          </p:nvPr>
        </p:nvSpPr>
        <p:spPr bwMode="auto">
          <a:xfrm>
            <a:off x="0" y="9286845"/>
            <a:ext cx="2880307" cy="48887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a:defRPr sz="1200">
                <a:latin typeface="Arial" charset="0"/>
                <a:cs typeface="+mn-cs"/>
              </a:defRPr>
            </a:lvl1pPr>
          </a:lstStyle>
          <a:p>
            <a:pPr>
              <a:defRPr/>
            </a:pPr>
            <a:endParaRPr lang="en-US"/>
          </a:p>
        </p:txBody>
      </p:sp>
      <p:sp>
        <p:nvSpPr>
          <p:cNvPr id="81925" name="Rectangle 5"/>
          <p:cNvSpPr>
            <a:spLocks noGrp="1" noChangeArrowheads="1"/>
          </p:cNvSpPr>
          <p:nvPr>
            <p:ph type="sldNum" sz="quarter" idx="3"/>
          </p:nvPr>
        </p:nvSpPr>
        <p:spPr bwMode="auto">
          <a:xfrm>
            <a:off x="3765018" y="9286845"/>
            <a:ext cx="2880307" cy="48887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rtl="0">
              <a:defRPr sz="1200">
                <a:latin typeface="Arial" pitchFamily="34" charset="0"/>
                <a:cs typeface="Arial" pitchFamily="34" charset="0"/>
              </a:defRPr>
            </a:lvl1pPr>
          </a:lstStyle>
          <a:p>
            <a:pPr>
              <a:defRPr/>
            </a:pPr>
            <a:fld id="{E0247396-CDE5-4527-A748-A89234808E9B}" type="slidenum">
              <a:rPr lang="ar-SA"/>
              <a:pPr>
                <a:defRPr/>
              </a:pPr>
              <a:t>‹#›</a:t>
            </a:fld>
            <a:endParaRPr lang="en-US"/>
          </a:p>
        </p:txBody>
      </p:sp>
    </p:spTree>
    <p:extLst>
      <p:ext uri="{BB962C8B-B14F-4D97-AF65-F5344CB8AC3E}">
        <p14:creationId xmlns:p14="http://schemas.microsoft.com/office/powerpoint/2010/main" val="32734638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880307" cy="48887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a:defRPr sz="1200">
                <a:latin typeface="Arial" charset="0"/>
                <a:cs typeface="+mn-cs"/>
              </a:defRPr>
            </a:lvl1pPr>
          </a:lstStyle>
          <a:p>
            <a:pPr>
              <a:defRPr/>
            </a:pPr>
            <a:endParaRPr lang="de-DE"/>
          </a:p>
        </p:txBody>
      </p:sp>
      <p:sp>
        <p:nvSpPr>
          <p:cNvPr id="8195" name="Rectangle 3"/>
          <p:cNvSpPr>
            <a:spLocks noGrp="1" noChangeArrowheads="1"/>
          </p:cNvSpPr>
          <p:nvPr>
            <p:ph type="dt" idx="1"/>
          </p:nvPr>
        </p:nvSpPr>
        <p:spPr bwMode="auto">
          <a:xfrm>
            <a:off x="3765018" y="0"/>
            <a:ext cx="2880307" cy="48887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0">
              <a:defRPr sz="1200">
                <a:latin typeface="Arial" charset="0"/>
                <a:cs typeface="+mn-cs"/>
              </a:defRPr>
            </a:lvl1pPr>
          </a:lstStyle>
          <a:p>
            <a:pPr>
              <a:defRPr/>
            </a:pPr>
            <a:endParaRPr lang="de-DE"/>
          </a:p>
        </p:txBody>
      </p:sp>
      <p:sp>
        <p:nvSpPr>
          <p:cNvPr id="43012" name="Rectangle 4"/>
          <p:cNvSpPr>
            <a:spLocks noGrp="1" noRot="1" noChangeAspect="1" noChangeArrowheads="1" noTextEdit="1"/>
          </p:cNvSpPr>
          <p:nvPr>
            <p:ph type="sldImg" idx="2"/>
          </p:nvPr>
        </p:nvSpPr>
        <p:spPr bwMode="auto">
          <a:xfrm>
            <a:off x="879475" y="733425"/>
            <a:ext cx="4887913" cy="36671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664687" y="4644271"/>
            <a:ext cx="5317490" cy="439983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8198" name="Rectangle 6"/>
          <p:cNvSpPr>
            <a:spLocks noGrp="1" noChangeArrowheads="1"/>
          </p:cNvSpPr>
          <p:nvPr>
            <p:ph type="ftr" sz="quarter" idx="4"/>
          </p:nvPr>
        </p:nvSpPr>
        <p:spPr bwMode="auto">
          <a:xfrm>
            <a:off x="0" y="9286845"/>
            <a:ext cx="2880307" cy="48887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a:defRPr sz="1200">
                <a:latin typeface="Arial" charset="0"/>
                <a:cs typeface="+mn-cs"/>
              </a:defRPr>
            </a:lvl1pPr>
          </a:lstStyle>
          <a:p>
            <a:pPr>
              <a:defRPr/>
            </a:pPr>
            <a:endParaRPr lang="de-DE"/>
          </a:p>
        </p:txBody>
      </p:sp>
      <p:sp>
        <p:nvSpPr>
          <p:cNvPr id="8199" name="Rectangle 7"/>
          <p:cNvSpPr>
            <a:spLocks noGrp="1" noChangeArrowheads="1"/>
          </p:cNvSpPr>
          <p:nvPr>
            <p:ph type="sldNum" sz="quarter" idx="5"/>
          </p:nvPr>
        </p:nvSpPr>
        <p:spPr bwMode="auto">
          <a:xfrm>
            <a:off x="3765018" y="9286845"/>
            <a:ext cx="2880307" cy="48887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rtl="0">
              <a:defRPr sz="1200">
                <a:latin typeface="Arial" pitchFamily="34" charset="0"/>
                <a:cs typeface="Arial" pitchFamily="34" charset="0"/>
              </a:defRPr>
            </a:lvl1pPr>
          </a:lstStyle>
          <a:p>
            <a:pPr>
              <a:defRPr/>
            </a:pPr>
            <a:fld id="{80A553CA-A594-4D6A-AEEA-4CC4B000075F}" type="slidenum">
              <a:rPr lang="ar-SA"/>
              <a:pPr>
                <a:defRPr/>
              </a:pPr>
              <a:t>‹#›</a:t>
            </a:fld>
            <a:endParaRPr lang="de-DE" dirty="0"/>
          </a:p>
        </p:txBody>
      </p:sp>
    </p:spTree>
    <p:extLst>
      <p:ext uri="{BB962C8B-B14F-4D97-AF65-F5344CB8AC3E}">
        <p14:creationId xmlns:p14="http://schemas.microsoft.com/office/powerpoint/2010/main" val="11768316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0A553CA-A594-4D6A-AEEA-4CC4B000075F}" type="slidenum">
              <a:rPr lang="ar-SA" smtClean="0"/>
              <a:pPr>
                <a:defRPr/>
              </a:pPr>
              <a:t>1</a:t>
            </a:fld>
            <a:endParaRPr lang="de-DE"/>
          </a:p>
        </p:txBody>
      </p:sp>
    </p:spTree>
    <p:extLst>
      <p:ext uri="{BB962C8B-B14F-4D97-AF65-F5344CB8AC3E}">
        <p14:creationId xmlns:p14="http://schemas.microsoft.com/office/powerpoint/2010/main" val="3951830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a-IR" altLang="en-US"/>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8663CEB-5C19-48C1-8845-2BCF8EA6CA9D}" type="slidenum">
              <a:rPr lang="ar-SA" altLang="en-US" smtClean="0">
                <a:cs typeface="Arial" charset="0"/>
              </a:rPr>
              <a:pPr eaLnBrk="1" hangingPunct="1">
                <a:spcBef>
                  <a:spcPct val="0"/>
                </a:spcBef>
              </a:pPr>
              <a:t>3</a:t>
            </a:fld>
            <a:endParaRPr lang="de-DE" altLang="en-US">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a-IR" altLang="en-US"/>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99B6FF2-2549-4E35-9A68-9BFAB4813946}" type="slidenum">
              <a:rPr lang="ar-SA" altLang="en-US" smtClean="0">
                <a:cs typeface="Arial" charset="0"/>
              </a:rPr>
              <a:pPr eaLnBrk="1" hangingPunct="1">
                <a:spcBef>
                  <a:spcPct val="0"/>
                </a:spcBef>
              </a:pPr>
              <a:t>4</a:t>
            </a:fld>
            <a:endParaRPr lang="de-DE" altLang="en-US">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a-IR" altLang="en-US"/>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C47BA94-B898-4274-A2EB-A67D10618104}" type="slidenum">
              <a:rPr lang="ar-SA" altLang="en-US" smtClean="0">
                <a:cs typeface="Arial" charset="0"/>
              </a:rPr>
              <a:pPr eaLnBrk="1" hangingPunct="1">
                <a:spcBef>
                  <a:spcPct val="0"/>
                </a:spcBef>
              </a:pPr>
              <a:t>5</a:t>
            </a:fld>
            <a:endParaRPr lang="de-DE" alt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729B311C-981A-415B-A4A2-DCF88C02F7A3}" type="datetime1">
              <a:rPr lang="en-US" smtClean="0"/>
              <a:t>2/1/2025</a:t>
            </a:fld>
            <a:endParaRPr lang="en-US" sz="1400"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7537AF-82DC-48D4-8575-BA077588A533}" type="slidenum">
              <a:rPr lang="ar-SA"/>
              <a:pPr>
                <a:defRPr/>
              </a:pPr>
              <a:t>‹#›</a:t>
            </a:fld>
            <a:endParaRPr lang="en-US" sz="1600">
              <a:solidFill>
                <a:srgbClr val="9D2512"/>
              </a:solidFill>
            </a:endParaRPr>
          </a:p>
        </p:txBody>
      </p:sp>
    </p:spTree>
    <p:extLst>
      <p:ext uri="{BB962C8B-B14F-4D97-AF65-F5344CB8AC3E}">
        <p14:creationId xmlns:p14="http://schemas.microsoft.com/office/powerpoint/2010/main" val="1549635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8B88CDB-7B2E-4CCA-AE5B-41FE5D0C496C}" type="datetime1">
              <a:rPr lang="en-US" smtClean="0"/>
              <a:t>2/1/2025</a:t>
            </a:fld>
            <a:endParaRPr lang="en-US" sz="1400"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56B779-1F2A-46D4-B82A-E6C4907365B3}" type="slidenum">
              <a:rPr lang="ar-SA"/>
              <a:pPr>
                <a:defRPr/>
              </a:pPr>
              <a:t>‹#›</a:t>
            </a:fld>
            <a:endParaRPr lang="en-US" sz="1600">
              <a:solidFill>
                <a:srgbClr val="9D2512"/>
              </a:solidFill>
            </a:endParaRPr>
          </a:p>
        </p:txBody>
      </p:sp>
    </p:spTree>
    <p:extLst>
      <p:ext uri="{BB962C8B-B14F-4D97-AF65-F5344CB8AC3E}">
        <p14:creationId xmlns:p14="http://schemas.microsoft.com/office/powerpoint/2010/main" val="3368443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75535A6-7F90-48DC-A406-627308ECA756}" type="datetime1">
              <a:rPr lang="en-US" smtClean="0"/>
              <a:t>2/1/2025</a:t>
            </a:fld>
            <a:endParaRPr lang="en-US" sz="1400"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E0541C0-FF9C-4F17-BDC4-6993734D7AF4}" type="slidenum">
              <a:rPr lang="ar-SA"/>
              <a:pPr>
                <a:defRPr/>
              </a:pPr>
              <a:t>‹#›</a:t>
            </a:fld>
            <a:endParaRPr lang="en-US" sz="1600">
              <a:solidFill>
                <a:srgbClr val="9D2512"/>
              </a:solidFill>
            </a:endParaRPr>
          </a:p>
        </p:txBody>
      </p:sp>
    </p:spTree>
    <p:extLst>
      <p:ext uri="{BB962C8B-B14F-4D97-AF65-F5344CB8AC3E}">
        <p14:creationId xmlns:p14="http://schemas.microsoft.com/office/powerpoint/2010/main" val="1851621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C09ADCA-E07C-453A-9B05-6B9317D339BA}" type="datetime1">
              <a:rPr lang="en-US" smtClean="0"/>
              <a:t>2/1/2025</a:t>
            </a:fld>
            <a:endParaRPr lang="en-US" sz="1400"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55DF8E3-88C7-4860-9BE0-F40619681A8C}" type="slidenum">
              <a:rPr lang="ar-SA"/>
              <a:pPr>
                <a:defRPr/>
              </a:pPr>
              <a:t>‹#›</a:t>
            </a:fld>
            <a:endParaRPr lang="en-US" sz="1600">
              <a:solidFill>
                <a:srgbClr val="9D2512"/>
              </a:solidFill>
            </a:endParaRPr>
          </a:p>
        </p:txBody>
      </p:sp>
    </p:spTree>
    <p:extLst>
      <p:ext uri="{BB962C8B-B14F-4D97-AF65-F5344CB8AC3E}">
        <p14:creationId xmlns:p14="http://schemas.microsoft.com/office/powerpoint/2010/main" val="3710480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en-US"/>
          </a:p>
        </p:txBody>
      </p:sp>
      <p:sp>
        <p:nvSpPr>
          <p:cNvPr id="5" name="Oval 4"/>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en-US"/>
          </a:p>
        </p:txBody>
      </p:sp>
      <p:sp>
        <p:nvSpPr>
          <p:cNvPr id="6" name="Oval 5"/>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en-US"/>
          </a:p>
        </p:txBody>
      </p:sp>
      <p:sp>
        <p:nvSpPr>
          <p:cNvPr id="2" name="Title 1"/>
          <p:cNvSpPr>
            <a:spLocks noGrp="1"/>
          </p:cNvSpPr>
          <p:nvPr>
            <p:ph type="title"/>
          </p:nvPr>
        </p:nvSpPr>
        <p:spPr>
          <a:xfrm>
            <a:off x="722313" y="1371600"/>
            <a:ext cx="77724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10"/>
          </p:nvPr>
        </p:nvSpPr>
        <p:spPr/>
        <p:txBody>
          <a:bodyPr/>
          <a:lstStyle>
            <a:lvl1pPr>
              <a:defRPr/>
            </a:lvl1pPr>
          </a:lstStyle>
          <a:p>
            <a:pPr>
              <a:defRPr/>
            </a:pPr>
            <a:fld id="{A12C2939-40AD-431A-9A63-865F85FA9F5B}" type="datetime1">
              <a:rPr lang="en-US" smtClean="0"/>
              <a:t>2/1/2025</a:t>
            </a:fld>
            <a:endParaRPr lang="en-US" sz="1400" dirty="0">
              <a:solidFill>
                <a:srgbClr val="FFFFFF"/>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009D5C1-7606-4E9E-BD8A-6B0586183342}" type="slidenum">
              <a:rPr lang="ar-SA"/>
              <a:pPr>
                <a:defRPr/>
              </a:pPr>
              <a:t>‹#›</a:t>
            </a:fld>
            <a:endParaRPr lang="en-US" sz="1600">
              <a:solidFill>
                <a:srgbClr val="9D2512"/>
              </a:solidFill>
            </a:endParaRPr>
          </a:p>
        </p:txBody>
      </p:sp>
    </p:spTree>
    <p:extLst>
      <p:ext uri="{BB962C8B-B14F-4D97-AF65-F5344CB8AC3E}">
        <p14:creationId xmlns:p14="http://schemas.microsoft.com/office/powerpoint/2010/main" val="1977151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4"/>
          </p:nvPr>
        </p:nvSpPr>
        <p:spPr/>
        <p:txBody>
          <a:bodyPr/>
          <a:lstStyle>
            <a:lvl1pPr>
              <a:defRPr/>
            </a:lvl1pPr>
          </a:lstStyle>
          <a:p>
            <a:pPr>
              <a:defRPr/>
            </a:pPr>
            <a:fld id="{CC2E1239-CA09-43DE-BC3D-4157C70643DA}" type="datetime1">
              <a:rPr lang="en-US" smtClean="0"/>
              <a:t>2/1/2025</a:t>
            </a:fld>
            <a:endParaRPr lang="en-US" sz="1400" dirty="0">
              <a:solidFill>
                <a:srgbClr val="FFFFFF"/>
              </a:solidFill>
            </a:endParaRPr>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17B3AB8D-2088-4BDE-94F5-98D3F2FDE9BD}" type="slidenum">
              <a:rPr lang="ar-SA"/>
              <a:pPr>
                <a:defRPr/>
              </a:pPr>
              <a:t>‹#›</a:t>
            </a:fld>
            <a:endParaRPr lang="en-US" sz="1600">
              <a:solidFill>
                <a:srgbClr val="9D2512"/>
              </a:solidFill>
            </a:endParaRPr>
          </a:p>
        </p:txBody>
      </p:sp>
    </p:spTree>
    <p:extLst>
      <p:ext uri="{BB962C8B-B14F-4D97-AF65-F5344CB8AC3E}">
        <p14:creationId xmlns:p14="http://schemas.microsoft.com/office/powerpoint/2010/main" val="3438193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5"/>
          </p:nvPr>
        </p:nvSpPr>
        <p:spPr/>
        <p:txBody>
          <a:bodyPr/>
          <a:lstStyle>
            <a:lvl1pPr>
              <a:defRPr/>
            </a:lvl1pPr>
          </a:lstStyle>
          <a:p>
            <a:pPr>
              <a:defRPr/>
            </a:pPr>
            <a:fld id="{5384CCBB-577B-438A-9AC7-7CA3D84E3216}" type="datetime1">
              <a:rPr lang="en-US" smtClean="0"/>
              <a:t>2/1/2025</a:t>
            </a:fld>
            <a:endParaRPr lang="en-US" sz="1400" dirty="0">
              <a:solidFill>
                <a:srgbClr val="FFFFFF"/>
              </a:solidFill>
            </a:endParaRPr>
          </a:p>
        </p:txBody>
      </p:sp>
      <p:sp>
        <p:nvSpPr>
          <p:cNvPr id="8" name="Footer Placeholder 4"/>
          <p:cNvSpPr>
            <a:spLocks noGrp="1"/>
          </p:cNvSpPr>
          <p:nvPr>
            <p:ph type="ftr" sz="quarter" idx="16"/>
          </p:nvPr>
        </p:nvSpPr>
        <p:spPr/>
        <p:txBody>
          <a:bodyPr/>
          <a:lstStyle>
            <a:lvl1pPr>
              <a:defRPr/>
            </a:lvl1pPr>
          </a:lstStyle>
          <a:p>
            <a:pPr>
              <a:defRPr/>
            </a:pPr>
            <a:endParaRPr lang="en-US"/>
          </a:p>
        </p:txBody>
      </p:sp>
      <p:sp>
        <p:nvSpPr>
          <p:cNvPr id="9" name="Slide Number Placeholder 5"/>
          <p:cNvSpPr>
            <a:spLocks noGrp="1"/>
          </p:cNvSpPr>
          <p:nvPr>
            <p:ph type="sldNum" sz="quarter" idx="17"/>
          </p:nvPr>
        </p:nvSpPr>
        <p:spPr/>
        <p:txBody>
          <a:bodyPr/>
          <a:lstStyle>
            <a:lvl1pPr>
              <a:defRPr/>
            </a:lvl1pPr>
          </a:lstStyle>
          <a:p>
            <a:pPr>
              <a:defRPr/>
            </a:pPr>
            <a:fld id="{E8064DFD-255E-4C8D-A47F-9B7C3D0645A3}" type="slidenum">
              <a:rPr lang="ar-SA"/>
              <a:pPr>
                <a:defRPr/>
              </a:pPr>
              <a:t>‹#›</a:t>
            </a:fld>
            <a:endParaRPr lang="en-US" sz="1600">
              <a:solidFill>
                <a:srgbClr val="9D2512"/>
              </a:solidFill>
            </a:endParaRPr>
          </a:p>
        </p:txBody>
      </p:sp>
    </p:spTree>
    <p:extLst>
      <p:ext uri="{BB962C8B-B14F-4D97-AF65-F5344CB8AC3E}">
        <p14:creationId xmlns:p14="http://schemas.microsoft.com/office/powerpoint/2010/main" val="3110785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878F08E4-FBB6-4ED1-9135-BC528C433333}" type="datetime1">
              <a:rPr lang="en-US" smtClean="0"/>
              <a:t>2/1/2025</a:t>
            </a:fld>
            <a:endParaRPr lang="en-US" sz="1400" dirty="0">
              <a:solidFill>
                <a:srgbClr val="FFFFFF"/>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102CD7D-9DAD-4B54-93DA-DD03B3996E1D}" type="slidenum">
              <a:rPr lang="ar-SA"/>
              <a:pPr>
                <a:defRPr/>
              </a:pPr>
              <a:t>‹#›</a:t>
            </a:fld>
            <a:endParaRPr lang="en-US" sz="1600">
              <a:solidFill>
                <a:srgbClr val="9D2512"/>
              </a:solidFill>
            </a:endParaRPr>
          </a:p>
        </p:txBody>
      </p:sp>
    </p:spTree>
    <p:extLst>
      <p:ext uri="{BB962C8B-B14F-4D97-AF65-F5344CB8AC3E}">
        <p14:creationId xmlns:p14="http://schemas.microsoft.com/office/powerpoint/2010/main" val="1513714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7432670-DCCB-4ACE-AD24-1AF15FC55193}" type="datetime1">
              <a:rPr lang="en-US" smtClean="0"/>
              <a:t>2/1/2025</a:t>
            </a:fld>
            <a:endParaRPr lang="en-US" sz="1400" dirty="0">
              <a:solidFill>
                <a:srgbClr val="FFFFFF"/>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F54975E-E9FE-4124-864C-2B019BD0A316}" type="slidenum">
              <a:rPr lang="ar-SA"/>
              <a:pPr>
                <a:defRPr/>
              </a:pPr>
              <a:t>‹#›</a:t>
            </a:fld>
            <a:endParaRPr lang="en-US" sz="1600">
              <a:solidFill>
                <a:srgbClr val="9D2512"/>
              </a:solidFill>
            </a:endParaRPr>
          </a:p>
        </p:txBody>
      </p:sp>
    </p:spTree>
    <p:extLst>
      <p:ext uri="{BB962C8B-B14F-4D97-AF65-F5344CB8AC3E}">
        <p14:creationId xmlns:p14="http://schemas.microsoft.com/office/powerpoint/2010/main" val="3551464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6D9C077-A125-4124-9D76-80C9CC5B664F}" type="datetime1">
              <a:rPr lang="en-US" smtClean="0"/>
              <a:t>2/1/2025</a:t>
            </a:fld>
            <a:endParaRPr lang="en-US" sz="1400" dirty="0">
              <a:solidFill>
                <a:srgbClr val="FFFFFF"/>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AAAF8F5-20D8-43FD-BE5A-F33E0232994B}" type="slidenum">
              <a:rPr lang="ar-SA"/>
              <a:pPr>
                <a:defRPr/>
              </a:pPr>
              <a:t>‹#›</a:t>
            </a:fld>
            <a:endParaRPr lang="en-US" sz="1600">
              <a:solidFill>
                <a:srgbClr val="9D2512"/>
              </a:solidFill>
            </a:endParaRPr>
          </a:p>
        </p:txBody>
      </p:sp>
    </p:spTree>
    <p:extLst>
      <p:ext uri="{BB962C8B-B14F-4D97-AF65-F5344CB8AC3E}">
        <p14:creationId xmlns:p14="http://schemas.microsoft.com/office/powerpoint/2010/main" val="2443229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ECD88A9-49EF-4E4F-8836-53721DC7108C}" type="datetime1">
              <a:rPr lang="en-US" smtClean="0"/>
              <a:t>2/1/2025</a:t>
            </a:fld>
            <a:endParaRPr lang="en-US" sz="1400" dirty="0">
              <a:solidFill>
                <a:srgbClr val="FFFFFF"/>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EA8F59F-33AE-4ABE-AF95-8B75A93B9D8B}" type="slidenum">
              <a:rPr lang="ar-SA"/>
              <a:pPr>
                <a:defRPr/>
              </a:pPr>
              <a:t>‹#›</a:t>
            </a:fld>
            <a:endParaRPr lang="en-US" sz="1600">
              <a:solidFill>
                <a:srgbClr val="9D2512"/>
              </a:solidFill>
            </a:endParaRPr>
          </a:p>
        </p:txBody>
      </p:sp>
    </p:spTree>
    <p:extLst>
      <p:ext uri="{BB962C8B-B14F-4D97-AF65-F5344CB8AC3E}">
        <p14:creationId xmlns:p14="http://schemas.microsoft.com/office/powerpoint/2010/main" val="2069123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362700" y="6356350"/>
            <a:ext cx="2085975" cy="365125"/>
          </a:xfrm>
          <a:prstGeom prst="rect">
            <a:avLst/>
          </a:prstGeom>
        </p:spPr>
        <p:txBody>
          <a:bodyPr vert="horz" lIns="91440" tIns="45720" rIns="45720" bIns="45720" rtlCol="0" anchor="ctr"/>
          <a:lstStyle>
            <a:lvl1pPr algn="r" rtl="1">
              <a:defRPr sz="1200" smtClean="0">
                <a:solidFill>
                  <a:schemeClr val="tx1">
                    <a:lumMod val="65000"/>
                    <a:lumOff val="35000"/>
                  </a:schemeClr>
                </a:solidFill>
                <a:latin typeface="Century Gothic" pitchFamily="34" charset="0"/>
              </a:defRPr>
            </a:lvl1pPr>
          </a:lstStyle>
          <a:p>
            <a:pPr>
              <a:defRPr/>
            </a:pPr>
            <a:fld id="{9BF6E018-AD00-4203-A996-DA786F9150B1}" type="datetime1">
              <a:rPr lang="en-US" smtClean="0"/>
              <a:t>2/1/2025</a:t>
            </a:fld>
            <a:endParaRPr lang="en-US" sz="1400" dirty="0">
              <a:solidFill>
                <a:srgbClr val="FFFFFF"/>
              </a:solidFill>
            </a:endParaRPr>
          </a:p>
        </p:txBody>
      </p:sp>
      <p:sp>
        <p:nvSpPr>
          <p:cNvPr id="5" name="Footer Placeholder 4"/>
          <p:cNvSpPr>
            <a:spLocks noGrp="1"/>
          </p:cNvSpPr>
          <p:nvPr>
            <p:ph type="ftr" sz="quarter" idx="3"/>
          </p:nvPr>
        </p:nvSpPr>
        <p:spPr>
          <a:xfrm>
            <a:off x="658813" y="6356350"/>
            <a:ext cx="2847975" cy="365125"/>
          </a:xfrm>
          <a:prstGeom prst="rect">
            <a:avLst/>
          </a:prstGeom>
        </p:spPr>
        <p:txBody>
          <a:bodyPr vert="horz" lIns="45720" tIns="45720" rIns="91440" bIns="45720" rtlCol="0" anchor="ctr"/>
          <a:lstStyle>
            <a:lvl1pPr algn="l" rtl="1">
              <a:defRPr sz="1200">
                <a:solidFill>
                  <a:schemeClr val="tx1">
                    <a:lumMod val="65000"/>
                    <a:lumOff val="35000"/>
                  </a:schemeClr>
                </a:solidFill>
                <a:latin typeface="Century Gothic" pitchFamily="34" charset="0"/>
              </a:defRPr>
            </a:lvl1pPr>
          </a:lstStyle>
          <a:p>
            <a:pPr>
              <a:defRPr/>
            </a:pPr>
            <a:endParaRPr lang="en-US"/>
          </a:p>
        </p:txBody>
      </p:sp>
      <p:sp>
        <p:nvSpPr>
          <p:cNvPr id="6" name="Slide Number Placeholder 5"/>
          <p:cNvSpPr>
            <a:spLocks noGrp="1"/>
          </p:cNvSpPr>
          <p:nvPr>
            <p:ph type="sldNum" sz="quarter" idx="4"/>
          </p:nvPr>
        </p:nvSpPr>
        <p:spPr>
          <a:xfrm>
            <a:off x="8543925" y="6356350"/>
            <a:ext cx="561975" cy="365125"/>
          </a:xfrm>
          <a:prstGeom prst="rect">
            <a:avLst/>
          </a:prstGeom>
        </p:spPr>
        <p:txBody>
          <a:bodyPr vert="horz" lIns="27432" tIns="45720" rIns="45720" bIns="45720" rtlCol="0" anchor="ctr"/>
          <a:lstStyle>
            <a:lvl1pPr algn="l" rtl="1">
              <a:defRPr sz="1200" smtClean="0">
                <a:solidFill>
                  <a:schemeClr val="tx1">
                    <a:lumMod val="65000"/>
                    <a:lumOff val="35000"/>
                  </a:schemeClr>
                </a:solidFill>
                <a:latin typeface="Century Gothic" pitchFamily="34" charset="0"/>
              </a:defRPr>
            </a:lvl1pPr>
          </a:lstStyle>
          <a:p>
            <a:pPr>
              <a:defRPr/>
            </a:pPr>
            <a:fld id="{E8CB21D2-4AF1-4664-8623-5FBBABAFC5B0}" type="slidenum">
              <a:rPr lang="ar-SA"/>
              <a:pPr>
                <a:defRPr/>
              </a:pPr>
              <a:t>‹#›</a:t>
            </a:fld>
            <a:endParaRPr lang="en-US" sz="1600">
              <a:solidFill>
                <a:srgbClr val="9D2512"/>
              </a:solidFill>
            </a:endParaRPr>
          </a:p>
        </p:txBody>
      </p:sp>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8" name="Oval 7"/>
          <p:cNvSpPr/>
          <p:nvPr/>
        </p:nvSpPr>
        <p:spPr>
          <a:xfrm>
            <a:off x="569913" y="6499225"/>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en-US"/>
          </a:p>
        </p:txBody>
      </p:sp>
    </p:spTree>
  </p:cSld>
  <p:clrMap bg1="lt1" tx1="dk1" bg2="lt2" tx2="dk2" accent1="accent1" accent2="accent2" accent3="accent3" accent4="accent4" accent5="accent5" accent6="accent6" hlink="hlink" folHlink="folHlink"/>
  <p:sldLayoutIdLst>
    <p:sldLayoutId id="2147483930" r:id="rId1"/>
    <p:sldLayoutId id="2147483931" r:id="rId2"/>
    <p:sldLayoutId id="2147483950"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hf hdr="0" ftr="0" dt="0"/>
  <p:txStyles>
    <p:titleStyle>
      <a:lvl1pPr algn="ctr" rtl="0" fontAlgn="base">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fontAlgn="base">
        <a:lnSpc>
          <a:spcPts val="5800"/>
        </a:lnSpc>
        <a:spcBef>
          <a:spcPct val="0"/>
        </a:spcBef>
        <a:spcAft>
          <a:spcPct val="0"/>
        </a:spcAft>
        <a:defRPr sz="5400">
          <a:solidFill>
            <a:schemeClr val="tx2"/>
          </a:solidFill>
          <a:latin typeface="Palatino Linotype" pitchFamily="18" charset="0"/>
        </a:defRPr>
      </a:lvl2pPr>
      <a:lvl3pPr algn="ctr" rtl="0" fontAlgn="base">
        <a:lnSpc>
          <a:spcPts val="5800"/>
        </a:lnSpc>
        <a:spcBef>
          <a:spcPct val="0"/>
        </a:spcBef>
        <a:spcAft>
          <a:spcPct val="0"/>
        </a:spcAft>
        <a:defRPr sz="5400">
          <a:solidFill>
            <a:schemeClr val="tx2"/>
          </a:solidFill>
          <a:latin typeface="Palatino Linotype" pitchFamily="18" charset="0"/>
        </a:defRPr>
      </a:lvl3pPr>
      <a:lvl4pPr algn="ctr" rtl="0" fontAlgn="base">
        <a:lnSpc>
          <a:spcPts val="5800"/>
        </a:lnSpc>
        <a:spcBef>
          <a:spcPct val="0"/>
        </a:spcBef>
        <a:spcAft>
          <a:spcPct val="0"/>
        </a:spcAft>
        <a:defRPr sz="5400">
          <a:solidFill>
            <a:schemeClr val="tx2"/>
          </a:solidFill>
          <a:latin typeface="Palatino Linotype" pitchFamily="18" charset="0"/>
        </a:defRPr>
      </a:lvl4pPr>
      <a:lvl5pPr algn="ctr" rtl="0" fontAlgn="base">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p:titleStyle>
    <p:bodyStyle>
      <a:lvl1pPr marL="342900" indent="-342900" algn="l" rtl="0" fontAlgn="base">
        <a:spcBef>
          <a:spcPct val="20000"/>
        </a:spcBef>
        <a:spcAft>
          <a:spcPct val="0"/>
        </a:spcAft>
        <a:buFont typeface="Arial" charset="0"/>
        <a:buChar char="•"/>
        <a:defRPr sz="2400" kern="1200">
          <a:solidFill>
            <a:srgbClr val="7F7F7F"/>
          </a:solidFill>
          <a:latin typeface="+mj-lt"/>
          <a:ea typeface="+mn-ea"/>
          <a:cs typeface="+mn-cs"/>
        </a:defRPr>
      </a:lvl1pPr>
      <a:lvl2pPr marL="742950" indent="-285750" algn="l" rtl="0" fontAlgn="base">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fontAlgn="base">
        <a:spcBef>
          <a:spcPct val="20000"/>
        </a:spcBef>
        <a:spcAft>
          <a:spcPct val="0"/>
        </a:spcAft>
        <a:buFont typeface="Arial" charset="0"/>
        <a:buChar char="•"/>
        <a:defRPr sz="1600" kern="1200">
          <a:solidFill>
            <a:srgbClr val="7F7F7F"/>
          </a:solidFill>
          <a:latin typeface="+mj-lt"/>
          <a:ea typeface="+mn-ea"/>
          <a:cs typeface="+mn-cs"/>
        </a:defRPr>
      </a:lvl3pPr>
      <a:lvl4pPr marL="1600200" indent="-228600" algn="l" rtl="0" fontAlgn="base">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fontAlgn="base">
        <a:spcBef>
          <a:spcPct val="20000"/>
        </a:spcBef>
        <a:spcAft>
          <a:spcPct val="0"/>
        </a:spcAft>
        <a:buFont typeface="Arial"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mailto:bijan@bidabad.com" TargetMode="External"/><Relationship Id="rId2" Type="http://schemas.openxmlformats.org/officeDocument/2006/relationships/hyperlink" Target="http://www.bidabad.ir/"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ion\Desktop\بسم-الله-الرحمن-الرحيم.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7988" y="2292198"/>
            <a:ext cx="5460273" cy="20430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97443" y="1319134"/>
            <a:ext cx="184731" cy="400110"/>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385688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105"/>
          <p:cNvGrpSpPr>
            <a:grpSpLocks/>
          </p:cNvGrpSpPr>
          <p:nvPr/>
        </p:nvGrpSpPr>
        <p:grpSpPr bwMode="auto">
          <a:xfrm rot="19765573" flipH="1">
            <a:off x="5768975" y="74613"/>
            <a:ext cx="2992438" cy="2906712"/>
            <a:chOff x="5580063" y="2757488"/>
            <a:chExt cx="1031875" cy="1022350"/>
          </a:xfrm>
        </p:grpSpPr>
        <p:sp>
          <p:nvSpPr>
            <p:cNvPr id="10" name="Ellipse 44"/>
            <p:cNvSpPr/>
            <p:nvPr/>
          </p:nvSpPr>
          <p:spPr bwMode="auto">
            <a:xfrm rot="21052097">
              <a:off x="5590124" y="2757488"/>
              <a:ext cx="1021814" cy="1022350"/>
            </a:xfrm>
            <a:prstGeom prst="ellipse">
              <a:avLst/>
            </a:prstGeom>
            <a:gradFill flip="none" rotWithShape="1">
              <a:gsLst>
                <a:gs pos="0">
                  <a:srgbClr val="74FFFD"/>
                </a:gs>
                <a:gs pos="100000">
                  <a:srgbClr val="20A6CD"/>
                </a:gs>
              </a:gsLst>
              <a:path path="shape">
                <a:fillToRect l="50000" t="50000" r="50000" b="50000"/>
              </a:path>
              <a:tileRect/>
            </a:gradFill>
            <a:ln w="9525" cap="flat" cmpd="sng" algn="ctr">
              <a:solidFill>
                <a:srgbClr val="0081BE">
                  <a:lumMod val="75000"/>
                </a:srgbClr>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1" name="Måne 63"/>
            <p:cNvSpPr/>
            <p:nvPr/>
          </p:nvSpPr>
          <p:spPr bwMode="auto">
            <a:xfrm rot="16552097">
              <a:off x="5850994" y="3038453"/>
              <a:ext cx="450073" cy="991936"/>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3326" name="Ellipse 45"/>
            <p:cNvSpPr>
              <a:spLocks noChangeArrowheads="1"/>
            </p:cNvSpPr>
            <p:nvPr/>
          </p:nvSpPr>
          <p:spPr bwMode="auto">
            <a:xfrm>
              <a:off x="5735638" y="2786063"/>
              <a:ext cx="722312" cy="539750"/>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endParaRPr lang="da-DK" altLang="en-US" sz="2000" u="sng">
                <a:solidFill>
                  <a:srgbClr val="FFFFFF"/>
                </a:solidFill>
                <a:latin typeface="Calibri" pitchFamily="34" charset="0"/>
              </a:endParaRPr>
            </a:p>
          </p:txBody>
        </p:sp>
      </p:grpSp>
      <p:sp>
        <p:nvSpPr>
          <p:cNvPr id="26" name="Rektangel med enkelt afrundet hjørne 11"/>
          <p:cNvSpPr/>
          <p:nvPr/>
        </p:nvSpPr>
        <p:spPr>
          <a:xfrm rot="10800000" flipH="1">
            <a:off x="492369" y="1527502"/>
            <a:ext cx="8241723" cy="5210922"/>
          </a:xfrm>
          <a:prstGeom prst="round1Rect">
            <a:avLst/>
          </a:prstGeom>
          <a:gradFill flip="none" rotWithShape="1">
            <a:gsLst>
              <a:gs pos="0">
                <a:schemeClr val="bg1"/>
              </a:gs>
              <a:gs pos="100000">
                <a:schemeClr val="bg1">
                  <a:lumMod val="85000"/>
                </a:schemeClr>
              </a:gs>
            </a:gsLst>
            <a:lin ang="16200000" scaled="1"/>
            <a:tileRect/>
          </a:gradFill>
          <a:ln w="19050" cap="flat" cmpd="sng" algn="ctr">
            <a:gradFill flip="none" rotWithShape="1">
              <a:gsLst>
                <a:gs pos="0">
                  <a:schemeClr val="tx1">
                    <a:lumMod val="50000"/>
                    <a:lumOff val="50000"/>
                    <a:alpha val="47000"/>
                  </a:schemeClr>
                </a:gs>
                <a:gs pos="100000">
                  <a:schemeClr val="tx1">
                    <a:lumMod val="85000"/>
                    <a:lumOff val="15000"/>
                  </a:schemeClr>
                </a:gs>
              </a:gsLst>
              <a:lin ang="540000" scaled="0"/>
              <a:tileRect/>
            </a:gradFill>
            <a:prstDash val="solid"/>
          </a:ln>
          <a:effectLst/>
        </p:spPr>
        <p:txBody>
          <a:bodyPr anchor="ctr"/>
          <a:lstStyle/>
          <a:p>
            <a:pPr algn="ctr" fontAlgn="auto">
              <a:spcBef>
                <a:spcPts val="0"/>
              </a:spcBef>
              <a:spcAft>
                <a:spcPts val="0"/>
              </a:spcAft>
              <a:defRPr/>
            </a:pPr>
            <a:endParaRPr lang="da-DK">
              <a:solidFill>
                <a:srgbClr val="FFFFFF"/>
              </a:solidFill>
              <a:latin typeface="Calibri" pitchFamily="-105" charset="0"/>
            </a:endParaRPr>
          </a:p>
        </p:txBody>
      </p:sp>
      <p:sp>
        <p:nvSpPr>
          <p:cNvPr id="28" name="TextBox 66"/>
          <p:cNvSpPr txBox="1">
            <a:spLocks noChangeArrowheads="1"/>
          </p:cNvSpPr>
          <p:nvPr/>
        </p:nvSpPr>
        <p:spPr bwMode="auto">
          <a:xfrm>
            <a:off x="492125" y="1535113"/>
            <a:ext cx="8242300" cy="5016500"/>
          </a:xfrm>
          <a:prstGeom prst="rect">
            <a:avLst/>
          </a:prstGeom>
          <a:noFill/>
          <a:ln w="9525">
            <a:noFill/>
            <a:miter lim="800000"/>
            <a:headEnd/>
            <a:tailEnd/>
          </a:ln>
        </p:spPr>
        <p:txBody>
          <a:bodyPr>
            <a:spAutoFit/>
          </a:bodyPr>
          <a:lstStyle/>
          <a:p>
            <a:pPr marL="285750" indent="-285750" algn="r" rtl="1">
              <a:buFont typeface="Arial" pitchFamily="34" charset="0"/>
              <a:buChar char="•"/>
              <a:defRPr/>
            </a:pPr>
            <a:endParaRPr lang="fa-IR" sz="1600" dirty="0">
              <a:solidFill>
                <a:schemeClr val="tx2">
                  <a:lumMod val="75000"/>
                </a:schemeClr>
              </a:solidFill>
              <a:cs typeface="B Titr" pitchFamily="2" charset="-78"/>
            </a:endParaRPr>
          </a:p>
          <a:p>
            <a:pPr marL="285750" indent="-285750" algn="r" rtl="1">
              <a:buFont typeface="Arial" pitchFamily="34" charset="0"/>
              <a:buChar char="•"/>
              <a:defRPr/>
            </a:pPr>
            <a:r>
              <a:rPr lang="fa-IR" sz="1600" dirty="0" err="1">
                <a:solidFill>
                  <a:schemeClr val="tx2">
                    <a:lumMod val="75000"/>
                  </a:schemeClr>
                </a:solidFill>
                <a:cs typeface="B Titr" pitchFamily="2" charset="-78"/>
              </a:rPr>
              <a:t>دارایی‌های</a:t>
            </a:r>
            <a:r>
              <a:rPr lang="fa-IR" sz="1600" dirty="0">
                <a:solidFill>
                  <a:schemeClr val="tx2">
                    <a:lumMod val="75000"/>
                  </a:schemeClr>
                </a:solidFill>
                <a:cs typeface="B Titr" pitchFamily="2" charset="-78"/>
              </a:rPr>
              <a:t> سمی نظیر مطالبات معوق در بانک ایجاد نمی‌شود و بانک در بحران‌های مالی ورشکسته </a:t>
            </a:r>
            <a:r>
              <a:rPr lang="fa-IR" sz="1600" dirty="0" err="1">
                <a:solidFill>
                  <a:schemeClr val="tx2">
                    <a:lumMod val="75000"/>
                  </a:schemeClr>
                </a:solidFill>
                <a:cs typeface="B Titr" pitchFamily="2" charset="-78"/>
              </a:rPr>
              <a:t>نمی‌گردد</a:t>
            </a:r>
            <a:r>
              <a:rPr lang="fa-IR" sz="1600" dirty="0">
                <a:solidFill>
                  <a:schemeClr val="tx2">
                    <a:lumMod val="75000"/>
                  </a:schemeClr>
                </a:solidFill>
                <a:cs typeface="B Titr" pitchFamily="2" charset="-78"/>
              </a:rPr>
              <a:t>.</a:t>
            </a:r>
          </a:p>
          <a:p>
            <a:pPr marL="285750" indent="-285750" algn="r" rtl="1">
              <a:buFont typeface="Arial" pitchFamily="34" charset="0"/>
              <a:buChar char="•"/>
              <a:defRPr/>
            </a:pPr>
            <a:r>
              <a:rPr lang="fa-IR" sz="1600" dirty="0">
                <a:solidFill>
                  <a:schemeClr val="tx2">
                    <a:lumMod val="75000"/>
                  </a:schemeClr>
                </a:solidFill>
                <a:cs typeface="B Titr" pitchFamily="2" charset="-78"/>
              </a:rPr>
              <a:t> با کاهش ریسک بانک نرخ کفایت سرمایه کاهش یافته و منابع آزاد بانک افزایش </a:t>
            </a:r>
            <a:r>
              <a:rPr lang="fa-IR" sz="1600" dirty="0" err="1">
                <a:solidFill>
                  <a:schemeClr val="tx2">
                    <a:lumMod val="75000"/>
                  </a:schemeClr>
                </a:solidFill>
                <a:cs typeface="B Titr" pitchFamily="2" charset="-78"/>
              </a:rPr>
              <a:t>می‌یابد</a:t>
            </a:r>
            <a:endParaRPr lang="fa-IR" sz="1600" dirty="0">
              <a:solidFill>
                <a:schemeClr val="tx2">
                  <a:lumMod val="75000"/>
                </a:schemeClr>
              </a:solidFill>
              <a:cs typeface="B Titr" pitchFamily="2" charset="-78"/>
            </a:endParaRPr>
          </a:p>
          <a:p>
            <a:pPr marL="285750" indent="-285750" algn="r" rtl="1">
              <a:buFont typeface="Arial" pitchFamily="34" charset="0"/>
              <a:buChar char="•"/>
              <a:defRPr/>
            </a:pPr>
            <a:r>
              <a:rPr lang="fa-IR" sz="1600" dirty="0">
                <a:solidFill>
                  <a:schemeClr val="tx2">
                    <a:lumMod val="75000"/>
                  </a:schemeClr>
                </a:solidFill>
                <a:cs typeface="B Titr" pitchFamily="2" charset="-78"/>
              </a:rPr>
              <a:t>با توجه به امانی بودن وجوه حفظ ذخایر قانونی و احتیاطی نزد بانک مرکزی تقلیل </a:t>
            </a:r>
            <a:r>
              <a:rPr lang="fa-IR" sz="1600" dirty="0" err="1">
                <a:solidFill>
                  <a:schemeClr val="tx2">
                    <a:lumMod val="75000"/>
                  </a:schemeClr>
                </a:solidFill>
                <a:cs typeface="B Titr" pitchFamily="2" charset="-78"/>
              </a:rPr>
              <a:t>می‌یابد</a:t>
            </a:r>
            <a:r>
              <a:rPr lang="fa-IR" sz="1600" dirty="0">
                <a:solidFill>
                  <a:schemeClr val="tx2">
                    <a:lumMod val="75000"/>
                  </a:schemeClr>
                </a:solidFill>
                <a:cs typeface="B Titr" pitchFamily="2" charset="-78"/>
              </a:rPr>
              <a:t>.</a:t>
            </a:r>
          </a:p>
          <a:p>
            <a:pPr marL="285750" indent="-285750" algn="r" rtl="1">
              <a:buFont typeface="Arial" pitchFamily="34" charset="0"/>
              <a:buChar char="•"/>
              <a:defRPr/>
            </a:pPr>
            <a:r>
              <a:rPr lang="fa-IR" sz="1600" dirty="0">
                <a:solidFill>
                  <a:schemeClr val="tx2">
                    <a:lumMod val="75000"/>
                  </a:schemeClr>
                </a:solidFill>
                <a:cs typeface="B Titr" pitchFamily="2" charset="-78"/>
              </a:rPr>
              <a:t> سپرده‌گذار و مجری و بانک سهم عادلانه خود را از بازدهی مشارکت دریافت </a:t>
            </a:r>
            <a:r>
              <a:rPr lang="fa-IR" sz="1600" dirty="0" err="1">
                <a:solidFill>
                  <a:schemeClr val="tx2">
                    <a:lumMod val="75000"/>
                  </a:schemeClr>
                </a:solidFill>
                <a:cs typeface="B Titr" pitchFamily="2" charset="-78"/>
              </a:rPr>
              <a:t>می‌کنند</a:t>
            </a:r>
            <a:r>
              <a:rPr lang="fa-IR" sz="1600" dirty="0">
                <a:solidFill>
                  <a:schemeClr val="tx2">
                    <a:lumMod val="75000"/>
                  </a:schemeClr>
                </a:solidFill>
                <a:cs typeface="B Titr" pitchFamily="2" charset="-78"/>
              </a:rPr>
              <a:t>.</a:t>
            </a:r>
          </a:p>
          <a:p>
            <a:pPr marL="285750" indent="-285750" algn="r" rtl="1">
              <a:buFont typeface="Arial" pitchFamily="34" charset="0"/>
              <a:buChar char="•"/>
              <a:defRPr/>
            </a:pPr>
            <a:r>
              <a:rPr lang="fa-IR" sz="1600" dirty="0">
                <a:solidFill>
                  <a:schemeClr val="tx2">
                    <a:lumMod val="75000"/>
                  </a:schemeClr>
                </a:solidFill>
                <a:cs typeface="B Titr" pitchFamily="2" charset="-78"/>
              </a:rPr>
              <a:t>تنوع ابزارها و </a:t>
            </a:r>
            <a:r>
              <a:rPr lang="fa-IR" sz="1600" dirty="0" err="1">
                <a:solidFill>
                  <a:schemeClr val="tx2">
                    <a:lumMod val="75000"/>
                  </a:schemeClr>
                </a:solidFill>
                <a:cs typeface="B Titr" pitchFamily="2" charset="-78"/>
              </a:rPr>
              <a:t>فرآیند‌های</a:t>
            </a:r>
            <a:r>
              <a:rPr lang="fa-IR" sz="1600" dirty="0">
                <a:solidFill>
                  <a:schemeClr val="tx2">
                    <a:lumMod val="75000"/>
                  </a:schemeClr>
                </a:solidFill>
                <a:cs typeface="B Titr" pitchFamily="2" charset="-78"/>
              </a:rPr>
              <a:t> بانکی نیازهای مختلف جامعه را پاسخ می‌دهد</a:t>
            </a:r>
          </a:p>
          <a:p>
            <a:pPr marL="285750" indent="-285750" algn="r" rtl="1">
              <a:buFont typeface="Arial" pitchFamily="34" charset="0"/>
              <a:buChar char="•"/>
              <a:defRPr/>
            </a:pPr>
            <a:r>
              <a:rPr lang="fa-IR" sz="1600" dirty="0">
                <a:solidFill>
                  <a:schemeClr val="tx2">
                    <a:lumMod val="75000"/>
                  </a:schemeClr>
                </a:solidFill>
                <a:cs typeface="B Titr" pitchFamily="2" charset="-78"/>
              </a:rPr>
              <a:t>با اتصال قیمت گواهی راستین به بازده بخش حقیقی، قیمت گواهی را تثبیت نموده و حبابی نمی‌شود</a:t>
            </a:r>
          </a:p>
          <a:p>
            <a:pPr marL="285750" indent="-285750" algn="r" rtl="1">
              <a:buFont typeface="Arial" pitchFamily="34" charset="0"/>
              <a:buChar char="•"/>
              <a:defRPr/>
            </a:pPr>
            <a:r>
              <a:rPr lang="fa-IR" sz="1600" dirty="0">
                <a:solidFill>
                  <a:schemeClr val="tx2">
                    <a:lumMod val="75000"/>
                  </a:schemeClr>
                </a:solidFill>
                <a:cs typeface="B Titr" pitchFamily="2" charset="-78"/>
              </a:rPr>
              <a:t>افراد با سلایق مختلف ریسک را جذب و موجب تعامل مثبت بازده و ریسک می‌شود.</a:t>
            </a:r>
          </a:p>
          <a:p>
            <a:pPr marL="285750" indent="-285750" algn="r" rtl="1">
              <a:buFont typeface="Arial" pitchFamily="34" charset="0"/>
              <a:buChar char="•"/>
              <a:defRPr/>
            </a:pPr>
            <a:r>
              <a:rPr lang="fa-IR" sz="1600" dirty="0">
                <a:solidFill>
                  <a:schemeClr val="tx2">
                    <a:lumMod val="75000"/>
                  </a:schemeClr>
                </a:solidFill>
                <a:cs typeface="B Titr" pitchFamily="2" charset="-78"/>
              </a:rPr>
              <a:t>هر فرد بدون نیاز به کارگزار می‌تواند در بازار گواهی راستین معامله کند.</a:t>
            </a:r>
          </a:p>
          <a:p>
            <a:pPr marL="285750" indent="-285750" algn="r" rtl="1">
              <a:buFont typeface="Arial" pitchFamily="34" charset="0"/>
              <a:buChar char="•"/>
              <a:defRPr/>
            </a:pPr>
            <a:r>
              <a:rPr lang="fa-IR" sz="1600" dirty="0">
                <a:solidFill>
                  <a:schemeClr val="tx2">
                    <a:lumMod val="75000"/>
                  </a:schemeClr>
                </a:solidFill>
                <a:cs typeface="B Titr" pitchFamily="2" charset="-78"/>
              </a:rPr>
              <a:t>شفافیت سیستم موجب اصلاح سیستم‌های مرتبط نظیر مالیات و بیمه تأمین اجتماعی در ارتباط با مجری می‌شود.</a:t>
            </a:r>
          </a:p>
          <a:p>
            <a:pPr marL="285750" indent="-285750" algn="r" rtl="1">
              <a:buFont typeface="Arial" pitchFamily="34" charset="0"/>
              <a:buChar char="•"/>
              <a:defRPr/>
            </a:pPr>
            <a:r>
              <a:rPr lang="fa-IR" sz="1600" dirty="0" err="1">
                <a:solidFill>
                  <a:schemeClr val="tx2">
                    <a:lumMod val="75000"/>
                  </a:schemeClr>
                </a:solidFill>
                <a:cs typeface="B Titr" pitchFamily="2" charset="-78"/>
              </a:rPr>
              <a:t>سازوکار</a:t>
            </a:r>
            <a:r>
              <a:rPr lang="fa-IR" sz="1600" dirty="0">
                <a:solidFill>
                  <a:schemeClr val="tx2">
                    <a:lumMod val="75000"/>
                  </a:schemeClr>
                </a:solidFill>
                <a:cs typeface="B Titr" pitchFamily="2" charset="-78"/>
              </a:rPr>
              <a:t> ارزیابی قابل اعتماد تعریف شده و زمینه نظارت قابل وثوق فراهم است.</a:t>
            </a:r>
          </a:p>
          <a:p>
            <a:pPr marL="285750" indent="-285750" algn="r" rtl="1">
              <a:buFont typeface="Arial" pitchFamily="34" charset="0"/>
              <a:buChar char="•"/>
              <a:defRPr/>
            </a:pPr>
            <a:r>
              <a:rPr lang="fa-IR" sz="1600" dirty="0">
                <a:solidFill>
                  <a:schemeClr val="tx2">
                    <a:lumMod val="75000"/>
                  </a:schemeClr>
                </a:solidFill>
                <a:cs typeface="B Titr" pitchFamily="2" charset="-78"/>
              </a:rPr>
              <a:t>مجری موظف به </a:t>
            </a:r>
            <a:r>
              <a:rPr lang="fa-IR" sz="1600" dirty="0" err="1">
                <a:solidFill>
                  <a:schemeClr val="tx2">
                    <a:lumMod val="75000"/>
                  </a:schemeClr>
                </a:solidFill>
                <a:cs typeface="B Titr" pitchFamily="2" charset="-78"/>
              </a:rPr>
              <a:t>افشای</a:t>
            </a:r>
            <a:r>
              <a:rPr lang="fa-IR" sz="1600" dirty="0">
                <a:solidFill>
                  <a:schemeClr val="tx2">
                    <a:lumMod val="75000"/>
                  </a:schemeClr>
                </a:solidFill>
                <a:cs typeface="B Titr" pitchFamily="2" charset="-78"/>
              </a:rPr>
              <a:t> اطلاعات مرتبط با طرح است و با نظارت بر عملیات مجری حاکمیت شرکتی درباره شرکت مجری اعمال می‌شود که به شفافیت کلیه اطلاعات و عملیات مرتبط با طرح </a:t>
            </a:r>
            <a:r>
              <a:rPr lang="fa-IR" sz="1600" dirty="0" err="1">
                <a:solidFill>
                  <a:schemeClr val="tx2">
                    <a:lumMod val="75000"/>
                  </a:schemeClr>
                </a:solidFill>
                <a:cs typeface="B Titr" pitchFamily="2" charset="-78"/>
              </a:rPr>
              <a:t>می‌انجامد</a:t>
            </a:r>
            <a:endParaRPr lang="fa-IR" sz="1600" dirty="0">
              <a:solidFill>
                <a:schemeClr val="tx2">
                  <a:lumMod val="75000"/>
                </a:schemeClr>
              </a:solidFill>
              <a:cs typeface="B Titr" pitchFamily="2" charset="-78"/>
            </a:endParaRPr>
          </a:p>
          <a:p>
            <a:pPr marL="285750" indent="-285750" algn="r" rtl="1">
              <a:buFont typeface="Arial" pitchFamily="34" charset="0"/>
              <a:buChar char="•"/>
              <a:defRPr/>
            </a:pPr>
            <a:r>
              <a:rPr lang="fa-IR" sz="1600" dirty="0">
                <a:solidFill>
                  <a:schemeClr val="tx2">
                    <a:lumMod val="75000"/>
                  </a:schemeClr>
                </a:solidFill>
                <a:cs typeface="B Titr" pitchFamily="2" charset="-78"/>
              </a:rPr>
              <a:t>از اطلاعات نامتقارن و رانت‌های اطلاعاتی جلوگیری می‌کند</a:t>
            </a:r>
          </a:p>
          <a:p>
            <a:pPr marL="285750" indent="-285750" algn="r" rtl="1">
              <a:buFont typeface="Arial" pitchFamily="34" charset="0"/>
              <a:buChar char="•"/>
              <a:defRPr/>
            </a:pPr>
            <a:r>
              <a:rPr lang="fa-IR" sz="1600" dirty="0">
                <a:solidFill>
                  <a:schemeClr val="tx2">
                    <a:lumMod val="75000"/>
                  </a:schemeClr>
                </a:solidFill>
                <a:cs typeface="B Titr" pitchFamily="2" charset="-78"/>
              </a:rPr>
              <a:t>نظارت بانک و بکارگیری بیمه </a:t>
            </a:r>
            <a:r>
              <a:rPr lang="fa-IR" sz="1600" dirty="0" err="1">
                <a:solidFill>
                  <a:schemeClr val="tx2">
                    <a:lumMod val="75000"/>
                  </a:schemeClr>
                </a:solidFill>
                <a:cs typeface="B Titr" pitchFamily="2" charset="-78"/>
              </a:rPr>
              <a:t>ریسک‌های</a:t>
            </a:r>
            <a:r>
              <a:rPr lang="fa-IR" sz="1600" dirty="0">
                <a:solidFill>
                  <a:schemeClr val="tx2">
                    <a:lumMod val="75000"/>
                  </a:schemeClr>
                </a:solidFill>
                <a:cs typeface="B Titr" pitchFamily="2" charset="-78"/>
              </a:rPr>
              <a:t> مختلف را به حداقل </a:t>
            </a:r>
            <a:r>
              <a:rPr lang="fa-IR" sz="1600" dirty="0" err="1">
                <a:solidFill>
                  <a:schemeClr val="tx2">
                    <a:lumMod val="75000"/>
                  </a:schemeClr>
                </a:solidFill>
                <a:cs typeface="B Titr" pitchFamily="2" charset="-78"/>
              </a:rPr>
              <a:t>می‌رساند</a:t>
            </a:r>
            <a:r>
              <a:rPr lang="fa-IR" sz="1600" dirty="0">
                <a:solidFill>
                  <a:schemeClr val="tx2">
                    <a:lumMod val="75000"/>
                  </a:schemeClr>
                </a:solidFill>
                <a:cs typeface="B Titr" pitchFamily="2" charset="-78"/>
              </a:rPr>
              <a:t>.</a:t>
            </a:r>
          </a:p>
          <a:p>
            <a:pPr marL="285750" indent="-285750" algn="r" rtl="1">
              <a:buFont typeface="Arial" pitchFamily="34" charset="0"/>
              <a:buChar char="•"/>
              <a:defRPr/>
            </a:pPr>
            <a:r>
              <a:rPr lang="fa-IR" sz="1600" dirty="0">
                <a:solidFill>
                  <a:schemeClr val="tx2">
                    <a:lumMod val="75000"/>
                  </a:schemeClr>
                </a:solidFill>
                <a:cs typeface="B Titr" pitchFamily="2" charset="-78"/>
              </a:rPr>
              <a:t>موجب تسهیل و تسریع و مانع عملیات مانع </a:t>
            </a:r>
            <a:r>
              <a:rPr lang="fa-IR" sz="1600" dirty="0" err="1">
                <a:solidFill>
                  <a:schemeClr val="tx2">
                    <a:lumMod val="75000"/>
                  </a:schemeClr>
                </a:solidFill>
                <a:cs typeface="B Titr" pitchFamily="2" charset="-78"/>
              </a:rPr>
              <a:t>پولشویی</a:t>
            </a:r>
            <a:endParaRPr lang="fa-IR" sz="1600" dirty="0">
              <a:solidFill>
                <a:schemeClr val="tx2">
                  <a:lumMod val="75000"/>
                </a:schemeClr>
              </a:solidFill>
              <a:cs typeface="B Titr" pitchFamily="2" charset="-78"/>
            </a:endParaRPr>
          </a:p>
          <a:p>
            <a:pPr marL="285750" indent="-285750" algn="r" rtl="1">
              <a:buFont typeface="Arial" pitchFamily="34" charset="0"/>
              <a:buChar char="•"/>
              <a:defRPr/>
            </a:pPr>
            <a:r>
              <a:rPr lang="fa-IR" sz="1600" dirty="0">
                <a:solidFill>
                  <a:schemeClr val="tx2">
                    <a:lumMod val="75000"/>
                  </a:schemeClr>
                </a:solidFill>
                <a:cs typeface="B Titr" pitchFamily="2" charset="-78"/>
              </a:rPr>
              <a:t>تقویت </a:t>
            </a:r>
            <a:r>
              <a:rPr lang="fa-IR" sz="1600" dirty="0" err="1">
                <a:solidFill>
                  <a:schemeClr val="tx2">
                    <a:lumMod val="75000"/>
                  </a:schemeClr>
                </a:solidFill>
                <a:cs typeface="B Titr" pitchFamily="2" charset="-78"/>
              </a:rPr>
              <a:t>حسابرسی</a:t>
            </a:r>
            <a:r>
              <a:rPr lang="fa-IR" sz="1600" dirty="0">
                <a:solidFill>
                  <a:schemeClr val="tx2">
                    <a:lumMod val="75000"/>
                  </a:schemeClr>
                </a:solidFill>
                <a:cs typeface="B Titr" pitchFamily="2" charset="-78"/>
              </a:rPr>
              <a:t> و کنترل داخلی موسسه مجری</a:t>
            </a:r>
          </a:p>
          <a:p>
            <a:pPr marL="285750" indent="-285750" algn="r" rtl="1">
              <a:buFont typeface="Arial" pitchFamily="34" charset="0"/>
              <a:buChar char="•"/>
              <a:defRPr/>
            </a:pPr>
            <a:r>
              <a:rPr lang="fa-IR" sz="1600" dirty="0">
                <a:solidFill>
                  <a:schemeClr val="tx2">
                    <a:lumMod val="75000"/>
                  </a:schemeClr>
                </a:solidFill>
                <a:cs typeface="B Titr" pitchFamily="2" charset="-78"/>
              </a:rPr>
              <a:t>با بازرسی آنلاین و مکانیزه و باهوش از تخلف پرسنل بانک جلوگیری می‌کند</a:t>
            </a:r>
          </a:p>
          <a:p>
            <a:pPr marL="285750" indent="-285750" algn="r" rtl="1">
              <a:buFont typeface="Arial" pitchFamily="34" charset="0"/>
              <a:buChar char="•"/>
              <a:defRPr/>
            </a:pPr>
            <a:r>
              <a:rPr lang="fa-IR" sz="1600" dirty="0">
                <a:solidFill>
                  <a:schemeClr val="tx2">
                    <a:lumMod val="75000"/>
                  </a:schemeClr>
                </a:solidFill>
                <a:cs typeface="B Titr" pitchFamily="2" charset="-78"/>
              </a:rPr>
              <a:t>با تفکیک </a:t>
            </a:r>
            <a:r>
              <a:rPr lang="fa-IR" sz="1600" dirty="0" err="1">
                <a:solidFill>
                  <a:schemeClr val="tx2">
                    <a:lumMod val="75000"/>
                  </a:schemeClr>
                </a:solidFill>
                <a:cs typeface="B Titr" pitchFamily="2" charset="-78"/>
              </a:rPr>
              <a:t>حسابها</a:t>
            </a:r>
            <a:r>
              <a:rPr lang="fa-IR" sz="1600" dirty="0">
                <a:solidFill>
                  <a:schemeClr val="tx2">
                    <a:lumMod val="75000"/>
                  </a:schemeClr>
                </a:solidFill>
                <a:cs typeface="B Titr" pitchFamily="2" charset="-78"/>
              </a:rPr>
              <a:t>، حساب هر طرح و سپرده‌گذار به تفکیک ثبت و نگهداری می‌شود</a:t>
            </a:r>
          </a:p>
          <a:p>
            <a:pPr marL="285750" indent="-285750" algn="r" rtl="1">
              <a:buFont typeface="Arial" pitchFamily="34" charset="0"/>
              <a:buChar char="•"/>
              <a:defRPr/>
            </a:pPr>
            <a:r>
              <a:rPr lang="fa-IR" sz="1600" dirty="0">
                <a:solidFill>
                  <a:schemeClr val="tx2">
                    <a:lumMod val="75000"/>
                  </a:schemeClr>
                </a:solidFill>
                <a:cs typeface="B Titr" pitchFamily="2" charset="-78"/>
              </a:rPr>
              <a:t>اعتبار بانک و عملیات بانکی را افزایش می‌دهد.</a:t>
            </a:r>
            <a:endParaRPr lang="fa-IR" sz="1600" b="1" dirty="0">
              <a:solidFill>
                <a:schemeClr val="tx2">
                  <a:lumMod val="75000"/>
                </a:schemeClr>
              </a:solidFill>
              <a:cs typeface="B Titr" pitchFamily="2" charset="-78"/>
            </a:endParaRPr>
          </a:p>
        </p:txBody>
      </p:sp>
      <p:sp>
        <p:nvSpPr>
          <p:cNvPr id="13319" name="Rektangel 76"/>
          <p:cNvSpPr>
            <a:spLocks noChangeArrowheads="1"/>
          </p:cNvSpPr>
          <p:nvPr/>
        </p:nvSpPr>
        <p:spPr bwMode="auto">
          <a:xfrm>
            <a:off x="6048375" y="862013"/>
            <a:ext cx="2401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rtl="1">
              <a:spcBef>
                <a:spcPct val="0"/>
              </a:spcBef>
              <a:buFontTx/>
              <a:buNone/>
            </a:pPr>
            <a:r>
              <a:rPr lang="ar-SA" altLang="en-US" sz="2800" noProof="1">
                <a:solidFill>
                  <a:schemeClr val="tx1"/>
                </a:solidFill>
                <a:latin typeface="Calibri" pitchFamily="34" charset="0"/>
                <a:cs typeface="B Titr" pitchFamily="2" charset="-78"/>
              </a:rPr>
              <a:t>اصول مالی</a:t>
            </a:r>
            <a:endParaRPr lang="da-DK" altLang="en-US" sz="3200">
              <a:solidFill>
                <a:schemeClr val="tx1"/>
              </a:solidFill>
              <a:latin typeface="Calibri" pitchFamily="34" charset="0"/>
              <a:cs typeface="B Titr" pitchFamily="2" charset="-78"/>
            </a:endParaRPr>
          </a:p>
        </p:txBody>
      </p:sp>
      <p:sp>
        <p:nvSpPr>
          <p:cNvPr id="2" name="Slide Number Placeholder 1"/>
          <p:cNvSpPr>
            <a:spLocks noGrp="1"/>
          </p:cNvSpPr>
          <p:nvPr>
            <p:ph type="sldNum" sz="quarter" idx="12"/>
          </p:nvPr>
        </p:nvSpPr>
        <p:spPr/>
        <p:txBody>
          <a:bodyPr/>
          <a:lstStyle/>
          <a:p>
            <a:pPr>
              <a:defRPr/>
            </a:pPr>
            <a:fld id="{C55DF8E3-88C7-4860-9BE0-F40619681A8C}" type="slidenum">
              <a:rPr lang="ar-SA" smtClean="0"/>
              <a:pPr>
                <a:defRPr/>
              </a:pPr>
              <a:t>10</a:t>
            </a:fld>
            <a:endParaRPr lang="en-US" sz="1600">
              <a:solidFill>
                <a:srgbClr val="9D251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105"/>
          <p:cNvGrpSpPr>
            <a:grpSpLocks/>
          </p:cNvGrpSpPr>
          <p:nvPr/>
        </p:nvGrpSpPr>
        <p:grpSpPr bwMode="auto">
          <a:xfrm rot="19765573" flipH="1">
            <a:off x="5768975" y="74613"/>
            <a:ext cx="2992438" cy="2906712"/>
            <a:chOff x="5580063" y="2757488"/>
            <a:chExt cx="1031875" cy="1022350"/>
          </a:xfrm>
        </p:grpSpPr>
        <p:sp>
          <p:nvSpPr>
            <p:cNvPr id="10" name="Ellipse 44"/>
            <p:cNvSpPr/>
            <p:nvPr/>
          </p:nvSpPr>
          <p:spPr bwMode="auto">
            <a:xfrm rot="21052097">
              <a:off x="5590124" y="2757488"/>
              <a:ext cx="1021814" cy="1022350"/>
            </a:xfrm>
            <a:prstGeom prst="ellipse">
              <a:avLst/>
            </a:prstGeom>
            <a:gradFill flip="none" rotWithShape="1">
              <a:gsLst>
                <a:gs pos="0">
                  <a:srgbClr val="74FFFD"/>
                </a:gs>
                <a:gs pos="100000">
                  <a:srgbClr val="20A6CD"/>
                </a:gs>
              </a:gsLst>
              <a:path path="shape">
                <a:fillToRect l="50000" t="50000" r="50000" b="50000"/>
              </a:path>
              <a:tileRect/>
            </a:gradFill>
            <a:ln w="9525" cap="flat" cmpd="sng" algn="ctr">
              <a:solidFill>
                <a:srgbClr val="0081BE">
                  <a:lumMod val="75000"/>
                </a:srgbClr>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1" name="Måne 63"/>
            <p:cNvSpPr/>
            <p:nvPr/>
          </p:nvSpPr>
          <p:spPr bwMode="auto">
            <a:xfrm rot="16552097">
              <a:off x="5850994" y="3038453"/>
              <a:ext cx="450073" cy="991936"/>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4350" name="Ellipse 45"/>
            <p:cNvSpPr>
              <a:spLocks noChangeArrowheads="1"/>
            </p:cNvSpPr>
            <p:nvPr/>
          </p:nvSpPr>
          <p:spPr bwMode="auto">
            <a:xfrm>
              <a:off x="5735638" y="2786063"/>
              <a:ext cx="722312" cy="539750"/>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endParaRPr lang="da-DK" altLang="en-US" sz="2000" u="sng">
                <a:solidFill>
                  <a:srgbClr val="FFFFFF"/>
                </a:solidFill>
                <a:latin typeface="Calibri" pitchFamily="34" charset="0"/>
              </a:endParaRPr>
            </a:p>
          </p:txBody>
        </p:sp>
      </p:grpSp>
      <p:sp>
        <p:nvSpPr>
          <p:cNvPr id="26" name="Rektangel med enkelt afrundet hjørne 11"/>
          <p:cNvSpPr/>
          <p:nvPr/>
        </p:nvSpPr>
        <p:spPr>
          <a:xfrm rot="10800000" flipH="1">
            <a:off x="492369" y="1527501"/>
            <a:ext cx="8241723" cy="5210923"/>
          </a:xfrm>
          <a:prstGeom prst="round1Rect">
            <a:avLst/>
          </a:prstGeom>
          <a:gradFill flip="none" rotWithShape="1">
            <a:gsLst>
              <a:gs pos="0">
                <a:schemeClr val="bg1"/>
              </a:gs>
              <a:gs pos="100000">
                <a:schemeClr val="bg1">
                  <a:lumMod val="85000"/>
                </a:schemeClr>
              </a:gs>
            </a:gsLst>
            <a:lin ang="16200000" scaled="1"/>
            <a:tileRect/>
          </a:gradFill>
          <a:ln w="19050" cap="flat" cmpd="sng" algn="ctr">
            <a:gradFill flip="none" rotWithShape="1">
              <a:gsLst>
                <a:gs pos="0">
                  <a:schemeClr val="tx1">
                    <a:lumMod val="50000"/>
                    <a:lumOff val="50000"/>
                    <a:alpha val="47000"/>
                  </a:schemeClr>
                </a:gs>
                <a:gs pos="100000">
                  <a:schemeClr val="tx1">
                    <a:lumMod val="85000"/>
                    <a:lumOff val="15000"/>
                  </a:schemeClr>
                </a:gs>
              </a:gsLst>
              <a:lin ang="540000" scaled="0"/>
              <a:tileRect/>
            </a:gradFill>
            <a:prstDash val="solid"/>
          </a:ln>
          <a:effectLst/>
        </p:spPr>
        <p:txBody>
          <a:bodyPr anchor="ctr"/>
          <a:lstStyle/>
          <a:p>
            <a:pPr algn="ctr" fontAlgn="auto">
              <a:spcBef>
                <a:spcPts val="0"/>
              </a:spcBef>
              <a:spcAft>
                <a:spcPts val="0"/>
              </a:spcAft>
              <a:defRPr/>
            </a:pPr>
            <a:endParaRPr lang="da-DK">
              <a:solidFill>
                <a:srgbClr val="FFFFFF"/>
              </a:solidFill>
              <a:latin typeface="Calibri" pitchFamily="-105" charset="0"/>
            </a:endParaRPr>
          </a:p>
        </p:txBody>
      </p:sp>
      <p:sp>
        <p:nvSpPr>
          <p:cNvPr id="28" name="TextBox 66"/>
          <p:cNvSpPr txBox="1">
            <a:spLocks noChangeArrowheads="1"/>
          </p:cNvSpPr>
          <p:nvPr/>
        </p:nvSpPr>
        <p:spPr bwMode="auto">
          <a:xfrm>
            <a:off x="492125" y="1535113"/>
            <a:ext cx="8242300" cy="4954587"/>
          </a:xfrm>
          <a:prstGeom prst="rect">
            <a:avLst/>
          </a:prstGeom>
          <a:noFill/>
          <a:ln w="9525">
            <a:noFill/>
            <a:miter lim="800000"/>
            <a:headEnd/>
            <a:tailEnd/>
          </a:ln>
        </p:spPr>
        <p:txBody>
          <a:bodyPr>
            <a:spAutoFit/>
          </a:bodyPr>
          <a:lstStyle/>
          <a:p>
            <a:pPr marL="285750" indent="-285750" algn="r" rtl="1">
              <a:buFont typeface="Arial" pitchFamily="34" charset="0"/>
              <a:buChar char="•"/>
              <a:defRPr/>
            </a:pPr>
            <a:endParaRPr lang="fa-IR" sz="1600" dirty="0">
              <a:solidFill>
                <a:schemeClr val="tx2">
                  <a:lumMod val="75000"/>
                </a:schemeClr>
              </a:solidFill>
              <a:cs typeface="B Titr" pitchFamily="2" charset="-78"/>
            </a:endParaRPr>
          </a:p>
          <a:p>
            <a:pPr marL="285750" indent="-285750" algn="r" rtl="1">
              <a:buFont typeface="Arial" pitchFamily="34" charset="0"/>
              <a:buChar char="•"/>
              <a:defRPr/>
            </a:pPr>
            <a:r>
              <a:rPr lang="fa-IR" dirty="0" err="1">
                <a:solidFill>
                  <a:schemeClr val="accent2">
                    <a:lumMod val="75000"/>
                  </a:schemeClr>
                </a:solidFill>
                <a:cs typeface="B Titr" pitchFamily="2" charset="-78"/>
              </a:rPr>
              <a:t>کاستی‌های</a:t>
            </a:r>
            <a:r>
              <a:rPr lang="fa-IR" dirty="0">
                <a:solidFill>
                  <a:schemeClr val="accent2">
                    <a:lumMod val="75000"/>
                  </a:schemeClr>
                </a:solidFill>
                <a:cs typeface="B Titr" pitchFamily="2" charset="-78"/>
              </a:rPr>
              <a:t> بازار سرمایه و تقابل بازارهای سرمایه و پول را تصحیح</a:t>
            </a:r>
          </a:p>
          <a:p>
            <a:pPr marL="285750" indent="-285750" algn="r" rtl="1">
              <a:buFont typeface="Arial" pitchFamily="34" charset="0"/>
              <a:buChar char="•"/>
              <a:defRPr/>
            </a:pPr>
            <a:r>
              <a:rPr lang="fa-IR" dirty="0">
                <a:solidFill>
                  <a:schemeClr val="accent2">
                    <a:lumMod val="75000"/>
                  </a:schemeClr>
                </a:solidFill>
                <a:cs typeface="B Titr" pitchFamily="2" charset="-78"/>
              </a:rPr>
              <a:t>موجب گسترش و تقویت بخش بیمه در اقتصاد می‌شود. </a:t>
            </a:r>
          </a:p>
          <a:p>
            <a:pPr marL="285750" indent="-285750" algn="r" rtl="1">
              <a:buFont typeface="Arial" pitchFamily="34" charset="0"/>
              <a:buChar char="•"/>
              <a:defRPr/>
            </a:pPr>
            <a:r>
              <a:rPr lang="fa-IR" dirty="0">
                <a:solidFill>
                  <a:schemeClr val="accent2">
                    <a:lumMod val="75000"/>
                  </a:schemeClr>
                </a:solidFill>
                <a:cs typeface="B Titr" pitchFamily="2" charset="-78"/>
              </a:rPr>
              <a:t>اعتماد ناشی از نظارت بانک بر مجری و دسترسی اینترنتی به بازار گواهی راستین امکان جلب و جذب سرمایه و فضای رقابت سالم بین مجریان، سپرده‌گذاران، </a:t>
            </a:r>
            <a:r>
              <a:rPr lang="fa-IR" dirty="0" err="1">
                <a:solidFill>
                  <a:schemeClr val="accent2">
                    <a:lumMod val="75000"/>
                  </a:schemeClr>
                </a:solidFill>
                <a:cs typeface="B Titr" pitchFamily="2" charset="-78"/>
              </a:rPr>
              <a:t>معامله‌گران</a:t>
            </a:r>
            <a:r>
              <a:rPr lang="fa-IR" dirty="0">
                <a:solidFill>
                  <a:schemeClr val="accent2">
                    <a:lumMod val="75000"/>
                  </a:schemeClr>
                </a:solidFill>
                <a:cs typeface="B Titr" pitchFamily="2" charset="-78"/>
              </a:rPr>
              <a:t> و </a:t>
            </a:r>
            <a:r>
              <a:rPr lang="fa-IR" dirty="0" err="1">
                <a:solidFill>
                  <a:schemeClr val="accent2">
                    <a:lumMod val="75000"/>
                  </a:schemeClr>
                </a:solidFill>
                <a:cs typeface="B Titr" pitchFamily="2" charset="-78"/>
              </a:rPr>
              <a:t>بانک‌ها</a:t>
            </a:r>
            <a:r>
              <a:rPr lang="fa-IR" dirty="0">
                <a:solidFill>
                  <a:schemeClr val="accent2">
                    <a:lumMod val="75000"/>
                  </a:schemeClr>
                </a:solidFill>
                <a:cs typeface="B Titr" pitchFamily="2" charset="-78"/>
              </a:rPr>
              <a:t> را با رقبا فراهم می‌آورد.</a:t>
            </a:r>
          </a:p>
          <a:p>
            <a:pPr marL="285750" indent="-285750" algn="r" rtl="1">
              <a:buFont typeface="Arial" pitchFamily="34" charset="0"/>
              <a:buChar char="•"/>
              <a:defRPr/>
            </a:pPr>
            <a:r>
              <a:rPr lang="fa-IR" dirty="0">
                <a:solidFill>
                  <a:schemeClr val="accent2">
                    <a:lumMod val="75000"/>
                  </a:schemeClr>
                </a:solidFill>
                <a:cs typeface="B Titr" pitchFamily="2" charset="-78"/>
              </a:rPr>
              <a:t>ابزارهای مالی جدید موجب تنوع </a:t>
            </a:r>
            <a:r>
              <a:rPr lang="fa-IR" dirty="0" err="1">
                <a:solidFill>
                  <a:schemeClr val="accent2">
                    <a:lumMod val="75000"/>
                  </a:schemeClr>
                </a:solidFill>
                <a:cs typeface="B Titr" pitchFamily="2" charset="-78"/>
              </a:rPr>
              <a:t>دارایی‌های</a:t>
            </a:r>
            <a:r>
              <a:rPr lang="fa-IR" dirty="0">
                <a:solidFill>
                  <a:schemeClr val="accent2">
                    <a:lumMod val="75000"/>
                  </a:schemeClr>
                </a:solidFill>
                <a:cs typeface="B Titr" pitchFamily="2" charset="-78"/>
              </a:rPr>
              <a:t> مالی و با اختصاص گواهی‌ها به طرح، کالا یا </a:t>
            </a:r>
            <a:r>
              <a:rPr lang="fa-IR" dirty="0" err="1">
                <a:solidFill>
                  <a:schemeClr val="accent2">
                    <a:lumMod val="75000"/>
                  </a:schemeClr>
                </a:solidFill>
                <a:cs typeface="B Titr" pitchFamily="2" charset="-78"/>
              </a:rPr>
              <a:t>دارایی‌های</a:t>
            </a:r>
            <a:r>
              <a:rPr lang="fa-IR" dirty="0">
                <a:solidFill>
                  <a:schemeClr val="accent2">
                    <a:lumMod val="75000"/>
                  </a:schemeClr>
                </a:solidFill>
                <a:cs typeface="B Titr" pitchFamily="2" charset="-78"/>
              </a:rPr>
              <a:t> معین بازار کاغذی ایجاد نمی‌شود. </a:t>
            </a:r>
          </a:p>
          <a:p>
            <a:pPr marL="285750" indent="-285750" algn="r" rtl="1">
              <a:buFont typeface="Arial" pitchFamily="34" charset="0"/>
              <a:buChar char="•"/>
              <a:defRPr/>
            </a:pPr>
            <a:r>
              <a:rPr lang="fa-IR" dirty="0">
                <a:solidFill>
                  <a:schemeClr val="accent2">
                    <a:lumMod val="75000"/>
                  </a:schemeClr>
                </a:solidFill>
                <a:cs typeface="B Titr" pitchFamily="2" charset="-78"/>
              </a:rPr>
              <a:t>درگیر شدن سرمایه در طرح مانع جابجایی سریع </a:t>
            </a:r>
            <a:r>
              <a:rPr lang="fa-IR" dirty="0" err="1">
                <a:solidFill>
                  <a:schemeClr val="accent2">
                    <a:lumMod val="75000"/>
                  </a:schemeClr>
                </a:solidFill>
                <a:cs typeface="B Titr" pitchFamily="2" charset="-78"/>
              </a:rPr>
              <a:t>دارایی‌ها</a:t>
            </a:r>
            <a:r>
              <a:rPr lang="fa-IR" dirty="0">
                <a:solidFill>
                  <a:schemeClr val="accent2">
                    <a:lumMod val="75000"/>
                  </a:schemeClr>
                </a:solidFill>
                <a:cs typeface="B Titr" pitchFamily="2" charset="-78"/>
              </a:rPr>
              <a:t> و ایجاد بحران‌های مالی ناشی سیال بودن سرمایه شده و با حذف بازار کاغذی مانع بروز اهرم و بحران بدهی می‌شود.</a:t>
            </a:r>
          </a:p>
          <a:p>
            <a:pPr marL="285750" indent="-285750" algn="r" rtl="1">
              <a:buFont typeface="Arial" pitchFamily="34" charset="0"/>
              <a:buChar char="•"/>
              <a:defRPr/>
            </a:pPr>
            <a:r>
              <a:rPr lang="fa-IR" dirty="0">
                <a:solidFill>
                  <a:schemeClr val="accent2">
                    <a:lumMod val="75000"/>
                  </a:schemeClr>
                </a:solidFill>
                <a:cs typeface="B Titr" pitchFamily="2" charset="-78"/>
              </a:rPr>
              <a:t>هر فرد که توانایی انجام فعالیت اقتصادی دارد می‌تواند منابع مالی دریافت کند یا از فرصت اشتغال ایجاد شده توسط مجریان </a:t>
            </a:r>
            <a:r>
              <a:rPr lang="fa-IR" dirty="0" err="1">
                <a:solidFill>
                  <a:schemeClr val="accent2">
                    <a:lumMod val="75000"/>
                  </a:schemeClr>
                </a:solidFill>
                <a:cs typeface="B Titr" pitchFamily="2" charset="-78"/>
              </a:rPr>
              <a:t>بهره‌مند</a:t>
            </a:r>
            <a:r>
              <a:rPr lang="fa-IR" dirty="0">
                <a:solidFill>
                  <a:schemeClr val="accent2">
                    <a:lumMod val="75000"/>
                  </a:schemeClr>
                </a:solidFill>
                <a:cs typeface="B Titr" pitchFamily="2" charset="-78"/>
              </a:rPr>
              <a:t> شود</a:t>
            </a:r>
          </a:p>
          <a:p>
            <a:pPr marL="285750" indent="-285750" algn="r" rtl="1">
              <a:buFont typeface="Arial" pitchFamily="34" charset="0"/>
              <a:buChar char="•"/>
              <a:defRPr/>
            </a:pPr>
            <a:r>
              <a:rPr lang="fa-IR" dirty="0">
                <a:solidFill>
                  <a:schemeClr val="accent2">
                    <a:lumMod val="75000"/>
                  </a:schemeClr>
                </a:solidFill>
                <a:cs typeface="B Titr" pitchFamily="2" charset="-78"/>
              </a:rPr>
              <a:t>بکارگیری </a:t>
            </a:r>
            <a:r>
              <a:rPr lang="fa-IR" dirty="0" err="1">
                <a:solidFill>
                  <a:schemeClr val="accent2">
                    <a:lumMod val="75000"/>
                  </a:schemeClr>
                </a:solidFill>
                <a:cs typeface="B Titr" pitchFamily="2" charset="-78"/>
              </a:rPr>
              <a:t>تخصص‌های</a:t>
            </a:r>
            <a:r>
              <a:rPr lang="fa-IR" dirty="0">
                <a:solidFill>
                  <a:schemeClr val="accent2">
                    <a:lumMod val="75000"/>
                  </a:schemeClr>
                </a:solidFill>
                <a:cs typeface="B Titr" pitchFamily="2" charset="-78"/>
              </a:rPr>
              <a:t> متنوع مالی باعث توسعه مشاغل مالی مرتبط می‌شود که زمینه بهبود سرمایه‌گذاری، اشتغال، تولید و رفاه جامعه را فراهم </a:t>
            </a:r>
          </a:p>
          <a:p>
            <a:pPr marL="285750" indent="-285750" algn="r" rtl="1">
              <a:buFont typeface="Arial" pitchFamily="34" charset="0"/>
              <a:buChar char="•"/>
              <a:defRPr/>
            </a:pPr>
            <a:r>
              <a:rPr lang="fa-IR" dirty="0">
                <a:solidFill>
                  <a:schemeClr val="accent2">
                    <a:lumMod val="75000"/>
                  </a:schemeClr>
                </a:solidFill>
                <a:cs typeface="B Titr" pitchFamily="2" charset="-78"/>
              </a:rPr>
              <a:t>نوسانات اقتصادی و مالی اقتصاد را محدود می‌کند.</a:t>
            </a:r>
          </a:p>
        </p:txBody>
      </p:sp>
      <p:sp>
        <p:nvSpPr>
          <p:cNvPr id="14343" name="Rektangel 76"/>
          <p:cNvSpPr>
            <a:spLocks noChangeArrowheads="1"/>
          </p:cNvSpPr>
          <p:nvPr/>
        </p:nvSpPr>
        <p:spPr bwMode="auto">
          <a:xfrm>
            <a:off x="6048375" y="862013"/>
            <a:ext cx="2401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rtl="1">
              <a:spcBef>
                <a:spcPct val="0"/>
              </a:spcBef>
              <a:buFontTx/>
              <a:buNone/>
            </a:pPr>
            <a:r>
              <a:rPr lang="ar-SA" altLang="en-US" sz="2800" noProof="1">
                <a:solidFill>
                  <a:schemeClr val="tx1"/>
                </a:solidFill>
                <a:latin typeface="Calibri" pitchFamily="34" charset="0"/>
                <a:cs typeface="B Titr" pitchFamily="2" charset="-78"/>
              </a:rPr>
              <a:t>اصول اقتصادی</a:t>
            </a:r>
            <a:endParaRPr lang="da-DK" altLang="en-US" sz="3200">
              <a:solidFill>
                <a:schemeClr val="tx1"/>
              </a:solidFill>
              <a:latin typeface="Calibri" pitchFamily="34" charset="0"/>
              <a:cs typeface="B Titr" pitchFamily="2" charset="-78"/>
            </a:endParaRPr>
          </a:p>
        </p:txBody>
      </p:sp>
      <p:sp>
        <p:nvSpPr>
          <p:cNvPr id="2" name="Slide Number Placeholder 1"/>
          <p:cNvSpPr>
            <a:spLocks noGrp="1"/>
          </p:cNvSpPr>
          <p:nvPr>
            <p:ph type="sldNum" sz="quarter" idx="12"/>
          </p:nvPr>
        </p:nvSpPr>
        <p:spPr/>
        <p:txBody>
          <a:bodyPr/>
          <a:lstStyle/>
          <a:p>
            <a:pPr>
              <a:defRPr/>
            </a:pPr>
            <a:fld id="{C55DF8E3-88C7-4860-9BE0-F40619681A8C}" type="slidenum">
              <a:rPr lang="ar-SA" smtClean="0"/>
              <a:pPr>
                <a:defRPr/>
              </a:pPr>
              <a:t>11</a:t>
            </a:fld>
            <a:endParaRPr lang="en-US" sz="1600">
              <a:solidFill>
                <a:srgbClr val="9D251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105"/>
          <p:cNvGrpSpPr>
            <a:grpSpLocks/>
          </p:cNvGrpSpPr>
          <p:nvPr/>
        </p:nvGrpSpPr>
        <p:grpSpPr bwMode="auto">
          <a:xfrm rot="19765573" flipH="1">
            <a:off x="5768975" y="74613"/>
            <a:ext cx="2992438" cy="2906712"/>
            <a:chOff x="5580063" y="2757488"/>
            <a:chExt cx="1031875" cy="1022350"/>
          </a:xfrm>
        </p:grpSpPr>
        <p:sp>
          <p:nvSpPr>
            <p:cNvPr id="10" name="Ellipse 44"/>
            <p:cNvSpPr/>
            <p:nvPr/>
          </p:nvSpPr>
          <p:spPr bwMode="auto">
            <a:xfrm rot="21052097">
              <a:off x="5590124" y="2757488"/>
              <a:ext cx="1021814" cy="1022350"/>
            </a:xfrm>
            <a:prstGeom prst="ellipse">
              <a:avLst/>
            </a:prstGeom>
            <a:gradFill flip="none" rotWithShape="1">
              <a:gsLst>
                <a:gs pos="0">
                  <a:srgbClr val="74FFFD"/>
                </a:gs>
                <a:gs pos="100000">
                  <a:srgbClr val="20A6CD"/>
                </a:gs>
              </a:gsLst>
              <a:path path="shape">
                <a:fillToRect l="50000" t="50000" r="50000" b="50000"/>
              </a:path>
              <a:tileRect/>
            </a:gradFill>
            <a:ln w="9525" cap="flat" cmpd="sng" algn="ctr">
              <a:solidFill>
                <a:srgbClr val="0081BE">
                  <a:lumMod val="75000"/>
                </a:srgbClr>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1" name="Måne 63"/>
            <p:cNvSpPr/>
            <p:nvPr/>
          </p:nvSpPr>
          <p:spPr bwMode="auto">
            <a:xfrm rot="16552097">
              <a:off x="5850994" y="3038453"/>
              <a:ext cx="450073" cy="991936"/>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5374" name="Ellipse 45"/>
            <p:cNvSpPr>
              <a:spLocks noChangeArrowheads="1"/>
            </p:cNvSpPr>
            <p:nvPr/>
          </p:nvSpPr>
          <p:spPr bwMode="auto">
            <a:xfrm>
              <a:off x="5735638" y="2786063"/>
              <a:ext cx="722312" cy="539750"/>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endParaRPr lang="da-DK" altLang="en-US" sz="2000" u="sng">
                <a:solidFill>
                  <a:srgbClr val="FFFFFF"/>
                </a:solidFill>
                <a:latin typeface="Calibri" pitchFamily="34" charset="0"/>
              </a:endParaRPr>
            </a:p>
          </p:txBody>
        </p:sp>
      </p:grpSp>
      <p:sp>
        <p:nvSpPr>
          <p:cNvPr id="26" name="Rektangel med enkelt afrundet hjørne 11"/>
          <p:cNvSpPr/>
          <p:nvPr/>
        </p:nvSpPr>
        <p:spPr>
          <a:xfrm rot="10800000" flipH="1">
            <a:off x="492369" y="1527502"/>
            <a:ext cx="8241723" cy="4774824"/>
          </a:xfrm>
          <a:prstGeom prst="round1Rect">
            <a:avLst/>
          </a:prstGeom>
          <a:gradFill flip="none" rotWithShape="1">
            <a:gsLst>
              <a:gs pos="0">
                <a:schemeClr val="bg1"/>
              </a:gs>
              <a:gs pos="100000">
                <a:schemeClr val="bg1">
                  <a:lumMod val="85000"/>
                </a:schemeClr>
              </a:gs>
            </a:gsLst>
            <a:lin ang="16200000" scaled="1"/>
            <a:tileRect/>
          </a:gradFill>
          <a:ln w="19050" cap="flat" cmpd="sng" algn="ctr">
            <a:gradFill flip="none" rotWithShape="1">
              <a:gsLst>
                <a:gs pos="0">
                  <a:schemeClr val="tx1">
                    <a:lumMod val="50000"/>
                    <a:lumOff val="50000"/>
                    <a:alpha val="47000"/>
                  </a:schemeClr>
                </a:gs>
                <a:gs pos="100000">
                  <a:schemeClr val="tx1">
                    <a:lumMod val="85000"/>
                    <a:lumOff val="15000"/>
                  </a:schemeClr>
                </a:gs>
              </a:gsLst>
              <a:lin ang="540000" scaled="0"/>
              <a:tileRect/>
            </a:gradFill>
            <a:prstDash val="solid"/>
          </a:ln>
          <a:effectLst/>
        </p:spPr>
        <p:txBody>
          <a:bodyPr anchor="ctr"/>
          <a:lstStyle/>
          <a:p>
            <a:pPr algn="ctr" fontAlgn="auto">
              <a:spcBef>
                <a:spcPts val="0"/>
              </a:spcBef>
              <a:spcAft>
                <a:spcPts val="0"/>
              </a:spcAft>
              <a:defRPr/>
            </a:pPr>
            <a:endParaRPr lang="da-DK">
              <a:solidFill>
                <a:srgbClr val="FFFFFF"/>
              </a:solidFill>
              <a:latin typeface="Calibri" pitchFamily="-105" charset="0"/>
            </a:endParaRPr>
          </a:p>
        </p:txBody>
      </p:sp>
      <p:sp>
        <p:nvSpPr>
          <p:cNvPr id="28" name="TextBox 66"/>
          <p:cNvSpPr txBox="1">
            <a:spLocks noChangeArrowheads="1"/>
          </p:cNvSpPr>
          <p:nvPr/>
        </p:nvSpPr>
        <p:spPr bwMode="auto">
          <a:xfrm>
            <a:off x="492125" y="1535113"/>
            <a:ext cx="8242300" cy="4524375"/>
          </a:xfrm>
          <a:prstGeom prst="rect">
            <a:avLst/>
          </a:prstGeom>
          <a:noFill/>
          <a:ln w="9525">
            <a:noFill/>
            <a:miter lim="800000"/>
            <a:headEnd/>
            <a:tailEnd/>
          </a:ln>
        </p:spPr>
        <p:txBody>
          <a:bodyPr>
            <a:spAutoFit/>
          </a:bodyPr>
          <a:lstStyle/>
          <a:p>
            <a:pPr marL="285750" indent="-285750" algn="r" rtl="1">
              <a:buFont typeface="Arial" pitchFamily="34" charset="0"/>
              <a:buChar char="•"/>
              <a:defRPr/>
            </a:pPr>
            <a:endParaRPr lang="fa-IR" sz="2400" dirty="0">
              <a:solidFill>
                <a:schemeClr val="bg2">
                  <a:lumMod val="25000"/>
                </a:schemeClr>
              </a:solidFill>
              <a:cs typeface="B Titr" pitchFamily="2" charset="-78"/>
            </a:endParaRPr>
          </a:p>
          <a:p>
            <a:pPr marL="285750" indent="-285750" algn="r" rtl="1">
              <a:buFont typeface="Arial" pitchFamily="34" charset="0"/>
              <a:buChar char="•"/>
              <a:defRPr/>
            </a:pPr>
            <a:r>
              <a:rPr lang="fa-IR" sz="2400" dirty="0">
                <a:solidFill>
                  <a:schemeClr val="bg2">
                    <a:lumMod val="25000"/>
                  </a:schemeClr>
                </a:solidFill>
                <a:cs typeface="B Titr" pitchFamily="2" charset="-78"/>
              </a:rPr>
              <a:t>الزام بر ارائه اطلاعات و اسناد صحیح و واقعی موجب ترغیب صداقت و آرامش فردی و تطابق حرف و عمل و اعمال نظارت صحیح و کاهش </a:t>
            </a:r>
            <a:r>
              <a:rPr lang="fa-IR" sz="2400" dirty="0" err="1">
                <a:solidFill>
                  <a:schemeClr val="bg2">
                    <a:lumMod val="25000"/>
                  </a:schemeClr>
                </a:solidFill>
                <a:cs typeface="B Titr" pitchFamily="2" charset="-78"/>
              </a:rPr>
              <a:t>نااطمینانی</a:t>
            </a:r>
            <a:r>
              <a:rPr lang="fa-IR" sz="2400" dirty="0">
                <a:solidFill>
                  <a:schemeClr val="bg2">
                    <a:lumMod val="25000"/>
                  </a:schemeClr>
                </a:solidFill>
                <a:cs typeface="B Titr" pitchFamily="2" charset="-78"/>
              </a:rPr>
              <a:t> و </a:t>
            </a:r>
            <a:r>
              <a:rPr lang="fa-IR" sz="2400" dirty="0" err="1">
                <a:solidFill>
                  <a:schemeClr val="bg2">
                    <a:lumMod val="25000"/>
                  </a:schemeClr>
                </a:solidFill>
                <a:cs typeface="B Titr" pitchFamily="2" charset="-78"/>
              </a:rPr>
              <a:t>تنش‌های</a:t>
            </a:r>
            <a:r>
              <a:rPr lang="fa-IR" sz="2400" dirty="0">
                <a:solidFill>
                  <a:schemeClr val="bg2">
                    <a:lumMod val="25000"/>
                  </a:schemeClr>
                </a:solidFill>
                <a:cs typeface="B Titr" pitchFamily="2" charset="-78"/>
              </a:rPr>
              <a:t> روحی و روانی فردی و اجتماعی می‌شود. </a:t>
            </a:r>
          </a:p>
          <a:p>
            <a:pPr marL="285750" indent="-285750" algn="r" rtl="1">
              <a:buFont typeface="Arial" pitchFamily="34" charset="0"/>
              <a:buChar char="•"/>
              <a:defRPr/>
            </a:pPr>
            <a:r>
              <a:rPr lang="fa-IR" sz="2400" dirty="0">
                <a:solidFill>
                  <a:schemeClr val="bg2">
                    <a:lumMod val="25000"/>
                  </a:schemeClr>
                </a:solidFill>
                <a:cs typeface="B Titr" pitchFamily="2" charset="-78"/>
              </a:rPr>
              <a:t>منع حیله، کاهش فساد مالی به دلیل نحوه طراحی سیستم‌های ارزیابی، نظارت و پایش، بستن </a:t>
            </a:r>
            <a:r>
              <a:rPr lang="fa-IR" sz="2400" dirty="0" err="1">
                <a:solidFill>
                  <a:schemeClr val="bg2">
                    <a:lumMod val="25000"/>
                  </a:schemeClr>
                </a:solidFill>
                <a:cs typeface="B Titr" pitchFamily="2" charset="-78"/>
              </a:rPr>
              <a:t>مفر‌های</a:t>
            </a:r>
            <a:r>
              <a:rPr lang="fa-IR" sz="2400" dirty="0">
                <a:solidFill>
                  <a:schemeClr val="bg2">
                    <a:lumMod val="25000"/>
                  </a:schemeClr>
                </a:solidFill>
                <a:cs typeface="B Titr" pitchFamily="2" charset="-78"/>
              </a:rPr>
              <a:t> </a:t>
            </a:r>
            <a:r>
              <a:rPr lang="fa-IR" sz="2400" dirty="0" err="1">
                <a:solidFill>
                  <a:schemeClr val="bg2">
                    <a:lumMod val="25000"/>
                  </a:schemeClr>
                </a:solidFill>
                <a:cs typeface="B Titr" pitchFamily="2" charset="-78"/>
              </a:rPr>
              <a:t>کژمنشی</a:t>
            </a:r>
            <a:r>
              <a:rPr lang="fa-IR" sz="2400" dirty="0">
                <a:solidFill>
                  <a:schemeClr val="bg2">
                    <a:lumMod val="25000"/>
                  </a:schemeClr>
                </a:solidFill>
                <a:cs typeface="B Titr" pitchFamily="2" charset="-78"/>
              </a:rPr>
              <a:t>، موجب قراردادن هر چیز در جای خود شده و از ظلم پرهیز می‌نماید.</a:t>
            </a:r>
          </a:p>
          <a:p>
            <a:pPr marL="285750" indent="-285750" algn="r" rtl="1">
              <a:buFont typeface="Arial" pitchFamily="34" charset="0"/>
              <a:buChar char="•"/>
              <a:defRPr/>
            </a:pPr>
            <a:r>
              <a:rPr lang="fa-IR" sz="2400" dirty="0" err="1">
                <a:solidFill>
                  <a:schemeClr val="bg2">
                    <a:lumMod val="25000"/>
                  </a:schemeClr>
                </a:solidFill>
                <a:cs typeface="B Titr" pitchFamily="2" charset="-78"/>
              </a:rPr>
              <a:t>أکل</a:t>
            </a:r>
            <a:r>
              <a:rPr lang="fa-IR" sz="2400" dirty="0">
                <a:solidFill>
                  <a:schemeClr val="bg2">
                    <a:lumMod val="25000"/>
                  </a:schemeClr>
                </a:solidFill>
                <a:cs typeface="B Titr" pitchFamily="2" charset="-78"/>
              </a:rPr>
              <a:t> باطل؛ </a:t>
            </a:r>
            <a:r>
              <a:rPr lang="fa-IR" sz="2400" dirty="0" err="1">
                <a:solidFill>
                  <a:schemeClr val="bg2">
                    <a:lumMod val="25000"/>
                  </a:schemeClr>
                </a:solidFill>
                <a:cs typeface="B Titr" pitchFamily="2" charset="-78"/>
              </a:rPr>
              <a:t>اضرار</a:t>
            </a:r>
            <a:r>
              <a:rPr lang="fa-IR" sz="2400" dirty="0">
                <a:solidFill>
                  <a:schemeClr val="bg2">
                    <a:lumMod val="25000"/>
                  </a:schemeClr>
                </a:solidFill>
                <a:cs typeface="B Titr" pitchFamily="2" charset="-78"/>
              </a:rPr>
              <a:t> به غیر، </a:t>
            </a:r>
            <a:r>
              <a:rPr lang="fa-IR" sz="2400" dirty="0" err="1">
                <a:solidFill>
                  <a:schemeClr val="bg2">
                    <a:lumMod val="25000"/>
                  </a:schemeClr>
                </a:solidFill>
                <a:cs typeface="B Titr" pitchFamily="2" charset="-78"/>
              </a:rPr>
              <a:t>غرر</a:t>
            </a:r>
            <a:r>
              <a:rPr lang="fa-IR" sz="2400" dirty="0">
                <a:solidFill>
                  <a:schemeClr val="bg2">
                    <a:lumMod val="25000"/>
                  </a:schemeClr>
                </a:solidFill>
                <a:cs typeface="B Titr" pitchFamily="2" charset="-78"/>
              </a:rPr>
              <a:t>، قمار و قرعه، غبن، غصب، اسراف و </a:t>
            </a:r>
            <a:r>
              <a:rPr lang="fa-IR" sz="2400" dirty="0" err="1">
                <a:solidFill>
                  <a:schemeClr val="bg2">
                    <a:lumMod val="25000"/>
                  </a:schemeClr>
                </a:solidFill>
                <a:cs typeface="B Titr" pitchFamily="2" charset="-78"/>
              </a:rPr>
              <a:t>تبذیر</a:t>
            </a:r>
            <a:r>
              <a:rPr lang="fa-IR" sz="2400" dirty="0">
                <a:solidFill>
                  <a:schemeClr val="bg2">
                    <a:lumMod val="25000"/>
                  </a:schemeClr>
                </a:solidFill>
                <a:cs typeface="B Titr" pitchFamily="2" charset="-78"/>
              </a:rPr>
              <a:t> در بانکداری راستین منع و با اختلاس و تبانی، رشوه و ارتشاء مبارزه می‌شود. </a:t>
            </a:r>
          </a:p>
          <a:p>
            <a:pPr marL="285750" indent="-285750" algn="r" rtl="1">
              <a:buFont typeface="Arial" pitchFamily="34" charset="0"/>
              <a:buChar char="•"/>
              <a:defRPr/>
            </a:pPr>
            <a:r>
              <a:rPr lang="fa-IR" sz="2400" dirty="0">
                <a:solidFill>
                  <a:schemeClr val="bg2">
                    <a:lumMod val="25000"/>
                  </a:schemeClr>
                </a:solidFill>
                <a:cs typeface="B Titr" pitchFamily="2" charset="-78"/>
              </a:rPr>
              <a:t>رعایت حقوق ضعیف، تحقق عدالت مالی، </a:t>
            </a:r>
            <a:r>
              <a:rPr lang="fa-IR" sz="2400" dirty="0" err="1">
                <a:solidFill>
                  <a:schemeClr val="bg2">
                    <a:lumMod val="25000"/>
                  </a:schemeClr>
                </a:solidFill>
                <a:cs typeface="B Titr" pitchFamily="2" charset="-78"/>
              </a:rPr>
              <a:t>اکرام</a:t>
            </a:r>
            <a:r>
              <a:rPr lang="fa-IR" sz="2400" dirty="0">
                <a:solidFill>
                  <a:schemeClr val="bg2">
                    <a:lumMod val="25000"/>
                  </a:schemeClr>
                </a:solidFill>
                <a:cs typeface="B Titr" pitchFamily="2" charset="-78"/>
              </a:rPr>
              <a:t> و احترام به حقوق افراد موجب افزایش </a:t>
            </a:r>
            <a:r>
              <a:rPr lang="fa-IR" sz="2400" dirty="0" err="1">
                <a:solidFill>
                  <a:schemeClr val="bg2">
                    <a:lumMod val="25000"/>
                  </a:schemeClr>
                </a:solidFill>
                <a:cs typeface="B Titr" pitchFamily="2" charset="-78"/>
              </a:rPr>
              <a:t>تراضی</a:t>
            </a:r>
            <a:r>
              <a:rPr lang="fa-IR" sz="2400" dirty="0">
                <a:solidFill>
                  <a:schemeClr val="bg2">
                    <a:lumMod val="25000"/>
                  </a:schemeClr>
                </a:solidFill>
                <a:cs typeface="B Titr" pitchFamily="2" charset="-78"/>
              </a:rPr>
              <a:t> و احسان</a:t>
            </a:r>
          </a:p>
          <a:p>
            <a:pPr marL="285750" indent="-285750" algn="r" rtl="1">
              <a:buFont typeface="Arial" pitchFamily="34" charset="0"/>
              <a:buChar char="•"/>
              <a:defRPr/>
            </a:pPr>
            <a:r>
              <a:rPr lang="fa-IR" sz="2400" dirty="0">
                <a:solidFill>
                  <a:schemeClr val="bg2">
                    <a:lumMod val="25000"/>
                  </a:schemeClr>
                </a:solidFill>
                <a:cs typeface="B Titr" pitchFamily="2" charset="-78"/>
              </a:rPr>
              <a:t>مانع تجاهر به </a:t>
            </a:r>
            <a:r>
              <a:rPr lang="fa-IR" sz="2400" dirty="0" err="1">
                <a:solidFill>
                  <a:schemeClr val="bg2">
                    <a:lumMod val="25000"/>
                  </a:schemeClr>
                </a:solidFill>
                <a:cs typeface="B Titr" pitchFamily="2" charset="-78"/>
              </a:rPr>
              <a:t>فسق‌های</a:t>
            </a:r>
            <a:r>
              <a:rPr lang="fa-IR" sz="2400" dirty="0">
                <a:solidFill>
                  <a:schemeClr val="bg2">
                    <a:lumMod val="25000"/>
                  </a:schemeClr>
                </a:solidFill>
                <a:cs typeface="B Titr" pitchFamily="2" charset="-78"/>
              </a:rPr>
              <a:t> ربا و اسراف می‌شود.</a:t>
            </a:r>
          </a:p>
        </p:txBody>
      </p:sp>
      <p:sp>
        <p:nvSpPr>
          <p:cNvPr id="15367" name="Rektangel 76"/>
          <p:cNvSpPr>
            <a:spLocks noChangeArrowheads="1"/>
          </p:cNvSpPr>
          <p:nvPr/>
        </p:nvSpPr>
        <p:spPr bwMode="auto">
          <a:xfrm>
            <a:off x="6048375" y="862013"/>
            <a:ext cx="2401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rtl="1">
              <a:spcBef>
                <a:spcPct val="0"/>
              </a:spcBef>
              <a:buFontTx/>
              <a:buNone/>
            </a:pPr>
            <a:r>
              <a:rPr lang="ar-SA" altLang="en-US" sz="2800" noProof="1">
                <a:solidFill>
                  <a:schemeClr val="tx1"/>
                </a:solidFill>
                <a:latin typeface="Calibri" pitchFamily="34" charset="0"/>
                <a:cs typeface="B Titr" pitchFamily="2" charset="-78"/>
              </a:rPr>
              <a:t>اصول اخلاقی</a:t>
            </a:r>
            <a:endParaRPr lang="da-DK" altLang="en-US" sz="3200">
              <a:solidFill>
                <a:schemeClr val="tx1"/>
              </a:solidFill>
              <a:latin typeface="Calibri" pitchFamily="34" charset="0"/>
              <a:cs typeface="B Titr" pitchFamily="2" charset="-78"/>
            </a:endParaRPr>
          </a:p>
        </p:txBody>
      </p:sp>
      <p:sp>
        <p:nvSpPr>
          <p:cNvPr id="2" name="Slide Number Placeholder 1"/>
          <p:cNvSpPr>
            <a:spLocks noGrp="1"/>
          </p:cNvSpPr>
          <p:nvPr>
            <p:ph type="sldNum" sz="quarter" idx="12"/>
          </p:nvPr>
        </p:nvSpPr>
        <p:spPr/>
        <p:txBody>
          <a:bodyPr/>
          <a:lstStyle/>
          <a:p>
            <a:pPr>
              <a:defRPr/>
            </a:pPr>
            <a:fld id="{C55DF8E3-88C7-4860-9BE0-F40619681A8C}" type="slidenum">
              <a:rPr lang="ar-SA" smtClean="0"/>
              <a:pPr>
                <a:defRPr/>
              </a:pPr>
              <a:t>12</a:t>
            </a:fld>
            <a:endParaRPr lang="en-US" sz="1600">
              <a:solidFill>
                <a:srgbClr val="9D251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105"/>
          <p:cNvGrpSpPr>
            <a:grpSpLocks/>
          </p:cNvGrpSpPr>
          <p:nvPr/>
        </p:nvGrpSpPr>
        <p:grpSpPr bwMode="auto">
          <a:xfrm rot="19765573" flipH="1">
            <a:off x="5768975" y="74613"/>
            <a:ext cx="2992438" cy="2906712"/>
            <a:chOff x="5580063" y="2757488"/>
            <a:chExt cx="1031875" cy="1022350"/>
          </a:xfrm>
        </p:grpSpPr>
        <p:sp>
          <p:nvSpPr>
            <p:cNvPr id="10" name="Ellipse 44"/>
            <p:cNvSpPr/>
            <p:nvPr/>
          </p:nvSpPr>
          <p:spPr bwMode="auto">
            <a:xfrm rot="21052097">
              <a:off x="5590124" y="2757488"/>
              <a:ext cx="1021814" cy="1022350"/>
            </a:xfrm>
            <a:prstGeom prst="ellipse">
              <a:avLst/>
            </a:prstGeom>
            <a:gradFill flip="none" rotWithShape="1">
              <a:gsLst>
                <a:gs pos="0">
                  <a:srgbClr val="74FFFD"/>
                </a:gs>
                <a:gs pos="100000">
                  <a:srgbClr val="20A6CD"/>
                </a:gs>
              </a:gsLst>
              <a:path path="shape">
                <a:fillToRect l="50000" t="50000" r="50000" b="50000"/>
              </a:path>
              <a:tileRect/>
            </a:gradFill>
            <a:ln w="9525" cap="flat" cmpd="sng" algn="ctr">
              <a:solidFill>
                <a:srgbClr val="0081BE">
                  <a:lumMod val="75000"/>
                </a:srgbClr>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1" name="Måne 63"/>
            <p:cNvSpPr/>
            <p:nvPr/>
          </p:nvSpPr>
          <p:spPr bwMode="auto">
            <a:xfrm rot="16552097">
              <a:off x="5850994" y="3038453"/>
              <a:ext cx="450073" cy="991936"/>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6398" name="Ellipse 45"/>
            <p:cNvSpPr>
              <a:spLocks noChangeArrowheads="1"/>
            </p:cNvSpPr>
            <p:nvPr/>
          </p:nvSpPr>
          <p:spPr bwMode="auto">
            <a:xfrm>
              <a:off x="5735638" y="2786063"/>
              <a:ext cx="722312" cy="539750"/>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endParaRPr lang="da-DK" altLang="en-US" sz="2000" u="sng">
                <a:solidFill>
                  <a:srgbClr val="FFFFFF"/>
                </a:solidFill>
                <a:latin typeface="Calibri" pitchFamily="34" charset="0"/>
              </a:endParaRPr>
            </a:p>
          </p:txBody>
        </p:sp>
      </p:grpSp>
      <p:sp>
        <p:nvSpPr>
          <p:cNvPr id="26" name="Rektangel med enkelt afrundet hjørne 11"/>
          <p:cNvSpPr/>
          <p:nvPr/>
        </p:nvSpPr>
        <p:spPr>
          <a:xfrm rot="10800000" flipH="1">
            <a:off x="492369" y="1527502"/>
            <a:ext cx="8241723" cy="3157040"/>
          </a:xfrm>
          <a:prstGeom prst="round1Rect">
            <a:avLst/>
          </a:prstGeom>
          <a:gradFill flip="none" rotWithShape="1">
            <a:gsLst>
              <a:gs pos="0">
                <a:schemeClr val="bg1"/>
              </a:gs>
              <a:gs pos="100000">
                <a:schemeClr val="bg1">
                  <a:lumMod val="85000"/>
                </a:schemeClr>
              </a:gs>
            </a:gsLst>
            <a:lin ang="16200000" scaled="1"/>
            <a:tileRect/>
          </a:gradFill>
          <a:ln w="19050" cap="flat" cmpd="sng" algn="ctr">
            <a:gradFill flip="none" rotWithShape="1">
              <a:gsLst>
                <a:gs pos="0">
                  <a:schemeClr val="tx1">
                    <a:lumMod val="50000"/>
                    <a:lumOff val="50000"/>
                    <a:alpha val="47000"/>
                  </a:schemeClr>
                </a:gs>
                <a:gs pos="100000">
                  <a:schemeClr val="tx1">
                    <a:lumMod val="85000"/>
                    <a:lumOff val="15000"/>
                  </a:schemeClr>
                </a:gs>
              </a:gsLst>
              <a:lin ang="540000" scaled="0"/>
              <a:tileRect/>
            </a:gradFill>
            <a:prstDash val="solid"/>
          </a:ln>
          <a:effectLst/>
        </p:spPr>
        <p:txBody>
          <a:bodyPr anchor="ctr"/>
          <a:lstStyle/>
          <a:p>
            <a:pPr algn="ctr" fontAlgn="auto">
              <a:spcBef>
                <a:spcPts val="0"/>
              </a:spcBef>
              <a:spcAft>
                <a:spcPts val="0"/>
              </a:spcAft>
              <a:defRPr/>
            </a:pPr>
            <a:endParaRPr lang="da-DK">
              <a:solidFill>
                <a:srgbClr val="FFFFFF"/>
              </a:solidFill>
              <a:latin typeface="Calibri" pitchFamily="-105" charset="0"/>
            </a:endParaRPr>
          </a:p>
        </p:txBody>
      </p:sp>
      <p:sp>
        <p:nvSpPr>
          <p:cNvPr id="28" name="TextBox 66"/>
          <p:cNvSpPr txBox="1">
            <a:spLocks noChangeArrowheads="1"/>
          </p:cNvSpPr>
          <p:nvPr/>
        </p:nvSpPr>
        <p:spPr bwMode="auto">
          <a:xfrm>
            <a:off x="492125" y="1535113"/>
            <a:ext cx="8242300" cy="2678112"/>
          </a:xfrm>
          <a:prstGeom prst="rect">
            <a:avLst/>
          </a:prstGeom>
          <a:noFill/>
          <a:ln w="9525">
            <a:noFill/>
            <a:miter lim="800000"/>
            <a:headEnd/>
            <a:tailEnd/>
          </a:ln>
        </p:spPr>
        <p:txBody>
          <a:bodyPr>
            <a:spAutoFit/>
          </a:bodyPr>
          <a:lstStyle/>
          <a:p>
            <a:pPr marL="285750" indent="-285750" algn="r" rtl="1">
              <a:buFont typeface="Arial" pitchFamily="34" charset="0"/>
              <a:buChar char="•"/>
              <a:defRPr/>
            </a:pPr>
            <a:endParaRPr lang="fa-IR" sz="2400" dirty="0">
              <a:solidFill>
                <a:schemeClr val="bg2">
                  <a:lumMod val="25000"/>
                </a:schemeClr>
              </a:solidFill>
              <a:cs typeface="B Titr" pitchFamily="2" charset="-78"/>
            </a:endParaRPr>
          </a:p>
          <a:p>
            <a:pPr marL="285750" indent="-285750" algn="r" rtl="1">
              <a:buFont typeface="Arial" pitchFamily="34" charset="0"/>
              <a:buChar char="•"/>
              <a:defRPr/>
            </a:pPr>
            <a:r>
              <a:rPr lang="fa-IR" sz="2400" dirty="0">
                <a:cs typeface="B Titr" pitchFamily="2" charset="-78"/>
              </a:rPr>
              <a:t>انجام عملیات طبق مقررات مدون زمینه تنظیم روابط مالی سالم افراد جامعه و نظم فردی را فراهم می‌کند. </a:t>
            </a:r>
          </a:p>
          <a:p>
            <a:pPr marL="285750" indent="-285750" algn="r" rtl="1">
              <a:buFont typeface="Arial" pitchFamily="34" charset="0"/>
              <a:buChar char="•"/>
              <a:defRPr/>
            </a:pPr>
            <a:r>
              <a:rPr lang="fa-IR" sz="2400" dirty="0">
                <a:cs typeface="B Titr" pitchFamily="2" charset="-78"/>
              </a:rPr>
              <a:t>هیچ تبعیض، تفاوت یا </a:t>
            </a:r>
            <a:r>
              <a:rPr lang="fa-IR" sz="2400" dirty="0" err="1">
                <a:cs typeface="B Titr" pitchFamily="2" charset="-78"/>
              </a:rPr>
              <a:t>اولویتی</a:t>
            </a:r>
            <a:r>
              <a:rPr lang="fa-IR" sz="2400" dirty="0">
                <a:cs typeface="B Titr" pitchFamily="2" charset="-78"/>
              </a:rPr>
              <a:t> بین </a:t>
            </a:r>
            <a:r>
              <a:rPr lang="fa-IR" sz="2400" dirty="0" err="1">
                <a:cs typeface="B Titr" pitchFamily="2" charset="-78"/>
              </a:rPr>
              <a:t>طرف‌های</a:t>
            </a:r>
            <a:r>
              <a:rPr lang="fa-IR" sz="2400" dirty="0">
                <a:cs typeface="B Titr" pitchFamily="2" charset="-78"/>
              </a:rPr>
              <a:t> مشابه که خصوصیات یکسان دارند پذیرفته نیست. </a:t>
            </a:r>
          </a:p>
          <a:p>
            <a:pPr marL="285750" indent="-285750" algn="r" rtl="1">
              <a:buFont typeface="Arial" pitchFamily="34" charset="0"/>
              <a:buChar char="•"/>
              <a:defRPr/>
            </a:pPr>
            <a:r>
              <a:rPr lang="fa-IR" sz="2400" dirty="0">
                <a:cs typeface="B Titr" pitchFamily="2" charset="-78"/>
              </a:rPr>
              <a:t>به افراد </a:t>
            </a:r>
            <a:r>
              <a:rPr lang="fa-IR" sz="2400" dirty="0" err="1">
                <a:cs typeface="B Titr" pitchFamily="2" charset="-78"/>
              </a:rPr>
              <a:t>می‌آموزد</a:t>
            </a:r>
            <a:r>
              <a:rPr lang="fa-IR" sz="2400" dirty="0">
                <a:cs typeface="B Titr" pitchFamily="2" charset="-78"/>
              </a:rPr>
              <a:t> تا فعالیت‌های مالی خود را </a:t>
            </a:r>
            <a:r>
              <a:rPr lang="fa-IR" sz="2400" dirty="0" err="1">
                <a:cs typeface="B Titr" pitchFamily="2" charset="-78"/>
              </a:rPr>
              <a:t>برنامه‌ریزی</a:t>
            </a:r>
            <a:r>
              <a:rPr lang="fa-IR" sz="2400" dirty="0">
                <a:cs typeface="B Titr" pitchFamily="2" charset="-78"/>
              </a:rPr>
              <a:t>، </a:t>
            </a:r>
            <a:r>
              <a:rPr lang="fa-IR" sz="2400" dirty="0" err="1">
                <a:cs typeface="B Titr" pitchFamily="2" charset="-78"/>
              </a:rPr>
              <a:t>پیش‌بینی</a:t>
            </a:r>
            <a:r>
              <a:rPr lang="fa-IR" sz="2400" dirty="0">
                <a:cs typeface="B Titr" pitchFamily="2" charset="-78"/>
              </a:rPr>
              <a:t> و مدون کنند. </a:t>
            </a:r>
            <a:endParaRPr lang="fa-IR" sz="2400" dirty="0">
              <a:solidFill>
                <a:schemeClr val="bg2">
                  <a:lumMod val="25000"/>
                </a:schemeClr>
              </a:solidFill>
              <a:cs typeface="B Titr" pitchFamily="2" charset="-78"/>
            </a:endParaRPr>
          </a:p>
        </p:txBody>
      </p:sp>
      <p:sp>
        <p:nvSpPr>
          <p:cNvPr id="16391" name="Rektangel 76"/>
          <p:cNvSpPr>
            <a:spLocks noChangeArrowheads="1"/>
          </p:cNvSpPr>
          <p:nvPr/>
        </p:nvSpPr>
        <p:spPr bwMode="auto">
          <a:xfrm>
            <a:off x="6048375" y="862013"/>
            <a:ext cx="2401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rtl="1">
              <a:spcBef>
                <a:spcPct val="0"/>
              </a:spcBef>
              <a:buFontTx/>
              <a:buNone/>
            </a:pPr>
            <a:r>
              <a:rPr lang="ar-SA" altLang="en-US" sz="2800" noProof="1">
                <a:solidFill>
                  <a:schemeClr val="tx1"/>
                </a:solidFill>
                <a:latin typeface="Calibri" pitchFamily="34" charset="0"/>
                <a:cs typeface="B Titr" pitchFamily="2" charset="-78"/>
              </a:rPr>
              <a:t>اصول اجتماعی</a:t>
            </a:r>
            <a:endParaRPr lang="da-DK" altLang="en-US" sz="3200">
              <a:solidFill>
                <a:schemeClr val="tx1"/>
              </a:solidFill>
              <a:latin typeface="Calibri" pitchFamily="34" charset="0"/>
              <a:cs typeface="B Titr" pitchFamily="2" charset="-78"/>
            </a:endParaRPr>
          </a:p>
        </p:txBody>
      </p:sp>
      <p:sp>
        <p:nvSpPr>
          <p:cNvPr id="2" name="Slide Number Placeholder 1"/>
          <p:cNvSpPr>
            <a:spLocks noGrp="1"/>
          </p:cNvSpPr>
          <p:nvPr>
            <p:ph type="sldNum" sz="quarter" idx="12"/>
          </p:nvPr>
        </p:nvSpPr>
        <p:spPr/>
        <p:txBody>
          <a:bodyPr/>
          <a:lstStyle/>
          <a:p>
            <a:pPr>
              <a:defRPr/>
            </a:pPr>
            <a:fld id="{C55DF8E3-88C7-4860-9BE0-F40619681A8C}" type="slidenum">
              <a:rPr lang="ar-SA" smtClean="0"/>
              <a:pPr>
                <a:defRPr/>
              </a:pPr>
              <a:t>13</a:t>
            </a:fld>
            <a:endParaRPr lang="en-US" sz="1600">
              <a:solidFill>
                <a:srgbClr val="9D251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105"/>
          <p:cNvGrpSpPr>
            <a:grpSpLocks/>
          </p:cNvGrpSpPr>
          <p:nvPr/>
        </p:nvGrpSpPr>
        <p:grpSpPr bwMode="auto">
          <a:xfrm rot="19765573" flipH="1">
            <a:off x="5768975" y="74613"/>
            <a:ext cx="2992438" cy="2906712"/>
            <a:chOff x="5580063" y="2757488"/>
            <a:chExt cx="1031875" cy="1022350"/>
          </a:xfrm>
        </p:grpSpPr>
        <p:sp>
          <p:nvSpPr>
            <p:cNvPr id="10" name="Ellipse 44"/>
            <p:cNvSpPr/>
            <p:nvPr/>
          </p:nvSpPr>
          <p:spPr bwMode="auto">
            <a:xfrm rot="21052097">
              <a:off x="5590124" y="2757488"/>
              <a:ext cx="1021814" cy="1022350"/>
            </a:xfrm>
            <a:prstGeom prst="ellipse">
              <a:avLst/>
            </a:prstGeom>
            <a:gradFill flip="none" rotWithShape="1">
              <a:gsLst>
                <a:gs pos="0">
                  <a:srgbClr val="74FFFD"/>
                </a:gs>
                <a:gs pos="100000">
                  <a:srgbClr val="20A6CD"/>
                </a:gs>
              </a:gsLst>
              <a:path path="shape">
                <a:fillToRect l="50000" t="50000" r="50000" b="50000"/>
              </a:path>
              <a:tileRect/>
            </a:gradFill>
            <a:ln w="9525" cap="flat" cmpd="sng" algn="ctr">
              <a:solidFill>
                <a:srgbClr val="0081BE">
                  <a:lumMod val="75000"/>
                </a:srgbClr>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1" name="Måne 63"/>
            <p:cNvSpPr/>
            <p:nvPr/>
          </p:nvSpPr>
          <p:spPr bwMode="auto">
            <a:xfrm rot="16552097">
              <a:off x="5850994" y="3038453"/>
              <a:ext cx="450073" cy="991936"/>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7422" name="Ellipse 45"/>
            <p:cNvSpPr>
              <a:spLocks noChangeArrowheads="1"/>
            </p:cNvSpPr>
            <p:nvPr/>
          </p:nvSpPr>
          <p:spPr bwMode="auto">
            <a:xfrm>
              <a:off x="5735638" y="2786063"/>
              <a:ext cx="722312" cy="539750"/>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endParaRPr lang="da-DK" altLang="en-US" sz="2000" u="sng">
                <a:solidFill>
                  <a:srgbClr val="FFFFFF"/>
                </a:solidFill>
                <a:latin typeface="Calibri" pitchFamily="34" charset="0"/>
              </a:endParaRPr>
            </a:p>
          </p:txBody>
        </p:sp>
      </p:grpSp>
      <p:sp>
        <p:nvSpPr>
          <p:cNvPr id="26" name="Rektangel med enkelt afrundet hjørne 11"/>
          <p:cNvSpPr/>
          <p:nvPr/>
        </p:nvSpPr>
        <p:spPr>
          <a:xfrm rot="10800000" flipH="1">
            <a:off x="492369" y="1527502"/>
            <a:ext cx="8241723" cy="3888560"/>
          </a:xfrm>
          <a:prstGeom prst="round1Rect">
            <a:avLst/>
          </a:prstGeom>
          <a:gradFill flip="none" rotWithShape="1">
            <a:gsLst>
              <a:gs pos="0">
                <a:schemeClr val="bg1"/>
              </a:gs>
              <a:gs pos="100000">
                <a:schemeClr val="bg1">
                  <a:lumMod val="85000"/>
                </a:schemeClr>
              </a:gs>
            </a:gsLst>
            <a:lin ang="16200000" scaled="1"/>
            <a:tileRect/>
          </a:gradFill>
          <a:ln w="19050" cap="flat" cmpd="sng" algn="ctr">
            <a:gradFill flip="none" rotWithShape="1">
              <a:gsLst>
                <a:gs pos="0">
                  <a:schemeClr val="tx1">
                    <a:lumMod val="50000"/>
                    <a:lumOff val="50000"/>
                    <a:alpha val="47000"/>
                  </a:schemeClr>
                </a:gs>
                <a:gs pos="100000">
                  <a:schemeClr val="tx1">
                    <a:lumMod val="85000"/>
                    <a:lumOff val="15000"/>
                  </a:schemeClr>
                </a:gs>
              </a:gsLst>
              <a:lin ang="540000" scaled="0"/>
              <a:tileRect/>
            </a:gradFill>
            <a:prstDash val="solid"/>
          </a:ln>
          <a:effectLst/>
        </p:spPr>
        <p:txBody>
          <a:bodyPr anchor="ctr"/>
          <a:lstStyle/>
          <a:p>
            <a:pPr algn="ctr" fontAlgn="auto">
              <a:spcBef>
                <a:spcPts val="0"/>
              </a:spcBef>
              <a:spcAft>
                <a:spcPts val="0"/>
              </a:spcAft>
              <a:defRPr/>
            </a:pPr>
            <a:endParaRPr lang="da-DK">
              <a:solidFill>
                <a:srgbClr val="FFFFFF"/>
              </a:solidFill>
              <a:latin typeface="Calibri" pitchFamily="-105" charset="0"/>
            </a:endParaRPr>
          </a:p>
        </p:txBody>
      </p:sp>
      <p:sp>
        <p:nvSpPr>
          <p:cNvPr id="28" name="TextBox 66"/>
          <p:cNvSpPr txBox="1">
            <a:spLocks noChangeArrowheads="1"/>
          </p:cNvSpPr>
          <p:nvPr/>
        </p:nvSpPr>
        <p:spPr bwMode="auto">
          <a:xfrm>
            <a:off x="492125" y="1535113"/>
            <a:ext cx="8242300" cy="3416300"/>
          </a:xfrm>
          <a:prstGeom prst="rect">
            <a:avLst/>
          </a:prstGeom>
          <a:noFill/>
          <a:ln w="9525">
            <a:noFill/>
            <a:miter lim="800000"/>
            <a:headEnd/>
            <a:tailEnd/>
          </a:ln>
        </p:spPr>
        <p:txBody>
          <a:bodyPr>
            <a:spAutoFit/>
          </a:bodyPr>
          <a:lstStyle/>
          <a:p>
            <a:pPr marL="285750" indent="-285750" algn="r" rtl="1">
              <a:buFont typeface="Arial" pitchFamily="34" charset="0"/>
              <a:buChar char="•"/>
              <a:defRPr/>
            </a:pPr>
            <a:endParaRPr lang="fa-IR" sz="2400" dirty="0">
              <a:solidFill>
                <a:schemeClr val="accent4">
                  <a:lumMod val="50000"/>
                </a:schemeClr>
              </a:solidFill>
              <a:cs typeface="B Titr" pitchFamily="2" charset="-78"/>
            </a:endParaRPr>
          </a:p>
          <a:p>
            <a:pPr marL="285750" indent="-285750" algn="r" rtl="1">
              <a:buFont typeface="Arial" pitchFamily="34" charset="0"/>
              <a:buChar char="•"/>
              <a:defRPr/>
            </a:pPr>
            <a:r>
              <a:rPr lang="fa-IR" sz="2400" dirty="0">
                <a:solidFill>
                  <a:schemeClr val="accent4">
                    <a:lumMod val="50000"/>
                  </a:schemeClr>
                </a:solidFill>
                <a:cs typeface="B Titr" pitchFamily="2" charset="-78"/>
              </a:rPr>
              <a:t>احترام به مالکیت و حقوق افراد در بانکداری راستین پررنگ است</a:t>
            </a:r>
          </a:p>
          <a:p>
            <a:pPr marL="285750" indent="-285750" algn="r" rtl="1">
              <a:buFont typeface="Arial" pitchFamily="34" charset="0"/>
              <a:buChar char="•"/>
              <a:defRPr/>
            </a:pPr>
            <a:r>
              <a:rPr lang="fa-IR" sz="2400" dirty="0">
                <a:solidFill>
                  <a:schemeClr val="accent4">
                    <a:lumMod val="50000"/>
                  </a:schemeClr>
                </a:solidFill>
                <a:cs typeface="B Titr" pitchFamily="2" charset="-78"/>
              </a:rPr>
              <a:t>با معین بودن وجوه مختلف وظایف اطراف </a:t>
            </a:r>
            <a:r>
              <a:rPr lang="fa-IR" sz="2400" dirty="0" err="1">
                <a:solidFill>
                  <a:schemeClr val="accent4">
                    <a:lumMod val="50000"/>
                  </a:schemeClr>
                </a:solidFill>
                <a:cs typeface="B Titr" pitchFamily="2" charset="-78"/>
              </a:rPr>
              <a:t>قراردادها</a:t>
            </a:r>
            <a:r>
              <a:rPr lang="fa-IR" sz="2400" dirty="0">
                <a:solidFill>
                  <a:schemeClr val="accent4">
                    <a:lumMod val="50000"/>
                  </a:schemeClr>
                </a:solidFill>
                <a:cs typeface="B Titr" pitchFamily="2" charset="-78"/>
              </a:rPr>
              <a:t> زمینه طرح دعوای قضایی تقلیل </a:t>
            </a:r>
            <a:r>
              <a:rPr lang="fa-IR" sz="2400" dirty="0" err="1">
                <a:solidFill>
                  <a:schemeClr val="accent4">
                    <a:lumMod val="50000"/>
                  </a:schemeClr>
                </a:solidFill>
                <a:cs typeface="B Titr" pitchFamily="2" charset="-78"/>
              </a:rPr>
              <a:t>می‌یابد</a:t>
            </a:r>
            <a:endParaRPr lang="fa-IR" sz="2400" dirty="0">
              <a:solidFill>
                <a:schemeClr val="accent4">
                  <a:lumMod val="50000"/>
                </a:schemeClr>
              </a:solidFill>
              <a:cs typeface="B Titr" pitchFamily="2" charset="-78"/>
            </a:endParaRPr>
          </a:p>
          <a:p>
            <a:pPr marL="285750" indent="-285750" algn="r" rtl="1">
              <a:buFont typeface="Arial" pitchFamily="34" charset="0"/>
              <a:buChar char="•"/>
              <a:defRPr/>
            </a:pPr>
            <a:r>
              <a:rPr lang="fa-IR" sz="2400" dirty="0">
                <a:solidFill>
                  <a:schemeClr val="accent4">
                    <a:lumMod val="50000"/>
                  </a:schemeClr>
                </a:solidFill>
                <a:cs typeface="B Titr" pitchFamily="2" charset="-78"/>
              </a:rPr>
              <a:t>شیوه حل و فصل اختلافات را از طریق حکمیت سهل می‌کند. </a:t>
            </a:r>
          </a:p>
          <a:p>
            <a:pPr marL="285750" indent="-285750" algn="r" rtl="1">
              <a:buFont typeface="Arial" pitchFamily="34" charset="0"/>
              <a:buChar char="•"/>
              <a:defRPr/>
            </a:pPr>
            <a:r>
              <a:rPr lang="fa-IR" sz="2400" dirty="0">
                <a:solidFill>
                  <a:schemeClr val="accent4">
                    <a:lumMod val="50000"/>
                  </a:schemeClr>
                </a:solidFill>
                <a:cs typeface="B Titr" pitchFamily="2" charset="-78"/>
              </a:rPr>
              <a:t>با استفاده از </a:t>
            </a:r>
            <a:r>
              <a:rPr lang="fa-IR" sz="2400" dirty="0" err="1">
                <a:solidFill>
                  <a:schemeClr val="accent4">
                    <a:lumMod val="50000"/>
                  </a:schemeClr>
                </a:solidFill>
                <a:cs typeface="B Titr" pitchFamily="2" charset="-78"/>
              </a:rPr>
              <a:t>پایگاه‌های</a:t>
            </a:r>
            <a:r>
              <a:rPr lang="fa-IR" sz="2400" dirty="0">
                <a:solidFill>
                  <a:schemeClr val="accent4">
                    <a:lumMod val="50000"/>
                  </a:schemeClr>
                </a:solidFill>
                <a:cs typeface="B Titr" pitchFamily="2" charset="-78"/>
              </a:rPr>
              <a:t> داده قابل استعلام زمینه بسیاری از </a:t>
            </a:r>
            <a:r>
              <a:rPr lang="fa-IR" sz="2400" dirty="0" err="1">
                <a:solidFill>
                  <a:schemeClr val="accent4">
                    <a:lumMod val="50000"/>
                  </a:schemeClr>
                </a:solidFill>
                <a:cs typeface="B Titr" pitchFamily="2" charset="-78"/>
              </a:rPr>
              <a:t>سواستفاده‌ها</a:t>
            </a:r>
            <a:r>
              <a:rPr lang="fa-IR" sz="2400" dirty="0">
                <a:solidFill>
                  <a:schemeClr val="accent4">
                    <a:lumMod val="50000"/>
                  </a:schemeClr>
                </a:solidFill>
                <a:cs typeface="B Titr" pitchFamily="2" charset="-78"/>
              </a:rPr>
              <a:t> محدود می‌شود.</a:t>
            </a:r>
          </a:p>
          <a:p>
            <a:pPr marL="285750" indent="-285750" algn="r" rtl="1">
              <a:buFont typeface="Arial" pitchFamily="34" charset="0"/>
              <a:buChar char="•"/>
              <a:defRPr/>
            </a:pPr>
            <a:r>
              <a:rPr lang="fa-IR" sz="2400" dirty="0">
                <a:solidFill>
                  <a:schemeClr val="accent4">
                    <a:lumMod val="50000"/>
                  </a:schemeClr>
                </a:solidFill>
                <a:cs typeface="B Titr" pitchFamily="2" charset="-78"/>
              </a:rPr>
              <a:t>شیوه جدید اجرای مفاد اسناد لازم </a:t>
            </a:r>
            <a:r>
              <a:rPr lang="fa-IR" sz="2400" dirty="0" err="1">
                <a:solidFill>
                  <a:schemeClr val="accent4">
                    <a:lumMod val="50000"/>
                  </a:schemeClr>
                </a:solidFill>
                <a:cs typeface="B Titr" pitchFamily="2" charset="-78"/>
              </a:rPr>
              <a:t>الاجرای</a:t>
            </a:r>
            <a:r>
              <a:rPr lang="fa-IR" sz="2400" dirty="0">
                <a:solidFill>
                  <a:schemeClr val="accent4">
                    <a:lumMod val="50000"/>
                  </a:schemeClr>
                </a:solidFill>
                <a:cs typeface="B Titr" pitchFamily="2" charset="-78"/>
              </a:rPr>
              <a:t> بانک وصول مطالبات را تسریع می‌نماید.</a:t>
            </a:r>
          </a:p>
        </p:txBody>
      </p:sp>
      <p:sp>
        <p:nvSpPr>
          <p:cNvPr id="17415" name="Rektangel 76"/>
          <p:cNvSpPr>
            <a:spLocks noChangeArrowheads="1"/>
          </p:cNvSpPr>
          <p:nvPr/>
        </p:nvSpPr>
        <p:spPr bwMode="auto">
          <a:xfrm>
            <a:off x="6048375" y="862013"/>
            <a:ext cx="2401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rtl="1">
              <a:spcBef>
                <a:spcPct val="0"/>
              </a:spcBef>
              <a:buFontTx/>
              <a:buNone/>
            </a:pPr>
            <a:r>
              <a:rPr lang="ar-SA" altLang="en-US" sz="2800" noProof="1">
                <a:solidFill>
                  <a:schemeClr val="tx1"/>
                </a:solidFill>
                <a:latin typeface="Calibri" pitchFamily="34" charset="0"/>
                <a:cs typeface="B Titr" pitchFamily="2" charset="-78"/>
              </a:rPr>
              <a:t>اصول حقوقی</a:t>
            </a:r>
            <a:endParaRPr lang="da-DK" altLang="en-US" sz="3200">
              <a:solidFill>
                <a:schemeClr val="tx1"/>
              </a:solidFill>
              <a:latin typeface="Calibri" pitchFamily="34" charset="0"/>
              <a:cs typeface="B Titr" pitchFamily="2" charset="-78"/>
            </a:endParaRPr>
          </a:p>
        </p:txBody>
      </p:sp>
      <p:sp>
        <p:nvSpPr>
          <p:cNvPr id="2" name="Slide Number Placeholder 1"/>
          <p:cNvSpPr>
            <a:spLocks noGrp="1"/>
          </p:cNvSpPr>
          <p:nvPr>
            <p:ph type="sldNum" sz="quarter" idx="12"/>
          </p:nvPr>
        </p:nvSpPr>
        <p:spPr/>
        <p:txBody>
          <a:bodyPr/>
          <a:lstStyle/>
          <a:p>
            <a:pPr>
              <a:defRPr/>
            </a:pPr>
            <a:fld id="{C55DF8E3-88C7-4860-9BE0-F40619681A8C}" type="slidenum">
              <a:rPr lang="ar-SA" smtClean="0"/>
              <a:pPr>
                <a:defRPr/>
              </a:pPr>
              <a:t>14</a:t>
            </a:fld>
            <a:endParaRPr lang="en-US" sz="1600">
              <a:solidFill>
                <a:srgbClr val="9D251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105"/>
          <p:cNvGrpSpPr>
            <a:grpSpLocks/>
          </p:cNvGrpSpPr>
          <p:nvPr/>
        </p:nvGrpSpPr>
        <p:grpSpPr bwMode="auto">
          <a:xfrm rot="19765573" flipH="1">
            <a:off x="5768975" y="74613"/>
            <a:ext cx="2992438" cy="2906712"/>
            <a:chOff x="5580063" y="2757488"/>
            <a:chExt cx="1031875" cy="1022350"/>
          </a:xfrm>
        </p:grpSpPr>
        <p:sp>
          <p:nvSpPr>
            <p:cNvPr id="10" name="Ellipse 44"/>
            <p:cNvSpPr/>
            <p:nvPr/>
          </p:nvSpPr>
          <p:spPr bwMode="auto">
            <a:xfrm rot="21052097">
              <a:off x="5590124" y="2757488"/>
              <a:ext cx="1021814" cy="1022350"/>
            </a:xfrm>
            <a:prstGeom prst="ellipse">
              <a:avLst/>
            </a:prstGeom>
            <a:gradFill flip="none" rotWithShape="1">
              <a:gsLst>
                <a:gs pos="0">
                  <a:srgbClr val="74FFFD"/>
                </a:gs>
                <a:gs pos="100000">
                  <a:srgbClr val="20A6CD"/>
                </a:gs>
              </a:gsLst>
              <a:path path="shape">
                <a:fillToRect l="50000" t="50000" r="50000" b="50000"/>
              </a:path>
              <a:tileRect/>
            </a:gradFill>
            <a:ln w="9525" cap="flat" cmpd="sng" algn="ctr">
              <a:solidFill>
                <a:srgbClr val="0081BE">
                  <a:lumMod val="75000"/>
                </a:srgbClr>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1" name="Måne 63"/>
            <p:cNvSpPr/>
            <p:nvPr/>
          </p:nvSpPr>
          <p:spPr bwMode="auto">
            <a:xfrm rot="16552097">
              <a:off x="5850994" y="3038453"/>
              <a:ext cx="450073" cy="991936"/>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8446" name="Ellipse 45"/>
            <p:cNvSpPr>
              <a:spLocks noChangeArrowheads="1"/>
            </p:cNvSpPr>
            <p:nvPr/>
          </p:nvSpPr>
          <p:spPr bwMode="auto">
            <a:xfrm>
              <a:off x="5735638" y="2786063"/>
              <a:ext cx="722312" cy="539750"/>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endParaRPr lang="da-DK" altLang="en-US" sz="2000" u="sng">
                <a:solidFill>
                  <a:srgbClr val="FFFFFF"/>
                </a:solidFill>
                <a:latin typeface="Calibri" pitchFamily="34" charset="0"/>
              </a:endParaRPr>
            </a:p>
          </p:txBody>
        </p:sp>
      </p:grpSp>
      <p:sp>
        <p:nvSpPr>
          <p:cNvPr id="26" name="Rektangel med enkelt afrundet hjørne 11"/>
          <p:cNvSpPr/>
          <p:nvPr/>
        </p:nvSpPr>
        <p:spPr>
          <a:xfrm rot="10800000" flipH="1">
            <a:off x="492369" y="1527502"/>
            <a:ext cx="8241723" cy="4141778"/>
          </a:xfrm>
          <a:prstGeom prst="round1Rect">
            <a:avLst/>
          </a:prstGeom>
          <a:gradFill flip="none" rotWithShape="1">
            <a:gsLst>
              <a:gs pos="0">
                <a:schemeClr val="bg1"/>
              </a:gs>
              <a:gs pos="100000">
                <a:schemeClr val="bg1">
                  <a:lumMod val="85000"/>
                </a:schemeClr>
              </a:gs>
            </a:gsLst>
            <a:lin ang="16200000" scaled="1"/>
            <a:tileRect/>
          </a:gradFill>
          <a:ln w="19050" cap="flat" cmpd="sng" algn="ctr">
            <a:gradFill flip="none" rotWithShape="1">
              <a:gsLst>
                <a:gs pos="0">
                  <a:schemeClr val="tx1">
                    <a:lumMod val="50000"/>
                    <a:lumOff val="50000"/>
                    <a:alpha val="47000"/>
                  </a:schemeClr>
                </a:gs>
                <a:gs pos="100000">
                  <a:schemeClr val="tx1">
                    <a:lumMod val="85000"/>
                    <a:lumOff val="15000"/>
                  </a:schemeClr>
                </a:gs>
              </a:gsLst>
              <a:lin ang="540000" scaled="0"/>
              <a:tileRect/>
            </a:gradFill>
            <a:prstDash val="solid"/>
          </a:ln>
          <a:effectLst/>
        </p:spPr>
        <p:txBody>
          <a:bodyPr anchor="ctr"/>
          <a:lstStyle/>
          <a:p>
            <a:pPr algn="ctr" fontAlgn="auto">
              <a:spcBef>
                <a:spcPts val="0"/>
              </a:spcBef>
              <a:spcAft>
                <a:spcPts val="0"/>
              </a:spcAft>
              <a:defRPr/>
            </a:pPr>
            <a:endParaRPr lang="da-DK">
              <a:solidFill>
                <a:srgbClr val="FFFFFF"/>
              </a:solidFill>
              <a:latin typeface="Calibri" pitchFamily="-105" charset="0"/>
            </a:endParaRPr>
          </a:p>
        </p:txBody>
      </p:sp>
      <p:sp>
        <p:nvSpPr>
          <p:cNvPr id="28" name="TextBox 66"/>
          <p:cNvSpPr txBox="1">
            <a:spLocks noChangeArrowheads="1"/>
          </p:cNvSpPr>
          <p:nvPr/>
        </p:nvSpPr>
        <p:spPr bwMode="auto">
          <a:xfrm>
            <a:off x="492125" y="1535113"/>
            <a:ext cx="8242300" cy="3046412"/>
          </a:xfrm>
          <a:prstGeom prst="rect">
            <a:avLst/>
          </a:prstGeom>
          <a:noFill/>
          <a:ln w="9525">
            <a:noFill/>
            <a:miter lim="800000"/>
            <a:headEnd/>
            <a:tailEnd/>
          </a:ln>
        </p:spPr>
        <p:txBody>
          <a:bodyPr>
            <a:spAutoFit/>
          </a:bodyPr>
          <a:lstStyle/>
          <a:p>
            <a:pPr marL="285750" indent="-285750" algn="r" rtl="1">
              <a:buFont typeface="Arial" pitchFamily="34" charset="0"/>
              <a:buChar char="•"/>
              <a:defRPr/>
            </a:pPr>
            <a:r>
              <a:rPr lang="fa-IR" sz="2400" dirty="0">
                <a:cs typeface="B Titr" pitchFamily="2" charset="-78"/>
              </a:rPr>
              <a:t>امکان دسترسی اینترنتی در همه ساعات </a:t>
            </a:r>
            <a:r>
              <a:rPr lang="fa-IR" sz="2400" dirty="0" err="1">
                <a:cs typeface="B Titr" pitchFamily="2" charset="-78"/>
              </a:rPr>
              <a:t>شبانه‌روز</a:t>
            </a:r>
            <a:r>
              <a:rPr lang="fa-IR" sz="2400" dirty="0">
                <a:cs typeface="B Titr" pitchFamily="2" charset="-78"/>
              </a:rPr>
              <a:t> و تمامی ایام هفته از همه نقاط جهان به خدمات بانک وجود دارد</a:t>
            </a:r>
          </a:p>
          <a:p>
            <a:pPr marL="285750" indent="-285750" algn="r" rtl="1">
              <a:buFont typeface="Arial" pitchFamily="34" charset="0"/>
              <a:buChar char="•"/>
              <a:defRPr/>
            </a:pPr>
            <a:r>
              <a:rPr lang="fa-IR" sz="2400" dirty="0">
                <a:cs typeface="B Titr" pitchFamily="2" charset="-78"/>
              </a:rPr>
              <a:t>جلب سرمایه بیگانگان</a:t>
            </a:r>
          </a:p>
          <a:p>
            <a:pPr marL="285750" indent="-285750" algn="r" rtl="1">
              <a:buFont typeface="Arial" pitchFamily="34" charset="0"/>
              <a:buChar char="•"/>
              <a:defRPr/>
            </a:pPr>
            <a:r>
              <a:rPr lang="fa-IR" sz="2400" dirty="0">
                <a:cs typeface="B Titr" pitchFamily="2" charset="-78"/>
              </a:rPr>
              <a:t>زمینه اشتراک منافع بین‌المللی و ثبات سیاسی فراهم می‌شود.</a:t>
            </a:r>
          </a:p>
          <a:p>
            <a:pPr marL="285750" indent="-285750" algn="r" rtl="1">
              <a:buFont typeface="Arial" pitchFamily="34" charset="0"/>
              <a:buChar char="•"/>
              <a:defRPr/>
            </a:pPr>
            <a:r>
              <a:rPr lang="fa-IR" sz="2400" dirty="0">
                <a:cs typeface="B Titr" pitchFamily="2" charset="-78"/>
              </a:rPr>
              <a:t>محسنات سیستم، آن را به </a:t>
            </a:r>
            <a:r>
              <a:rPr lang="fa-IR" sz="2400" dirty="0" err="1">
                <a:cs typeface="B Titr" pitchFamily="2" charset="-78"/>
              </a:rPr>
              <a:t>الگویی</a:t>
            </a:r>
            <a:r>
              <a:rPr lang="fa-IR" sz="2400" dirty="0">
                <a:cs typeface="B Titr" pitchFamily="2" charset="-78"/>
              </a:rPr>
              <a:t> عملیاتی و بدیع در سطح بین‌المللی تبدیل می‌نماید</a:t>
            </a:r>
          </a:p>
          <a:p>
            <a:pPr marL="285750" indent="-285750" algn="r" rtl="1">
              <a:buFont typeface="Arial" pitchFamily="34" charset="0"/>
              <a:buChar char="•"/>
              <a:defRPr/>
            </a:pPr>
            <a:r>
              <a:rPr lang="fa-IR" sz="2400" dirty="0">
                <a:cs typeface="B Titr" pitchFamily="2" charset="-78"/>
              </a:rPr>
              <a:t>با توسعه بازار گواهی راستین در سطح بین‌المللی، لنگر قیمتی </a:t>
            </a:r>
            <a:r>
              <a:rPr lang="fa-IR" sz="2400" dirty="0" err="1">
                <a:cs typeface="B Titr" pitchFamily="2" charset="-78"/>
              </a:rPr>
              <a:t>باثباتی</a:t>
            </a:r>
            <a:r>
              <a:rPr lang="fa-IR" sz="2400" dirty="0">
                <a:cs typeface="B Titr" pitchFamily="2" charset="-78"/>
              </a:rPr>
              <a:t> برای </a:t>
            </a:r>
            <a:r>
              <a:rPr lang="fa-IR" sz="2400" dirty="0" err="1">
                <a:cs typeface="B Titr" pitchFamily="2" charset="-78"/>
              </a:rPr>
              <a:t>دارایی‌ها</a:t>
            </a:r>
            <a:r>
              <a:rPr lang="fa-IR" sz="2400" dirty="0">
                <a:cs typeface="B Titr" pitchFamily="2" charset="-78"/>
              </a:rPr>
              <a:t> ایجاد می‌شود.</a:t>
            </a:r>
            <a:endParaRPr lang="fa-IR" sz="2400" dirty="0">
              <a:solidFill>
                <a:schemeClr val="accent4">
                  <a:lumMod val="50000"/>
                </a:schemeClr>
              </a:solidFill>
              <a:cs typeface="B Titr" pitchFamily="2" charset="-78"/>
            </a:endParaRPr>
          </a:p>
        </p:txBody>
      </p:sp>
      <p:sp>
        <p:nvSpPr>
          <p:cNvPr id="18439" name="Rektangel 76"/>
          <p:cNvSpPr>
            <a:spLocks noChangeArrowheads="1"/>
          </p:cNvSpPr>
          <p:nvPr/>
        </p:nvSpPr>
        <p:spPr bwMode="auto">
          <a:xfrm>
            <a:off x="6048375" y="862013"/>
            <a:ext cx="2401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rtl="1">
              <a:spcBef>
                <a:spcPct val="0"/>
              </a:spcBef>
              <a:buFontTx/>
              <a:buNone/>
            </a:pPr>
            <a:r>
              <a:rPr lang="ar-SA" altLang="en-US" sz="2800" noProof="1">
                <a:solidFill>
                  <a:schemeClr val="tx1"/>
                </a:solidFill>
                <a:latin typeface="Calibri" pitchFamily="34" charset="0"/>
                <a:cs typeface="B Titr" pitchFamily="2" charset="-78"/>
              </a:rPr>
              <a:t>اصول بین‌المللی</a:t>
            </a:r>
            <a:endParaRPr lang="da-DK" altLang="en-US" sz="3200">
              <a:solidFill>
                <a:schemeClr val="tx1"/>
              </a:solidFill>
              <a:latin typeface="Calibri" pitchFamily="34" charset="0"/>
              <a:cs typeface="B Titr" pitchFamily="2" charset="-78"/>
            </a:endParaRPr>
          </a:p>
        </p:txBody>
      </p:sp>
      <p:sp>
        <p:nvSpPr>
          <p:cNvPr id="2" name="Slide Number Placeholder 1"/>
          <p:cNvSpPr>
            <a:spLocks noGrp="1"/>
          </p:cNvSpPr>
          <p:nvPr>
            <p:ph type="sldNum" sz="quarter" idx="12"/>
          </p:nvPr>
        </p:nvSpPr>
        <p:spPr/>
        <p:txBody>
          <a:bodyPr/>
          <a:lstStyle/>
          <a:p>
            <a:pPr>
              <a:defRPr/>
            </a:pPr>
            <a:fld id="{C55DF8E3-88C7-4860-9BE0-F40619681A8C}" type="slidenum">
              <a:rPr lang="ar-SA" smtClean="0"/>
              <a:pPr>
                <a:defRPr/>
              </a:pPr>
              <a:t>15</a:t>
            </a:fld>
            <a:endParaRPr lang="en-US" sz="1600">
              <a:solidFill>
                <a:srgbClr val="9D251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105"/>
          <p:cNvGrpSpPr>
            <a:grpSpLocks/>
          </p:cNvGrpSpPr>
          <p:nvPr/>
        </p:nvGrpSpPr>
        <p:grpSpPr bwMode="auto">
          <a:xfrm rot="19765573" flipH="1">
            <a:off x="5768975" y="74613"/>
            <a:ext cx="2992438" cy="2906712"/>
            <a:chOff x="5580063" y="2757488"/>
            <a:chExt cx="1031875" cy="1022350"/>
          </a:xfrm>
        </p:grpSpPr>
        <p:sp>
          <p:nvSpPr>
            <p:cNvPr id="10" name="Ellipse 44"/>
            <p:cNvSpPr/>
            <p:nvPr/>
          </p:nvSpPr>
          <p:spPr bwMode="auto">
            <a:xfrm rot="21052097">
              <a:off x="5590124" y="2757488"/>
              <a:ext cx="1021814" cy="1022350"/>
            </a:xfrm>
            <a:prstGeom prst="ellipse">
              <a:avLst/>
            </a:prstGeom>
            <a:gradFill flip="none" rotWithShape="1">
              <a:gsLst>
                <a:gs pos="0">
                  <a:srgbClr val="74FFFD"/>
                </a:gs>
                <a:gs pos="100000">
                  <a:srgbClr val="20A6CD"/>
                </a:gs>
              </a:gsLst>
              <a:path path="shape">
                <a:fillToRect l="50000" t="50000" r="50000" b="50000"/>
              </a:path>
              <a:tileRect/>
            </a:gradFill>
            <a:ln w="9525" cap="flat" cmpd="sng" algn="ctr">
              <a:solidFill>
                <a:srgbClr val="0081BE">
                  <a:lumMod val="75000"/>
                </a:srgbClr>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1" name="Måne 63"/>
            <p:cNvSpPr/>
            <p:nvPr/>
          </p:nvSpPr>
          <p:spPr bwMode="auto">
            <a:xfrm rot="16552097">
              <a:off x="5850994" y="3038453"/>
              <a:ext cx="450073" cy="991936"/>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9470" name="Ellipse 45"/>
            <p:cNvSpPr>
              <a:spLocks noChangeArrowheads="1"/>
            </p:cNvSpPr>
            <p:nvPr/>
          </p:nvSpPr>
          <p:spPr bwMode="auto">
            <a:xfrm>
              <a:off x="5735638" y="2786063"/>
              <a:ext cx="722312" cy="539750"/>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endParaRPr lang="da-DK" altLang="en-US" sz="2000" u="sng">
                <a:solidFill>
                  <a:srgbClr val="FFFFFF"/>
                </a:solidFill>
                <a:latin typeface="Calibri" pitchFamily="34" charset="0"/>
              </a:endParaRPr>
            </a:p>
          </p:txBody>
        </p:sp>
      </p:grpSp>
      <p:sp>
        <p:nvSpPr>
          <p:cNvPr id="26" name="Rektangel med enkelt afrundet hjørne 11"/>
          <p:cNvSpPr/>
          <p:nvPr/>
        </p:nvSpPr>
        <p:spPr>
          <a:xfrm rot="10800000" flipH="1">
            <a:off x="492369" y="1527502"/>
            <a:ext cx="8241723" cy="4141778"/>
          </a:xfrm>
          <a:prstGeom prst="round1Rect">
            <a:avLst/>
          </a:prstGeom>
          <a:gradFill flip="none" rotWithShape="1">
            <a:gsLst>
              <a:gs pos="0">
                <a:schemeClr val="bg1"/>
              </a:gs>
              <a:gs pos="100000">
                <a:schemeClr val="bg1">
                  <a:lumMod val="85000"/>
                </a:schemeClr>
              </a:gs>
            </a:gsLst>
            <a:lin ang="16200000" scaled="1"/>
            <a:tileRect/>
          </a:gradFill>
          <a:ln w="19050" cap="flat" cmpd="sng" algn="ctr">
            <a:gradFill flip="none" rotWithShape="1">
              <a:gsLst>
                <a:gs pos="0">
                  <a:schemeClr val="tx1">
                    <a:lumMod val="50000"/>
                    <a:lumOff val="50000"/>
                    <a:alpha val="47000"/>
                  </a:schemeClr>
                </a:gs>
                <a:gs pos="100000">
                  <a:schemeClr val="tx1">
                    <a:lumMod val="85000"/>
                    <a:lumOff val="15000"/>
                  </a:schemeClr>
                </a:gs>
              </a:gsLst>
              <a:lin ang="540000" scaled="0"/>
              <a:tileRect/>
            </a:gradFill>
            <a:prstDash val="solid"/>
          </a:ln>
          <a:effectLst/>
        </p:spPr>
        <p:txBody>
          <a:bodyPr anchor="ctr"/>
          <a:lstStyle/>
          <a:p>
            <a:pPr algn="ctr" fontAlgn="auto">
              <a:spcBef>
                <a:spcPts val="0"/>
              </a:spcBef>
              <a:spcAft>
                <a:spcPts val="0"/>
              </a:spcAft>
              <a:defRPr/>
            </a:pPr>
            <a:endParaRPr lang="da-DK">
              <a:solidFill>
                <a:srgbClr val="FFFFFF"/>
              </a:solidFill>
              <a:latin typeface="Calibri" pitchFamily="-105" charset="0"/>
            </a:endParaRPr>
          </a:p>
        </p:txBody>
      </p:sp>
      <p:sp>
        <p:nvSpPr>
          <p:cNvPr id="28" name="TextBox 66"/>
          <p:cNvSpPr txBox="1">
            <a:spLocks noChangeArrowheads="1"/>
          </p:cNvSpPr>
          <p:nvPr/>
        </p:nvSpPr>
        <p:spPr bwMode="auto">
          <a:xfrm>
            <a:off x="492125" y="1535113"/>
            <a:ext cx="8242300" cy="3046412"/>
          </a:xfrm>
          <a:prstGeom prst="rect">
            <a:avLst/>
          </a:prstGeom>
          <a:noFill/>
          <a:ln w="9525">
            <a:noFill/>
            <a:miter lim="800000"/>
            <a:headEnd/>
            <a:tailEnd/>
          </a:ln>
        </p:spPr>
        <p:txBody>
          <a:bodyPr>
            <a:spAutoFit/>
          </a:bodyPr>
          <a:lstStyle/>
          <a:p>
            <a:pPr marL="285750" indent="-285750" algn="r" rtl="1">
              <a:buFont typeface="Arial" pitchFamily="34" charset="0"/>
              <a:buChar char="•"/>
              <a:defRPr/>
            </a:pPr>
            <a:r>
              <a:rPr lang="fa-IR" sz="2400" dirty="0">
                <a:cs typeface="B Titr" pitchFamily="2" charset="-78"/>
              </a:rPr>
              <a:t>تناسب سازمان با نیازها</a:t>
            </a:r>
          </a:p>
          <a:p>
            <a:pPr marL="285750" indent="-285750" algn="r" rtl="1">
              <a:buFont typeface="Arial" pitchFamily="34" charset="0"/>
              <a:buChar char="•"/>
              <a:defRPr/>
            </a:pPr>
            <a:r>
              <a:rPr lang="fa-IR" sz="2400" dirty="0">
                <a:cs typeface="B Titr" pitchFamily="2" charset="-78"/>
              </a:rPr>
              <a:t>شایستگی انتصاب و ارتقاء و </a:t>
            </a:r>
            <a:r>
              <a:rPr lang="fa-IR" sz="2400" dirty="0" err="1">
                <a:cs typeface="B Titr" pitchFamily="2" charset="-78"/>
              </a:rPr>
              <a:t>بطورکلی</a:t>
            </a:r>
            <a:r>
              <a:rPr lang="fa-IR" sz="2400" dirty="0">
                <a:cs typeface="B Titr" pitchFamily="2" charset="-78"/>
              </a:rPr>
              <a:t> شایسته سالاری اعم از </a:t>
            </a:r>
            <a:r>
              <a:rPr lang="fa-IR" sz="2400" dirty="0" err="1">
                <a:cs typeface="B Titr" pitchFamily="2" charset="-78"/>
              </a:rPr>
              <a:t>شایسته‌گزینی</a:t>
            </a:r>
            <a:r>
              <a:rPr lang="fa-IR" sz="2400" dirty="0">
                <a:cs typeface="B Titr" pitchFamily="2" charset="-78"/>
              </a:rPr>
              <a:t>، ارتباطات سازمانی و مسئولیت و وظایف افراد و نظام تنبیه و پاداش موثر تعریف </a:t>
            </a:r>
            <a:r>
              <a:rPr lang="fa-IR" sz="2400" dirty="0" err="1">
                <a:cs typeface="B Titr" pitchFamily="2" charset="-78"/>
              </a:rPr>
              <a:t>شده‌اند</a:t>
            </a:r>
            <a:r>
              <a:rPr lang="fa-IR" sz="2400" dirty="0">
                <a:cs typeface="B Titr" pitchFamily="2" charset="-78"/>
              </a:rPr>
              <a:t>.</a:t>
            </a:r>
          </a:p>
          <a:p>
            <a:pPr marL="285750" indent="-285750" algn="r" rtl="1">
              <a:buFont typeface="Arial" pitchFamily="34" charset="0"/>
              <a:buChar char="•"/>
              <a:defRPr/>
            </a:pPr>
            <a:r>
              <a:rPr lang="fa-IR" sz="2400" dirty="0">
                <a:cs typeface="B Titr" pitchFamily="2" charset="-78"/>
              </a:rPr>
              <a:t>تحول سازمان و ثبات سازمانی</a:t>
            </a:r>
          </a:p>
          <a:p>
            <a:pPr marL="285750" indent="-285750" algn="r" rtl="1">
              <a:buFont typeface="Arial" pitchFamily="34" charset="0"/>
              <a:buChar char="•"/>
              <a:defRPr/>
            </a:pPr>
            <a:r>
              <a:rPr lang="fa-IR" sz="2400" dirty="0">
                <a:cs typeface="B Titr" pitchFamily="2" charset="-78"/>
              </a:rPr>
              <a:t>استانداردسازی و </a:t>
            </a:r>
            <a:r>
              <a:rPr lang="fa-IR" sz="2400" dirty="0" err="1">
                <a:cs typeface="B Titr" pitchFamily="2" charset="-78"/>
              </a:rPr>
              <a:t>مستندسازی</a:t>
            </a:r>
            <a:endParaRPr lang="fa-IR" sz="2400" dirty="0">
              <a:cs typeface="B Titr" pitchFamily="2" charset="-78"/>
            </a:endParaRPr>
          </a:p>
          <a:p>
            <a:pPr marL="285750" indent="-285750" algn="r" rtl="1">
              <a:buFont typeface="Arial" pitchFamily="34" charset="0"/>
              <a:buChar char="•"/>
              <a:defRPr/>
            </a:pPr>
            <a:r>
              <a:rPr lang="fa-IR" sz="2400" dirty="0">
                <a:cs typeface="B Titr" pitchFamily="2" charset="-78"/>
              </a:rPr>
              <a:t>پاسخگویی کلیه اشخاص در قبال اختیاری که به آنها داده شده است مانع از بروز اثرات مضر </a:t>
            </a:r>
            <a:r>
              <a:rPr lang="fa-IR" sz="2400" dirty="0" err="1">
                <a:cs typeface="B Titr" pitchFamily="2" charset="-78"/>
              </a:rPr>
              <a:t>سازمان‌های</a:t>
            </a:r>
            <a:r>
              <a:rPr lang="fa-IR" sz="2400" dirty="0">
                <a:cs typeface="B Titr" pitchFamily="2" charset="-78"/>
              </a:rPr>
              <a:t> غیررسمی و فشار سیاسی می‌شود.</a:t>
            </a:r>
            <a:endParaRPr lang="fa-IR" sz="2400" dirty="0">
              <a:solidFill>
                <a:schemeClr val="accent4">
                  <a:lumMod val="50000"/>
                </a:schemeClr>
              </a:solidFill>
              <a:cs typeface="B Titr" pitchFamily="2" charset="-78"/>
            </a:endParaRPr>
          </a:p>
        </p:txBody>
      </p:sp>
      <p:sp>
        <p:nvSpPr>
          <p:cNvPr id="19463" name="Rektangel 76"/>
          <p:cNvSpPr>
            <a:spLocks noChangeArrowheads="1"/>
          </p:cNvSpPr>
          <p:nvPr/>
        </p:nvSpPr>
        <p:spPr bwMode="auto">
          <a:xfrm>
            <a:off x="6048375" y="862013"/>
            <a:ext cx="2401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rtl="1">
              <a:spcBef>
                <a:spcPct val="0"/>
              </a:spcBef>
              <a:buFontTx/>
              <a:buNone/>
            </a:pPr>
            <a:r>
              <a:rPr lang="ar-SA" altLang="en-US" sz="2800" noProof="1">
                <a:solidFill>
                  <a:schemeClr val="tx1"/>
                </a:solidFill>
                <a:latin typeface="Calibri" pitchFamily="34" charset="0"/>
                <a:cs typeface="B Titr" pitchFamily="2" charset="-78"/>
              </a:rPr>
              <a:t>اصول سازمانی</a:t>
            </a:r>
            <a:endParaRPr lang="da-DK" altLang="en-US" sz="3200">
              <a:solidFill>
                <a:schemeClr val="tx1"/>
              </a:solidFill>
              <a:latin typeface="Calibri" pitchFamily="34" charset="0"/>
              <a:cs typeface="B Titr" pitchFamily="2" charset="-78"/>
            </a:endParaRPr>
          </a:p>
        </p:txBody>
      </p:sp>
      <p:sp>
        <p:nvSpPr>
          <p:cNvPr id="2" name="Slide Number Placeholder 1"/>
          <p:cNvSpPr>
            <a:spLocks noGrp="1"/>
          </p:cNvSpPr>
          <p:nvPr>
            <p:ph type="sldNum" sz="quarter" idx="12"/>
          </p:nvPr>
        </p:nvSpPr>
        <p:spPr/>
        <p:txBody>
          <a:bodyPr/>
          <a:lstStyle/>
          <a:p>
            <a:pPr>
              <a:defRPr/>
            </a:pPr>
            <a:fld id="{C55DF8E3-88C7-4860-9BE0-F40619681A8C}" type="slidenum">
              <a:rPr lang="ar-SA" smtClean="0"/>
              <a:pPr>
                <a:defRPr/>
              </a:pPr>
              <a:t>16</a:t>
            </a:fld>
            <a:endParaRPr lang="en-US" sz="1600">
              <a:solidFill>
                <a:srgbClr val="9D251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0" y="3886200"/>
            <a:ext cx="9144000" cy="2381256"/>
          </a:xfrm>
          <a:prstGeom prst="rect">
            <a:avLst/>
          </a:prstGeom>
          <a:gradFill>
            <a:gsLst>
              <a:gs pos="61000">
                <a:schemeClr val="bg1">
                  <a:alpha val="0"/>
                </a:schemeClr>
              </a:gs>
              <a:gs pos="100000">
                <a:schemeClr val="bg1">
                  <a:lumMod val="8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ktangel med enkelt afrundet hjørne 11"/>
          <p:cNvSpPr/>
          <p:nvPr/>
        </p:nvSpPr>
        <p:spPr>
          <a:xfrm rot="10800000" flipH="1">
            <a:off x="211015" y="379827"/>
            <a:ext cx="8523077" cy="6230847"/>
          </a:xfrm>
          <a:prstGeom prst="round1Rect">
            <a:avLst/>
          </a:prstGeom>
          <a:gradFill flip="none" rotWithShape="1">
            <a:gsLst>
              <a:gs pos="0">
                <a:schemeClr val="bg1"/>
              </a:gs>
              <a:gs pos="100000">
                <a:schemeClr val="bg1">
                  <a:lumMod val="85000"/>
                </a:schemeClr>
              </a:gs>
            </a:gsLst>
            <a:lin ang="16200000" scaled="1"/>
            <a:tileRect/>
          </a:gradFill>
          <a:ln w="19050" cap="flat" cmpd="sng" algn="ctr">
            <a:gradFill flip="none" rotWithShape="1">
              <a:gsLst>
                <a:gs pos="0">
                  <a:schemeClr val="tx1">
                    <a:lumMod val="50000"/>
                    <a:lumOff val="50000"/>
                    <a:alpha val="47000"/>
                  </a:schemeClr>
                </a:gs>
                <a:gs pos="100000">
                  <a:schemeClr val="tx1">
                    <a:lumMod val="85000"/>
                    <a:lumOff val="15000"/>
                  </a:schemeClr>
                </a:gs>
              </a:gsLst>
              <a:lin ang="540000" scaled="0"/>
              <a:tileRect/>
            </a:gradFill>
            <a:prstDash val="solid"/>
          </a:ln>
          <a:effectLst/>
        </p:spPr>
        <p:txBody>
          <a:bodyPr anchor="ctr"/>
          <a:lstStyle/>
          <a:p>
            <a:pPr algn="ctr" fontAlgn="auto">
              <a:spcBef>
                <a:spcPts val="0"/>
              </a:spcBef>
              <a:spcAft>
                <a:spcPts val="0"/>
              </a:spcAft>
              <a:defRPr/>
            </a:pPr>
            <a:endParaRPr lang="da-DK">
              <a:solidFill>
                <a:srgbClr val="FFFFFF"/>
              </a:solidFill>
              <a:latin typeface="Calibri" pitchFamily="-105" charset="0"/>
            </a:endParaRPr>
          </a:p>
        </p:txBody>
      </p:sp>
      <p:grpSp>
        <p:nvGrpSpPr>
          <p:cNvPr id="23560" name="Group 105"/>
          <p:cNvGrpSpPr>
            <a:grpSpLocks/>
          </p:cNvGrpSpPr>
          <p:nvPr/>
        </p:nvGrpSpPr>
        <p:grpSpPr bwMode="auto">
          <a:xfrm rot="19765573" flipH="1">
            <a:off x="5768975" y="74613"/>
            <a:ext cx="2992438" cy="2906712"/>
            <a:chOff x="5580063" y="2757488"/>
            <a:chExt cx="1031875" cy="1022350"/>
          </a:xfrm>
        </p:grpSpPr>
        <p:sp>
          <p:nvSpPr>
            <p:cNvPr id="10" name="Ellipse 44"/>
            <p:cNvSpPr/>
            <p:nvPr/>
          </p:nvSpPr>
          <p:spPr bwMode="auto">
            <a:xfrm rot="21052097">
              <a:off x="5590124" y="2757488"/>
              <a:ext cx="1021814" cy="1022350"/>
            </a:xfrm>
            <a:prstGeom prst="ellipse">
              <a:avLst/>
            </a:prstGeom>
            <a:gradFill flip="none" rotWithShape="1">
              <a:gsLst>
                <a:gs pos="0">
                  <a:srgbClr val="74FFFD"/>
                </a:gs>
                <a:gs pos="100000">
                  <a:srgbClr val="20A6CD"/>
                </a:gs>
              </a:gsLst>
              <a:path path="shape">
                <a:fillToRect l="50000" t="50000" r="50000" b="50000"/>
              </a:path>
              <a:tileRect/>
            </a:gradFill>
            <a:ln w="9525" cap="flat" cmpd="sng" algn="ctr">
              <a:solidFill>
                <a:srgbClr val="0081BE">
                  <a:lumMod val="75000"/>
                </a:srgbClr>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1" name="Måne 63"/>
            <p:cNvSpPr/>
            <p:nvPr/>
          </p:nvSpPr>
          <p:spPr bwMode="auto">
            <a:xfrm rot="16552097">
              <a:off x="5850994" y="3038453"/>
              <a:ext cx="450073" cy="991936"/>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23574" name="Ellipse 45"/>
            <p:cNvSpPr>
              <a:spLocks noChangeArrowheads="1"/>
            </p:cNvSpPr>
            <p:nvPr/>
          </p:nvSpPr>
          <p:spPr bwMode="auto">
            <a:xfrm>
              <a:off x="5735638" y="2786063"/>
              <a:ext cx="722312" cy="539750"/>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endParaRPr lang="da-DK" altLang="en-US" sz="2000" u="sng">
                <a:solidFill>
                  <a:srgbClr val="FFFFFF"/>
                </a:solidFill>
                <a:latin typeface="Calibri" pitchFamily="34" charset="0"/>
              </a:endParaRPr>
            </a:p>
          </p:txBody>
        </p:sp>
      </p:grpSp>
      <p:sp>
        <p:nvSpPr>
          <p:cNvPr id="28" name="TextBox 66"/>
          <p:cNvSpPr txBox="1">
            <a:spLocks noChangeArrowheads="1"/>
          </p:cNvSpPr>
          <p:nvPr/>
        </p:nvSpPr>
        <p:spPr bwMode="auto">
          <a:xfrm>
            <a:off x="211138" y="423863"/>
            <a:ext cx="5130800" cy="2586037"/>
          </a:xfrm>
          <a:prstGeom prst="rect">
            <a:avLst/>
          </a:prstGeom>
          <a:noFill/>
          <a:ln w="9525">
            <a:noFill/>
            <a:miter lim="800000"/>
            <a:headEnd/>
            <a:tailEnd/>
          </a:ln>
        </p:spPr>
        <p:txBody>
          <a:bodyPr>
            <a:spAutoFit/>
          </a:bodyPr>
          <a:lstStyle/>
          <a:p>
            <a:pPr algn="r" rtl="1">
              <a:defRPr/>
            </a:pPr>
            <a:r>
              <a:rPr lang="ar-SA" sz="1800" dirty="0">
                <a:solidFill>
                  <a:schemeClr val="tx1">
                    <a:lumMod val="65000"/>
                    <a:lumOff val="35000"/>
                  </a:schemeClr>
                </a:solidFill>
                <a:cs typeface="B Titr" pitchFamily="2" charset="-78"/>
              </a:rPr>
              <a:t>اصلاحات بر عقود معین مذکور در قانون مدنی</a:t>
            </a:r>
            <a:r>
              <a:rPr lang="fa-IR" sz="1800" dirty="0">
                <a:solidFill>
                  <a:schemeClr val="tx1">
                    <a:lumMod val="65000"/>
                    <a:lumOff val="35000"/>
                  </a:schemeClr>
                </a:solidFill>
                <a:cs typeface="B Titr" pitchFamily="2" charset="-78"/>
              </a:rPr>
              <a:t>:</a:t>
            </a:r>
          </a:p>
          <a:p>
            <a:pPr algn="r" rtl="1">
              <a:defRPr/>
            </a:pPr>
            <a:endParaRPr lang="fa-IR" sz="1800" dirty="0">
              <a:solidFill>
                <a:schemeClr val="accent1">
                  <a:lumMod val="75000"/>
                </a:schemeClr>
              </a:solidFill>
              <a:cs typeface="B Titr" pitchFamily="2" charset="-78"/>
            </a:endParaRPr>
          </a:p>
          <a:p>
            <a:pPr marL="285750" indent="-285750" algn="r" rtl="1">
              <a:buFont typeface="Arial" pitchFamily="34" charset="0"/>
              <a:buChar char="•"/>
              <a:defRPr/>
            </a:pPr>
            <a:r>
              <a:rPr lang="ar-SA" sz="1800" dirty="0">
                <a:solidFill>
                  <a:schemeClr val="accent1">
                    <a:lumMod val="75000"/>
                  </a:schemeClr>
                </a:solidFill>
                <a:cs typeface="B Titr" pitchFamily="2" charset="-78"/>
              </a:rPr>
              <a:t>در عقد مضاربه در بانکداری راستین، مضارب هم می‌تواند بخشی از سرمایه مضاربه را تأمین نماید.</a:t>
            </a:r>
            <a:endParaRPr lang="fa-IR" sz="1800" dirty="0">
              <a:solidFill>
                <a:schemeClr val="accent1">
                  <a:lumMod val="75000"/>
                </a:schemeClr>
              </a:solidFill>
              <a:cs typeface="B Titr" pitchFamily="2" charset="-78"/>
            </a:endParaRPr>
          </a:p>
          <a:p>
            <a:pPr marL="285750" indent="-285750" algn="r" rtl="1">
              <a:buFont typeface="Arial" pitchFamily="34" charset="0"/>
              <a:buChar char="•"/>
              <a:defRPr/>
            </a:pPr>
            <a:r>
              <a:rPr lang="ar-SA" sz="1800" dirty="0">
                <a:solidFill>
                  <a:schemeClr val="accent1">
                    <a:lumMod val="75000"/>
                  </a:schemeClr>
                </a:solidFill>
                <a:cs typeface="B Titr" pitchFamily="2" charset="-78"/>
              </a:rPr>
              <a:t>در عقد مزارعه مزارعین و عاملین هرکدام می‌توانند منفرداً یا متفقاً تمام یا بخشی از زمین، سرمایه یا سایر عوامل تولید را تأمین کنند.</a:t>
            </a:r>
            <a:endParaRPr lang="fa-IR" sz="1800" dirty="0">
              <a:solidFill>
                <a:schemeClr val="accent1">
                  <a:lumMod val="75000"/>
                </a:schemeClr>
              </a:solidFill>
              <a:cs typeface="B Titr" pitchFamily="2" charset="-78"/>
            </a:endParaRPr>
          </a:p>
          <a:p>
            <a:pPr marL="285750" indent="-285750" algn="r" rtl="1">
              <a:buFont typeface="Arial" pitchFamily="34" charset="0"/>
              <a:buChar char="•"/>
              <a:defRPr/>
            </a:pPr>
            <a:r>
              <a:rPr lang="ar-SA" sz="1800" dirty="0">
                <a:solidFill>
                  <a:schemeClr val="accent1">
                    <a:lumMod val="75000"/>
                  </a:schemeClr>
                </a:solidFill>
                <a:cs typeface="B Titr" pitchFamily="2" charset="-78"/>
              </a:rPr>
              <a:t>در عقد مساقات صاحبان درخت و امثال آن می‌توانند تمام یا بخشی از سرمایه و سایر عوامل تولید را تأمین کنند. </a:t>
            </a:r>
            <a:endParaRPr lang="en-US" sz="1800" dirty="0">
              <a:solidFill>
                <a:schemeClr val="accent1">
                  <a:lumMod val="75000"/>
                </a:schemeClr>
              </a:solidFill>
              <a:cs typeface="B Titr" pitchFamily="2" charset="-78"/>
            </a:endParaRPr>
          </a:p>
        </p:txBody>
      </p:sp>
      <p:sp>
        <p:nvSpPr>
          <p:cNvPr id="23562" name="Rektangel 76"/>
          <p:cNvSpPr>
            <a:spLocks noChangeArrowheads="1"/>
          </p:cNvSpPr>
          <p:nvPr/>
        </p:nvSpPr>
        <p:spPr bwMode="auto">
          <a:xfrm>
            <a:off x="5719763" y="722313"/>
            <a:ext cx="296068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rtl="1">
              <a:spcBef>
                <a:spcPct val="0"/>
              </a:spcBef>
              <a:buFontTx/>
              <a:buNone/>
            </a:pPr>
            <a:r>
              <a:rPr lang="fa-IR" altLang="en-US" sz="2800" b="1">
                <a:solidFill>
                  <a:schemeClr val="tx1"/>
                </a:solidFill>
                <a:latin typeface="Arial" charset="0"/>
                <a:cs typeface="B Titr" pitchFamily="2" charset="-78"/>
              </a:rPr>
              <a:t>عقود، معیارها، نهادهای حقوقی جدید و اصلاح عقود معین</a:t>
            </a:r>
            <a:endParaRPr lang="fa-IR" altLang="en-US" sz="2800" noProof="1">
              <a:solidFill>
                <a:schemeClr val="tx1"/>
              </a:solidFill>
              <a:latin typeface="Calibri" pitchFamily="34" charset="0"/>
              <a:cs typeface="B Titr" pitchFamily="2" charset="-78"/>
            </a:endParaRPr>
          </a:p>
        </p:txBody>
      </p:sp>
      <p:sp>
        <p:nvSpPr>
          <p:cNvPr id="12" name="Rektangel med enkelt afrundet hjørne 11"/>
          <p:cNvSpPr/>
          <p:nvPr/>
        </p:nvSpPr>
        <p:spPr>
          <a:xfrm rot="10800000" flipH="1" flipV="1">
            <a:off x="5608910" y="3080825"/>
            <a:ext cx="2972382" cy="2990207"/>
          </a:xfrm>
          <a:prstGeom prst="round1Rect">
            <a:avLst/>
          </a:prstGeom>
          <a:gradFill flip="none" rotWithShape="1">
            <a:gsLst>
              <a:gs pos="0">
                <a:schemeClr val="bg1"/>
              </a:gs>
              <a:gs pos="100000">
                <a:schemeClr val="bg1">
                  <a:lumMod val="85000"/>
                </a:schemeClr>
              </a:gs>
            </a:gsLst>
            <a:lin ang="16200000" scaled="1"/>
            <a:tileRect/>
          </a:gradFill>
          <a:ln w="19050" cap="flat" cmpd="sng" algn="ctr">
            <a:gradFill flip="none" rotWithShape="1">
              <a:gsLst>
                <a:gs pos="0">
                  <a:schemeClr val="tx1">
                    <a:lumMod val="50000"/>
                    <a:lumOff val="50000"/>
                    <a:alpha val="47000"/>
                  </a:schemeClr>
                </a:gs>
                <a:gs pos="100000">
                  <a:schemeClr val="tx1">
                    <a:lumMod val="85000"/>
                    <a:lumOff val="15000"/>
                  </a:schemeClr>
                </a:gs>
              </a:gsLst>
              <a:lin ang="540000" scaled="0"/>
              <a:tileRect/>
            </a:gradFill>
            <a:prstDash val="solid"/>
          </a:ln>
          <a:effectLst/>
        </p:spPr>
        <p:txBody>
          <a:bodyPr anchor="ctr"/>
          <a:lstStyle/>
          <a:p>
            <a:pPr algn="ctr" rtl="1" fontAlgn="auto">
              <a:spcBef>
                <a:spcPts val="0"/>
              </a:spcBef>
              <a:spcAft>
                <a:spcPts val="0"/>
              </a:spcAft>
              <a:defRPr/>
            </a:pPr>
            <a:endParaRPr lang="da-DK" dirty="0">
              <a:solidFill>
                <a:srgbClr val="FFFFFF"/>
              </a:solidFill>
              <a:latin typeface="Calibri" pitchFamily="-105" charset="0"/>
            </a:endParaRPr>
          </a:p>
        </p:txBody>
      </p:sp>
      <p:sp>
        <p:nvSpPr>
          <p:cNvPr id="23566" name="TextBox 66"/>
          <p:cNvSpPr txBox="1">
            <a:spLocks noChangeArrowheads="1"/>
          </p:cNvSpPr>
          <p:nvPr/>
        </p:nvSpPr>
        <p:spPr bwMode="auto">
          <a:xfrm>
            <a:off x="5608638" y="3286125"/>
            <a:ext cx="2973387"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r" rtl="1">
              <a:spcBef>
                <a:spcPct val="0"/>
              </a:spcBef>
              <a:buFontTx/>
              <a:buNone/>
            </a:pPr>
            <a:r>
              <a:rPr lang="ar-SA" altLang="en-US" sz="2000">
                <a:solidFill>
                  <a:schemeClr val="tx1"/>
                </a:solidFill>
                <a:latin typeface="Arial" charset="0"/>
                <a:cs typeface="B Titr" pitchFamily="2" charset="-78"/>
              </a:rPr>
              <a:t>برای تسهیل در امور حقوقی عملیات بانکداری راستین اصلاحاتی بر عقود معین مطرح شده است لذا برخی از عقود معین که با توجه به شرایط کسب و کار و تولید امروزی متروکه شده بودند اصلاح شدند.</a:t>
            </a:r>
            <a:endParaRPr lang="fa-IR" altLang="en-US" sz="2000" b="1">
              <a:solidFill>
                <a:srgbClr val="C00000"/>
              </a:solidFill>
              <a:latin typeface="Arial" charset="0"/>
              <a:cs typeface="B Titr" pitchFamily="2" charset="-78"/>
            </a:endParaRPr>
          </a:p>
          <a:p>
            <a:pPr algn="r" rtl="1">
              <a:buFontTx/>
              <a:buNone/>
            </a:pPr>
            <a:endParaRPr lang="fa-IR" altLang="en-US" sz="2000" noProof="1">
              <a:solidFill>
                <a:srgbClr val="002060"/>
              </a:solidFill>
              <a:latin typeface="Calibri" pitchFamily="34" charset="0"/>
              <a:cs typeface="B Titr" pitchFamily="2" charset="-78"/>
            </a:endParaRPr>
          </a:p>
        </p:txBody>
      </p:sp>
      <p:sp>
        <p:nvSpPr>
          <p:cNvPr id="14" name="TextBox 66"/>
          <p:cNvSpPr txBox="1">
            <a:spLocks noChangeArrowheads="1"/>
          </p:cNvSpPr>
          <p:nvPr/>
        </p:nvSpPr>
        <p:spPr bwMode="auto">
          <a:xfrm>
            <a:off x="317500" y="3176588"/>
            <a:ext cx="5024438" cy="2584450"/>
          </a:xfrm>
          <a:prstGeom prst="rect">
            <a:avLst/>
          </a:prstGeom>
          <a:noFill/>
          <a:ln w="9525">
            <a:noFill/>
            <a:miter lim="800000"/>
            <a:headEnd/>
            <a:tailEnd/>
          </a:ln>
        </p:spPr>
        <p:txBody>
          <a:bodyPr>
            <a:spAutoFit/>
          </a:bodyPr>
          <a:lstStyle/>
          <a:p>
            <a:pPr algn="r" rtl="1">
              <a:defRPr/>
            </a:pPr>
            <a:r>
              <a:rPr lang="ar-SA" sz="1800" dirty="0">
                <a:solidFill>
                  <a:schemeClr val="tx1">
                    <a:lumMod val="65000"/>
                    <a:lumOff val="35000"/>
                  </a:schemeClr>
                </a:solidFill>
                <a:cs typeface="B Titr" pitchFamily="2" charset="-78"/>
              </a:rPr>
              <a:t>عقود </a:t>
            </a:r>
            <a:r>
              <a:rPr lang="fa-IR" sz="1800" dirty="0">
                <a:solidFill>
                  <a:schemeClr val="tx1">
                    <a:lumMod val="65000"/>
                    <a:lumOff val="35000"/>
                  </a:schemeClr>
                </a:solidFill>
                <a:cs typeface="B Titr" pitchFamily="2" charset="-78"/>
              </a:rPr>
              <a:t>جدید:</a:t>
            </a:r>
          </a:p>
          <a:p>
            <a:pPr marL="285750" indent="-285750" algn="r" rtl="1">
              <a:buFont typeface="Arial" pitchFamily="34" charset="0"/>
              <a:buChar char="•"/>
              <a:defRPr/>
            </a:pPr>
            <a:r>
              <a:rPr lang="fa-IR" sz="1800" dirty="0" err="1">
                <a:solidFill>
                  <a:schemeClr val="accent1">
                    <a:lumMod val="75000"/>
                  </a:schemeClr>
                </a:solidFill>
                <a:cs typeface="B Titr" pitchFamily="2" charset="-78"/>
              </a:rPr>
              <a:t>مواسطه</a:t>
            </a:r>
            <a:endParaRPr lang="fa-IR" sz="1800" dirty="0">
              <a:solidFill>
                <a:schemeClr val="accent1">
                  <a:lumMod val="75000"/>
                </a:schemeClr>
              </a:solidFill>
              <a:cs typeface="B Titr" pitchFamily="2" charset="-78"/>
            </a:endParaRPr>
          </a:p>
          <a:p>
            <a:pPr marL="285750" indent="-285750" algn="r" rtl="1">
              <a:buFont typeface="Arial" pitchFamily="34" charset="0"/>
              <a:buChar char="•"/>
              <a:defRPr/>
            </a:pPr>
            <a:r>
              <a:rPr lang="fa-IR" sz="1800" dirty="0" err="1">
                <a:solidFill>
                  <a:schemeClr val="accent1">
                    <a:lumMod val="75000"/>
                  </a:schemeClr>
                </a:solidFill>
                <a:cs typeface="B Titr" pitchFamily="2" charset="-78"/>
              </a:rPr>
              <a:t>مقاسطه</a:t>
            </a:r>
            <a:endParaRPr lang="fa-IR" sz="1800" dirty="0">
              <a:solidFill>
                <a:schemeClr val="accent1">
                  <a:lumMod val="75000"/>
                </a:schemeClr>
              </a:solidFill>
              <a:cs typeface="B Titr" pitchFamily="2" charset="-78"/>
            </a:endParaRPr>
          </a:p>
          <a:p>
            <a:pPr marL="285750" indent="-285750" algn="r" rtl="1">
              <a:buFont typeface="Arial" pitchFamily="34" charset="0"/>
              <a:buChar char="•"/>
              <a:defRPr/>
            </a:pPr>
            <a:r>
              <a:rPr lang="fa-IR" sz="1800" dirty="0">
                <a:solidFill>
                  <a:schemeClr val="accent1">
                    <a:lumMod val="75000"/>
                  </a:schemeClr>
                </a:solidFill>
                <a:cs typeface="B Titr" pitchFamily="2" charset="-78"/>
              </a:rPr>
              <a:t>مبادله</a:t>
            </a:r>
          </a:p>
          <a:p>
            <a:pPr marL="285750" indent="-285750" algn="r" rtl="1">
              <a:buFont typeface="Arial" pitchFamily="34" charset="0"/>
              <a:buChar char="•"/>
              <a:defRPr/>
            </a:pPr>
            <a:r>
              <a:rPr lang="fa-IR" sz="1800" dirty="0" err="1">
                <a:solidFill>
                  <a:schemeClr val="accent1">
                    <a:lumMod val="75000"/>
                  </a:schemeClr>
                </a:solidFill>
                <a:cs typeface="B Titr" pitchFamily="2" charset="-78"/>
              </a:rPr>
              <a:t>مغارسه</a:t>
            </a:r>
            <a:endParaRPr lang="fa-IR" sz="1800" dirty="0">
              <a:solidFill>
                <a:schemeClr val="accent1">
                  <a:lumMod val="75000"/>
                </a:schemeClr>
              </a:solidFill>
              <a:cs typeface="B Titr" pitchFamily="2" charset="-78"/>
            </a:endParaRPr>
          </a:p>
          <a:p>
            <a:pPr marL="285750" indent="-285750" algn="r" rtl="1">
              <a:buFont typeface="Arial" pitchFamily="34" charset="0"/>
              <a:buChar char="•"/>
              <a:defRPr/>
            </a:pPr>
            <a:endParaRPr lang="fa-IR" sz="1800" dirty="0">
              <a:solidFill>
                <a:schemeClr val="accent1">
                  <a:lumMod val="75000"/>
                </a:schemeClr>
              </a:solidFill>
              <a:cs typeface="B Titr" pitchFamily="2" charset="-78"/>
            </a:endParaRPr>
          </a:p>
          <a:p>
            <a:pPr algn="r" rtl="1">
              <a:defRPr/>
            </a:pPr>
            <a:r>
              <a:rPr lang="fa-IR" sz="1800" dirty="0">
                <a:solidFill>
                  <a:schemeClr val="tx1">
                    <a:lumMod val="65000"/>
                    <a:lumOff val="35000"/>
                  </a:schemeClr>
                </a:solidFill>
                <a:cs typeface="B Titr" pitchFamily="2" charset="-78"/>
              </a:rPr>
              <a:t>نهادهای حقوقی</a:t>
            </a:r>
            <a:r>
              <a:rPr lang="ar-SA" sz="1800" dirty="0">
                <a:solidFill>
                  <a:schemeClr val="tx1">
                    <a:lumMod val="65000"/>
                    <a:lumOff val="35000"/>
                  </a:schemeClr>
                </a:solidFill>
                <a:cs typeface="B Titr" pitchFamily="2" charset="-78"/>
              </a:rPr>
              <a:t> </a:t>
            </a:r>
            <a:r>
              <a:rPr lang="fa-IR" sz="1800" dirty="0">
                <a:solidFill>
                  <a:schemeClr val="tx1">
                    <a:lumMod val="65000"/>
                    <a:lumOff val="35000"/>
                  </a:schemeClr>
                </a:solidFill>
                <a:cs typeface="B Titr" pitchFamily="2" charset="-78"/>
              </a:rPr>
              <a:t>جدید:</a:t>
            </a:r>
          </a:p>
          <a:p>
            <a:pPr marL="285750" indent="-285750" algn="r" rtl="1">
              <a:buFont typeface="Arial" pitchFamily="34" charset="0"/>
              <a:buChar char="•"/>
              <a:defRPr/>
            </a:pPr>
            <a:r>
              <a:rPr lang="fa-IR" sz="1800" dirty="0">
                <a:solidFill>
                  <a:schemeClr val="accent1">
                    <a:lumMod val="75000"/>
                  </a:schemeClr>
                </a:solidFill>
                <a:cs typeface="B Titr" pitchFamily="2" charset="-78"/>
              </a:rPr>
              <a:t>صندوق با سرمایه متغیر</a:t>
            </a:r>
          </a:p>
          <a:p>
            <a:pPr marL="285750" indent="-285750" algn="r" rtl="1">
              <a:buFont typeface="Arial" pitchFamily="34" charset="0"/>
              <a:buChar char="•"/>
              <a:defRPr/>
            </a:pPr>
            <a:r>
              <a:rPr lang="fa-IR" sz="1800" dirty="0">
                <a:solidFill>
                  <a:schemeClr val="accent1">
                    <a:lumMod val="75000"/>
                  </a:schemeClr>
                </a:solidFill>
                <a:cs typeface="B Titr" pitchFamily="2" charset="-78"/>
              </a:rPr>
              <a:t>صندوق مستمری</a:t>
            </a:r>
            <a:endParaRPr lang="en-US" sz="1800" dirty="0">
              <a:solidFill>
                <a:schemeClr val="accent1">
                  <a:lumMod val="75000"/>
                </a:schemeClr>
              </a:solidFill>
              <a:cs typeface="B Titr" pitchFamily="2" charset="-78"/>
            </a:endParaRPr>
          </a:p>
        </p:txBody>
      </p:sp>
      <p:sp>
        <p:nvSpPr>
          <p:cNvPr id="2" name="Slide Number Placeholder 1"/>
          <p:cNvSpPr>
            <a:spLocks noGrp="1"/>
          </p:cNvSpPr>
          <p:nvPr>
            <p:ph type="sldNum" sz="quarter" idx="12"/>
          </p:nvPr>
        </p:nvSpPr>
        <p:spPr/>
        <p:txBody>
          <a:bodyPr/>
          <a:lstStyle/>
          <a:p>
            <a:pPr>
              <a:defRPr/>
            </a:pPr>
            <a:fld id="{C55DF8E3-88C7-4860-9BE0-F40619681A8C}" type="slidenum">
              <a:rPr lang="ar-SA" smtClean="0"/>
              <a:pPr>
                <a:defRPr/>
              </a:pPr>
              <a:t>17</a:t>
            </a:fld>
            <a:endParaRPr lang="en-US" sz="1600">
              <a:solidFill>
                <a:srgbClr val="9D251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0" y="3886200"/>
            <a:ext cx="9144000" cy="2381256"/>
          </a:xfrm>
          <a:prstGeom prst="rect">
            <a:avLst/>
          </a:prstGeom>
          <a:gradFill>
            <a:gsLst>
              <a:gs pos="61000">
                <a:schemeClr val="bg1">
                  <a:alpha val="0"/>
                </a:schemeClr>
              </a:gs>
              <a:gs pos="100000">
                <a:schemeClr val="bg1">
                  <a:lumMod val="8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ktangel med enkelt afrundet hjørne 11"/>
          <p:cNvSpPr/>
          <p:nvPr/>
        </p:nvSpPr>
        <p:spPr>
          <a:xfrm rot="10800000" flipH="1">
            <a:off x="211015" y="379827"/>
            <a:ext cx="8523077" cy="6230847"/>
          </a:xfrm>
          <a:prstGeom prst="round1Rect">
            <a:avLst/>
          </a:prstGeom>
          <a:gradFill flip="none" rotWithShape="1">
            <a:gsLst>
              <a:gs pos="0">
                <a:schemeClr val="bg1"/>
              </a:gs>
              <a:gs pos="100000">
                <a:schemeClr val="bg1">
                  <a:lumMod val="85000"/>
                </a:schemeClr>
              </a:gs>
            </a:gsLst>
            <a:lin ang="16200000" scaled="1"/>
            <a:tileRect/>
          </a:gradFill>
          <a:ln w="19050" cap="flat" cmpd="sng" algn="ctr">
            <a:gradFill flip="none" rotWithShape="1">
              <a:gsLst>
                <a:gs pos="0">
                  <a:schemeClr val="tx1">
                    <a:lumMod val="50000"/>
                    <a:lumOff val="50000"/>
                    <a:alpha val="47000"/>
                  </a:schemeClr>
                </a:gs>
                <a:gs pos="100000">
                  <a:schemeClr val="tx1">
                    <a:lumMod val="85000"/>
                    <a:lumOff val="15000"/>
                  </a:schemeClr>
                </a:gs>
              </a:gsLst>
              <a:lin ang="540000" scaled="0"/>
              <a:tileRect/>
            </a:gradFill>
            <a:prstDash val="solid"/>
          </a:ln>
          <a:effectLst/>
        </p:spPr>
        <p:txBody>
          <a:bodyPr anchor="ctr"/>
          <a:lstStyle/>
          <a:p>
            <a:pPr algn="ctr" fontAlgn="auto">
              <a:spcBef>
                <a:spcPts val="0"/>
              </a:spcBef>
              <a:spcAft>
                <a:spcPts val="0"/>
              </a:spcAft>
              <a:defRPr/>
            </a:pPr>
            <a:endParaRPr lang="da-DK">
              <a:solidFill>
                <a:srgbClr val="FFFFFF"/>
              </a:solidFill>
              <a:latin typeface="Calibri" pitchFamily="-105" charset="0"/>
            </a:endParaRPr>
          </a:p>
        </p:txBody>
      </p:sp>
      <p:grpSp>
        <p:nvGrpSpPr>
          <p:cNvPr id="24584" name="Group 105"/>
          <p:cNvGrpSpPr>
            <a:grpSpLocks/>
          </p:cNvGrpSpPr>
          <p:nvPr/>
        </p:nvGrpSpPr>
        <p:grpSpPr bwMode="auto">
          <a:xfrm rot="19765573" flipH="1">
            <a:off x="5768975" y="74613"/>
            <a:ext cx="2992438" cy="2906712"/>
            <a:chOff x="5580063" y="2757488"/>
            <a:chExt cx="1031875" cy="1022350"/>
          </a:xfrm>
        </p:grpSpPr>
        <p:sp>
          <p:nvSpPr>
            <p:cNvPr id="10" name="Ellipse 44"/>
            <p:cNvSpPr/>
            <p:nvPr/>
          </p:nvSpPr>
          <p:spPr bwMode="auto">
            <a:xfrm rot="21052097">
              <a:off x="5590124" y="2757488"/>
              <a:ext cx="1021814" cy="1022350"/>
            </a:xfrm>
            <a:prstGeom prst="ellipse">
              <a:avLst/>
            </a:prstGeom>
            <a:gradFill flip="none" rotWithShape="1">
              <a:gsLst>
                <a:gs pos="0">
                  <a:srgbClr val="74FFFD"/>
                </a:gs>
                <a:gs pos="100000">
                  <a:srgbClr val="20A6CD"/>
                </a:gs>
              </a:gsLst>
              <a:path path="shape">
                <a:fillToRect l="50000" t="50000" r="50000" b="50000"/>
              </a:path>
              <a:tileRect/>
            </a:gradFill>
            <a:ln w="9525" cap="flat" cmpd="sng" algn="ctr">
              <a:solidFill>
                <a:srgbClr val="0081BE">
                  <a:lumMod val="75000"/>
                </a:srgbClr>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1" name="Måne 63"/>
            <p:cNvSpPr/>
            <p:nvPr/>
          </p:nvSpPr>
          <p:spPr bwMode="auto">
            <a:xfrm rot="16552097">
              <a:off x="5850994" y="3038453"/>
              <a:ext cx="450073" cy="991936"/>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24597" name="Ellipse 45"/>
            <p:cNvSpPr>
              <a:spLocks noChangeArrowheads="1"/>
            </p:cNvSpPr>
            <p:nvPr/>
          </p:nvSpPr>
          <p:spPr bwMode="auto">
            <a:xfrm>
              <a:off x="5735638" y="2786063"/>
              <a:ext cx="722312" cy="539750"/>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endParaRPr lang="da-DK" altLang="en-US" sz="2000" u="sng">
                <a:solidFill>
                  <a:srgbClr val="FFFFFF"/>
                </a:solidFill>
                <a:latin typeface="Calibri" pitchFamily="34" charset="0"/>
              </a:endParaRPr>
            </a:p>
          </p:txBody>
        </p:sp>
      </p:grpSp>
      <p:sp>
        <p:nvSpPr>
          <p:cNvPr id="28" name="TextBox 66"/>
          <p:cNvSpPr txBox="1">
            <a:spLocks noChangeArrowheads="1"/>
          </p:cNvSpPr>
          <p:nvPr/>
        </p:nvSpPr>
        <p:spPr bwMode="auto">
          <a:xfrm>
            <a:off x="211138" y="423863"/>
            <a:ext cx="5232400" cy="6248400"/>
          </a:xfrm>
          <a:prstGeom prst="rect">
            <a:avLst/>
          </a:prstGeom>
          <a:noFill/>
          <a:ln w="9525">
            <a:noFill/>
            <a:miter lim="800000"/>
            <a:headEnd/>
            <a:tailEnd/>
          </a:ln>
        </p:spPr>
        <p:txBody>
          <a:bodyPr>
            <a:spAutoFit/>
          </a:bodyPr>
          <a:lstStyle/>
          <a:p>
            <a:pPr marL="285750" indent="-285750" algn="r" rtl="1">
              <a:buFont typeface="Arial" pitchFamily="34" charset="0"/>
              <a:buChar char="•"/>
              <a:defRPr/>
            </a:pPr>
            <a:r>
              <a:rPr lang="ar-SA" sz="1600" dirty="0">
                <a:solidFill>
                  <a:schemeClr val="tx1">
                    <a:lumMod val="75000"/>
                    <a:lumOff val="25000"/>
                  </a:schemeClr>
                </a:solidFill>
                <a:cs typeface="B Titr" pitchFamily="2" charset="-78"/>
              </a:rPr>
              <a:t>مواسطه</a:t>
            </a:r>
            <a:r>
              <a:rPr lang="ar-SA" sz="1600" dirty="0">
                <a:solidFill>
                  <a:schemeClr val="accent1">
                    <a:lumMod val="75000"/>
                  </a:schemeClr>
                </a:solidFill>
                <a:cs typeface="B Titr" pitchFamily="2" charset="-78"/>
              </a:rPr>
              <a:t>: عقدی است که به موجب آن یکی از طرفین سرمایه می‌دهد با قید این که طرف دیگر در قبال اجرت معین با رعایت غبطه و صلاح صاحب سرمایه در قالب عقود و توافقات مورد نظر با ثالث معامله انتفاعی یا غیرانتفاعی نماید. صاحب سرمایه موسط، عامل واسط و ثالث مجری نامیده می‌شود.</a:t>
            </a:r>
            <a:endParaRPr lang="fa-IR" sz="1600" dirty="0">
              <a:solidFill>
                <a:schemeClr val="accent1">
                  <a:lumMod val="75000"/>
                </a:schemeClr>
              </a:solidFill>
              <a:cs typeface="B Titr" pitchFamily="2" charset="-78"/>
            </a:endParaRPr>
          </a:p>
          <a:p>
            <a:pPr marL="285750" indent="-285750" algn="r" rtl="1">
              <a:buFont typeface="Arial" pitchFamily="34" charset="0"/>
              <a:buChar char="•"/>
              <a:defRPr/>
            </a:pPr>
            <a:endParaRPr lang="ar-SA" sz="1600" dirty="0">
              <a:solidFill>
                <a:schemeClr val="accent1">
                  <a:lumMod val="75000"/>
                </a:schemeClr>
              </a:solidFill>
              <a:cs typeface="B Titr" pitchFamily="2" charset="-78"/>
            </a:endParaRPr>
          </a:p>
          <a:p>
            <a:pPr marL="285750" indent="-285750" algn="r" rtl="1">
              <a:buFont typeface="Arial" pitchFamily="34" charset="0"/>
              <a:buChar char="•"/>
              <a:defRPr/>
            </a:pPr>
            <a:r>
              <a:rPr lang="ar-SA" sz="1600" dirty="0">
                <a:solidFill>
                  <a:schemeClr val="tx1">
                    <a:lumMod val="75000"/>
                    <a:lumOff val="25000"/>
                  </a:schemeClr>
                </a:solidFill>
                <a:cs typeface="B Titr" pitchFamily="2" charset="-78"/>
              </a:rPr>
              <a:t>مقاسطه</a:t>
            </a:r>
            <a:r>
              <a:rPr lang="ar-SA" sz="1600" dirty="0">
                <a:solidFill>
                  <a:schemeClr val="accent1">
                    <a:lumMod val="75000"/>
                  </a:schemeClr>
                </a:solidFill>
                <a:cs typeface="B Titr" pitchFamily="2" charset="-78"/>
              </a:rPr>
              <a:t>: عقدی است که به موجب آن یک طرف تمام یا بخشی از سرمایه را می‌دهد تا طرف دیگر فعالیتی اقتصادی کند و بهای سهم صاحب سرمایه در ماحصل فعالیت را در اقساط معین به وی پرداخت نماید. صاحب سرمایه را مقسط و عامل را قاسط و ماحصل را مقسطه گویند. مقاسطه سه نوع است: عادی و اجاره و مشارکت. سهم مقسط در مقاسطه اجاره شامل قیمت عین و بهای عین و در مقاسطه مشارکت قیمت عین و بهای بازدهی آن است.</a:t>
            </a:r>
            <a:endParaRPr lang="fa-IR" sz="1600" dirty="0">
              <a:solidFill>
                <a:schemeClr val="accent1">
                  <a:lumMod val="75000"/>
                </a:schemeClr>
              </a:solidFill>
              <a:cs typeface="B Titr" pitchFamily="2" charset="-78"/>
            </a:endParaRPr>
          </a:p>
          <a:p>
            <a:pPr marL="285750" indent="-285750" algn="r" rtl="1">
              <a:buFont typeface="Arial" pitchFamily="34" charset="0"/>
              <a:buChar char="•"/>
              <a:defRPr/>
            </a:pPr>
            <a:endParaRPr lang="ar-SA" sz="1600" dirty="0">
              <a:solidFill>
                <a:schemeClr val="accent1">
                  <a:lumMod val="75000"/>
                </a:schemeClr>
              </a:solidFill>
              <a:cs typeface="B Titr" pitchFamily="2" charset="-78"/>
            </a:endParaRPr>
          </a:p>
          <a:p>
            <a:pPr marL="285750" indent="-285750" algn="r" rtl="1">
              <a:buFont typeface="Arial" pitchFamily="34" charset="0"/>
              <a:buChar char="•"/>
              <a:defRPr/>
            </a:pPr>
            <a:r>
              <a:rPr lang="ar-SA" sz="1600" dirty="0">
                <a:solidFill>
                  <a:schemeClr val="tx1">
                    <a:lumMod val="75000"/>
                    <a:lumOff val="25000"/>
                  </a:schemeClr>
                </a:solidFill>
                <a:cs typeface="B Titr" pitchFamily="2" charset="-78"/>
              </a:rPr>
              <a:t>مبادله</a:t>
            </a:r>
            <a:r>
              <a:rPr lang="ar-SA" sz="1600" dirty="0">
                <a:solidFill>
                  <a:schemeClr val="accent1">
                    <a:lumMod val="75000"/>
                  </a:schemeClr>
                </a:solidFill>
                <a:cs typeface="B Titr" pitchFamily="2" charset="-78"/>
              </a:rPr>
              <a:t>: عقدی است که به موجب آن، طرفین تعهد می‌نمایند تا یک طرف (مبادل) مبلغ معینی از دارایی خود را (بدل) برای مدت معلوم به دیگری (متبادل) تملیک نموده و در مقابل طرف دیگر (متبادل) به همان مبلغ از دارایی خود را (مبدل) برای همان مدت به وی (مبادل) تملیک نماید. </a:t>
            </a:r>
            <a:endParaRPr lang="fa-IR" sz="1600" dirty="0">
              <a:solidFill>
                <a:schemeClr val="accent1">
                  <a:lumMod val="75000"/>
                </a:schemeClr>
              </a:solidFill>
              <a:cs typeface="B Titr" pitchFamily="2" charset="-78"/>
            </a:endParaRPr>
          </a:p>
          <a:p>
            <a:pPr marL="285750" indent="-285750" algn="r" rtl="1">
              <a:buFont typeface="Arial" pitchFamily="34" charset="0"/>
              <a:buChar char="•"/>
              <a:defRPr/>
            </a:pPr>
            <a:endParaRPr lang="ar-SA" sz="1600" dirty="0">
              <a:solidFill>
                <a:schemeClr val="accent1">
                  <a:lumMod val="75000"/>
                </a:schemeClr>
              </a:solidFill>
              <a:cs typeface="B Titr" pitchFamily="2" charset="-78"/>
            </a:endParaRPr>
          </a:p>
          <a:p>
            <a:pPr marL="285750" indent="-285750" algn="r" rtl="1">
              <a:buFont typeface="Arial" pitchFamily="34" charset="0"/>
              <a:buChar char="•"/>
              <a:defRPr/>
            </a:pPr>
            <a:r>
              <a:rPr lang="ar-SA" sz="1600" dirty="0">
                <a:solidFill>
                  <a:schemeClr val="tx1">
                    <a:lumMod val="75000"/>
                    <a:lumOff val="25000"/>
                  </a:schemeClr>
                </a:solidFill>
                <a:cs typeface="B Titr" pitchFamily="2" charset="-78"/>
              </a:rPr>
              <a:t>مغارسه</a:t>
            </a:r>
            <a:r>
              <a:rPr lang="ar-SA" sz="1600" dirty="0">
                <a:solidFill>
                  <a:schemeClr val="accent1">
                    <a:lumMod val="75000"/>
                  </a:schemeClr>
                </a:solidFill>
                <a:cs typeface="B Titr" pitchFamily="2" charset="-78"/>
              </a:rPr>
              <a:t>: عقدی است که بین صاحب یا صاحبان زمین و امثال آن با عامل یا عاملین در مقابل حصه مشاع معین (همانند آنچه که در مزارعه ذکر شده) از ثمره غرس واقع می‌شود و ثمره اعم است از خود درخت و امثال آن، میوه، برگ گل، سرگل، پوشال، دسته، ساقه، شهد، پیاز، ریشه و غیره. </a:t>
            </a:r>
          </a:p>
        </p:txBody>
      </p:sp>
      <p:sp>
        <p:nvSpPr>
          <p:cNvPr id="24586" name="Rektangel 76"/>
          <p:cNvSpPr>
            <a:spLocks noChangeArrowheads="1"/>
          </p:cNvSpPr>
          <p:nvPr/>
        </p:nvSpPr>
        <p:spPr bwMode="auto">
          <a:xfrm>
            <a:off x="5772150" y="1057275"/>
            <a:ext cx="29606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rtl="1">
              <a:spcBef>
                <a:spcPct val="0"/>
              </a:spcBef>
              <a:buFontTx/>
              <a:buNone/>
            </a:pPr>
            <a:r>
              <a:rPr lang="fa-IR" altLang="en-US" sz="2800" b="1">
                <a:solidFill>
                  <a:schemeClr val="tx1"/>
                </a:solidFill>
                <a:latin typeface="Arial" charset="0"/>
                <a:cs typeface="B Titr" pitchFamily="2" charset="-78"/>
              </a:rPr>
              <a:t>عقود جدید</a:t>
            </a:r>
            <a:endParaRPr lang="fa-IR" altLang="en-US" sz="2800" noProof="1">
              <a:solidFill>
                <a:schemeClr val="tx1"/>
              </a:solidFill>
              <a:latin typeface="Calibri" pitchFamily="34" charset="0"/>
              <a:cs typeface="B Titr" pitchFamily="2" charset="-78"/>
            </a:endParaRPr>
          </a:p>
        </p:txBody>
      </p:sp>
      <p:sp>
        <p:nvSpPr>
          <p:cNvPr id="12" name="Rektangel med enkelt afrundet hjørne 11"/>
          <p:cNvSpPr/>
          <p:nvPr/>
        </p:nvSpPr>
        <p:spPr>
          <a:xfrm rot="10800000" flipH="1" flipV="1">
            <a:off x="5608910" y="3080826"/>
            <a:ext cx="2972382" cy="1495104"/>
          </a:xfrm>
          <a:prstGeom prst="round1Rect">
            <a:avLst/>
          </a:prstGeom>
          <a:gradFill flip="none" rotWithShape="1">
            <a:gsLst>
              <a:gs pos="0">
                <a:schemeClr val="bg1"/>
              </a:gs>
              <a:gs pos="100000">
                <a:schemeClr val="bg1">
                  <a:lumMod val="85000"/>
                </a:schemeClr>
              </a:gs>
            </a:gsLst>
            <a:lin ang="16200000" scaled="1"/>
            <a:tileRect/>
          </a:gradFill>
          <a:ln w="19050" cap="flat" cmpd="sng" algn="ctr">
            <a:gradFill flip="none" rotWithShape="1">
              <a:gsLst>
                <a:gs pos="0">
                  <a:schemeClr val="tx1">
                    <a:lumMod val="50000"/>
                    <a:lumOff val="50000"/>
                    <a:alpha val="47000"/>
                  </a:schemeClr>
                </a:gs>
                <a:gs pos="100000">
                  <a:schemeClr val="tx1">
                    <a:lumMod val="85000"/>
                    <a:lumOff val="15000"/>
                  </a:schemeClr>
                </a:gs>
              </a:gsLst>
              <a:lin ang="540000" scaled="0"/>
              <a:tileRect/>
            </a:gradFill>
            <a:prstDash val="solid"/>
          </a:ln>
          <a:effectLst/>
        </p:spPr>
        <p:txBody>
          <a:bodyPr anchor="ctr"/>
          <a:lstStyle/>
          <a:p>
            <a:pPr algn="ctr" rtl="1" fontAlgn="auto">
              <a:spcBef>
                <a:spcPts val="0"/>
              </a:spcBef>
              <a:spcAft>
                <a:spcPts val="0"/>
              </a:spcAft>
              <a:defRPr/>
            </a:pPr>
            <a:endParaRPr lang="da-DK" dirty="0">
              <a:solidFill>
                <a:srgbClr val="FFFFFF"/>
              </a:solidFill>
              <a:latin typeface="Calibri" pitchFamily="-105" charset="0"/>
            </a:endParaRPr>
          </a:p>
        </p:txBody>
      </p:sp>
      <p:sp>
        <p:nvSpPr>
          <p:cNvPr id="24590" name="TextBox 66"/>
          <p:cNvSpPr txBox="1">
            <a:spLocks noChangeArrowheads="1"/>
          </p:cNvSpPr>
          <p:nvPr/>
        </p:nvSpPr>
        <p:spPr bwMode="auto">
          <a:xfrm>
            <a:off x="5608638" y="3286125"/>
            <a:ext cx="2973387"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r" rtl="1">
              <a:spcBef>
                <a:spcPct val="0"/>
              </a:spcBef>
              <a:buFontTx/>
              <a:buNone/>
            </a:pPr>
            <a:r>
              <a:rPr lang="ar-SA" altLang="en-US" sz="2000">
                <a:solidFill>
                  <a:srgbClr val="595959"/>
                </a:solidFill>
                <a:latin typeface="Arial" charset="0"/>
                <a:cs typeface="B Titr" pitchFamily="2" charset="-78"/>
              </a:rPr>
              <a:t>شرایط عقد هرکدام از این عقود در لایحة </a:t>
            </a:r>
            <a:r>
              <a:rPr lang="fa-IR" altLang="en-US" sz="2000">
                <a:solidFill>
                  <a:srgbClr val="595959"/>
                </a:solidFill>
                <a:latin typeface="Arial" charset="0"/>
                <a:cs typeface="B Titr" pitchFamily="2" charset="-78"/>
              </a:rPr>
              <a:t>بانکداری راستین</a:t>
            </a:r>
            <a:r>
              <a:rPr lang="ar-SA" altLang="en-US" sz="2000">
                <a:solidFill>
                  <a:srgbClr val="595959"/>
                </a:solidFill>
                <a:latin typeface="Arial" charset="0"/>
                <a:cs typeface="B Titr" pitchFamily="2" charset="-78"/>
              </a:rPr>
              <a:t> آمده است.</a:t>
            </a:r>
            <a:endParaRPr lang="fa-IR" altLang="en-US" sz="2000" b="1">
              <a:solidFill>
                <a:srgbClr val="595959"/>
              </a:solidFill>
              <a:latin typeface="Arial" charset="0"/>
              <a:cs typeface="B Titr" pitchFamily="2" charset="-78"/>
            </a:endParaRPr>
          </a:p>
          <a:p>
            <a:pPr algn="r" rtl="1">
              <a:buFontTx/>
              <a:buNone/>
            </a:pPr>
            <a:endParaRPr lang="fa-IR" altLang="en-US" sz="2000" noProof="1">
              <a:solidFill>
                <a:srgbClr val="595959"/>
              </a:solidFill>
              <a:latin typeface="Calibri" pitchFamily="34" charset="0"/>
              <a:cs typeface="B Titr" pitchFamily="2" charset="-78"/>
            </a:endParaRPr>
          </a:p>
        </p:txBody>
      </p:sp>
      <p:sp>
        <p:nvSpPr>
          <p:cNvPr id="2" name="Slide Number Placeholder 1"/>
          <p:cNvSpPr>
            <a:spLocks noGrp="1"/>
          </p:cNvSpPr>
          <p:nvPr>
            <p:ph type="sldNum" sz="quarter" idx="12"/>
          </p:nvPr>
        </p:nvSpPr>
        <p:spPr/>
        <p:txBody>
          <a:bodyPr/>
          <a:lstStyle/>
          <a:p>
            <a:pPr>
              <a:defRPr/>
            </a:pPr>
            <a:fld id="{C55DF8E3-88C7-4860-9BE0-F40619681A8C}" type="slidenum">
              <a:rPr lang="ar-SA" smtClean="0"/>
              <a:pPr>
                <a:defRPr/>
              </a:pPr>
              <a:t>18</a:t>
            </a:fld>
            <a:endParaRPr lang="en-US" sz="1600">
              <a:solidFill>
                <a:srgbClr val="9D251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0" y="3886200"/>
            <a:ext cx="9144000" cy="2381256"/>
          </a:xfrm>
          <a:prstGeom prst="rect">
            <a:avLst/>
          </a:prstGeom>
          <a:gradFill>
            <a:gsLst>
              <a:gs pos="61000">
                <a:schemeClr val="bg1">
                  <a:alpha val="0"/>
                </a:schemeClr>
              </a:gs>
              <a:gs pos="100000">
                <a:schemeClr val="bg1">
                  <a:lumMod val="8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ktangel med enkelt afrundet hjørne 11"/>
          <p:cNvSpPr/>
          <p:nvPr/>
        </p:nvSpPr>
        <p:spPr>
          <a:xfrm rot="10800000" flipH="1">
            <a:off x="211015" y="379827"/>
            <a:ext cx="8523077" cy="6230847"/>
          </a:xfrm>
          <a:prstGeom prst="round1Rect">
            <a:avLst/>
          </a:prstGeom>
          <a:gradFill flip="none" rotWithShape="1">
            <a:gsLst>
              <a:gs pos="0">
                <a:schemeClr val="bg1"/>
              </a:gs>
              <a:gs pos="100000">
                <a:schemeClr val="bg1">
                  <a:lumMod val="85000"/>
                </a:schemeClr>
              </a:gs>
            </a:gsLst>
            <a:lin ang="16200000" scaled="1"/>
            <a:tileRect/>
          </a:gradFill>
          <a:ln w="19050" cap="flat" cmpd="sng" algn="ctr">
            <a:gradFill flip="none" rotWithShape="1">
              <a:gsLst>
                <a:gs pos="0">
                  <a:schemeClr val="tx1">
                    <a:lumMod val="50000"/>
                    <a:lumOff val="50000"/>
                    <a:alpha val="47000"/>
                  </a:schemeClr>
                </a:gs>
                <a:gs pos="100000">
                  <a:schemeClr val="tx1">
                    <a:lumMod val="85000"/>
                    <a:lumOff val="15000"/>
                  </a:schemeClr>
                </a:gs>
              </a:gsLst>
              <a:lin ang="540000" scaled="0"/>
              <a:tileRect/>
            </a:gradFill>
            <a:prstDash val="solid"/>
          </a:ln>
          <a:effectLst/>
        </p:spPr>
        <p:txBody>
          <a:bodyPr anchor="ctr"/>
          <a:lstStyle/>
          <a:p>
            <a:pPr algn="ctr" fontAlgn="auto">
              <a:spcBef>
                <a:spcPts val="0"/>
              </a:spcBef>
              <a:spcAft>
                <a:spcPts val="0"/>
              </a:spcAft>
              <a:defRPr/>
            </a:pPr>
            <a:endParaRPr lang="da-DK">
              <a:solidFill>
                <a:srgbClr val="FFFFFF"/>
              </a:solidFill>
              <a:latin typeface="Calibri" pitchFamily="-105" charset="0"/>
            </a:endParaRPr>
          </a:p>
        </p:txBody>
      </p:sp>
      <p:grpSp>
        <p:nvGrpSpPr>
          <p:cNvPr id="25608" name="Group 105"/>
          <p:cNvGrpSpPr>
            <a:grpSpLocks/>
          </p:cNvGrpSpPr>
          <p:nvPr/>
        </p:nvGrpSpPr>
        <p:grpSpPr bwMode="auto">
          <a:xfrm rot="19765573" flipH="1">
            <a:off x="5768975" y="74613"/>
            <a:ext cx="2992438" cy="2906712"/>
            <a:chOff x="5580063" y="2757488"/>
            <a:chExt cx="1031875" cy="1022350"/>
          </a:xfrm>
        </p:grpSpPr>
        <p:sp>
          <p:nvSpPr>
            <p:cNvPr id="10" name="Ellipse 44"/>
            <p:cNvSpPr/>
            <p:nvPr/>
          </p:nvSpPr>
          <p:spPr bwMode="auto">
            <a:xfrm rot="21052097">
              <a:off x="5590124" y="2757488"/>
              <a:ext cx="1021814" cy="1022350"/>
            </a:xfrm>
            <a:prstGeom prst="ellipse">
              <a:avLst/>
            </a:prstGeom>
            <a:gradFill flip="none" rotWithShape="1">
              <a:gsLst>
                <a:gs pos="0">
                  <a:srgbClr val="74FFFD"/>
                </a:gs>
                <a:gs pos="100000">
                  <a:srgbClr val="20A6CD"/>
                </a:gs>
              </a:gsLst>
              <a:path path="shape">
                <a:fillToRect l="50000" t="50000" r="50000" b="50000"/>
              </a:path>
              <a:tileRect/>
            </a:gradFill>
            <a:ln w="9525" cap="flat" cmpd="sng" algn="ctr">
              <a:solidFill>
                <a:srgbClr val="0081BE">
                  <a:lumMod val="75000"/>
                </a:srgbClr>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1" name="Måne 63"/>
            <p:cNvSpPr/>
            <p:nvPr/>
          </p:nvSpPr>
          <p:spPr bwMode="auto">
            <a:xfrm rot="16552097">
              <a:off x="5850994" y="3038453"/>
              <a:ext cx="450073" cy="991936"/>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25621" name="Ellipse 45"/>
            <p:cNvSpPr>
              <a:spLocks noChangeArrowheads="1"/>
            </p:cNvSpPr>
            <p:nvPr/>
          </p:nvSpPr>
          <p:spPr bwMode="auto">
            <a:xfrm>
              <a:off x="5735638" y="2786063"/>
              <a:ext cx="722312" cy="539750"/>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endParaRPr lang="da-DK" altLang="en-US" sz="2000" u="sng">
                <a:solidFill>
                  <a:srgbClr val="FFFFFF"/>
                </a:solidFill>
                <a:latin typeface="Calibri" pitchFamily="34" charset="0"/>
              </a:endParaRPr>
            </a:p>
          </p:txBody>
        </p:sp>
      </p:grpSp>
      <p:sp>
        <p:nvSpPr>
          <p:cNvPr id="28" name="TextBox 66"/>
          <p:cNvSpPr txBox="1">
            <a:spLocks noChangeArrowheads="1"/>
          </p:cNvSpPr>
          <p:nvPr/>
        </p:nvSpPr>
        <p:spPr bwMode="auto">
          <a:xfrm>
            <a:off x="211138" y="423863"/>
            <a:ext cx="5232400" cy="5632450"/>
          </a:xfrm>
          <a:prstGeom prst="rect">
            <a:avLst/>
          </a:prstGeom>
          <a:noFill/>
          <a:ln w="9525">
            <a:noFill/>
            <a:miter lim="800000"/>
            <a:headEnd/>
            <a:tailEnd/>
          </a:ln>
        </p:spPr>
        <p:txBody>
          <a:bodyPr>
            <a:spAutoFit/>
          </a:bodyPr>
          <a:lstStyle/>
          <a:p>
            <a:pPr marL="285750" indent="-285750" algn="r" rtl="1">
              <a:buFont typeface="Arial" pitchFamily="34" charset="0"/>
              <a:buChar char="•"/>
              <a:defRPr/>
            </a:pPr>
            <a:r>
              <a:rPr lang="ar-SA" sz="1800" b="1" dirty="0">
                <a:solidFill>
                  <a:schemeClr val="accent1">
                    <a:lumMod val="75000"/>
                  </a:schemeClr>
                </a:solidFill>
                <a:cs typeface="B Titr" pitchFamily="2" charset="-78"/>
              </a:rPr>
              <a:t>صندوق با سرمایه متغیر</a:t>
            </a:r>
            <a:r>
              <a:rPr lang="ar-SA" sz="1800" dirty="0">
                <a:cs typeface="B Titr" pitchFamily="2" charset="-78"/>
              </a:rPr>
              <a:t>: صندوق با سرمایه متغیر صندوقی است که مبلغ سرمایه و سهم شرکاء آن در طول زمان با تغییر در میزان سهم یا ورود و خروج شرکاء یا طول مدت زمان مشارکت شرکاء متغیر است. صندوق با سرمایه متغیر در قوانین بسیاری از کشورها تصریح شده ولی در قوانین ایران جز چند اشاره مجمل به آن نیست. این صندوق‌ها می‌توانند سازوکار صندوق‌های مشاع سرمایه‌گذاری یا اتحادیه‌های اعتباری و عملیات بانکداری مشارکتی را تسهیل نمایند.</a:t>
            </a:r>
            <a:endParaRPr lang="fa-IR" sz="1800" dirty="0">
              <a:cs typeface="B Titr" pitchFamily="2" charset="-78"/>
            </a:endParaRPr>
          </a:p>
          <a:p>
            <a:pPr marL="285750" indent="-285750" algn="r" rtl="1">
              <a:buFont typeface="Arial" pitchFamily="34" charset="0"/>
              <a:buChar char="•"/>
              <a:defRPr/>
            </a:pPr>
            <a:endParaRPr lang="en-US" sz="1800" dirty="0">
              <a:cs typeface="B Titr" pitchFamily="2" charset="-78"/>
            </a:endParaRPr>
          </a:p>
          <a:p>
            <a:pPr marL="285750" indent="-285750" algn="r" rtl="1">
              <a:buFont typeface="Arial" pitchFamily="34" charset="0"/>
              <a:buChar char="•"/>
              <a:defRPr/>
            </a:pPr>
            <a:r>
              <a:rPr lang="ar-SA" sz="1800" b="1" dirty="0">
                <a:solidFill>
                  <a:schemeClr val="accent1">
                    <a:lumMod val="75000"/>
                  </a:schemeClr>
                </a:solidFill>
                <a:cs typeface="B Titr" pitchFamily="2" charset="-78"/>
              </a:rPr>
              <a:t>صندوق‌ مستمری</a:t>
            </a:r>
            <a:r>
              <a:rPr lang="ar-SA" sz="1800" dirty="0">
                <a:cs typeface="B Titr" pitchFamily="2" charset="-78"/>
              </a:rPr>
              <a:t>: بر دو نوع صندوق تأمین تحت مقررات بیمه اجباری تأمین اجتماعی و با شخصیتی دولتی و صندوق بازنشستگی برای تأمین بازنشستگی اختیاری افراد و با شخصیتی اعم از دولتی یا خصوصی است که بصورت شرکت سهامی با سرمایه متغیر فعالیت می‌نماید. </a:t>
            </a:r>
            <a:r>
              <a:rPr lang="fa-IR" sz="1800" dirty="0">
                <a:cs typeface="B Titr" pitchFamily="2" charset="-78"/>
              </a:rPr>
              <a:t>صندوق بازنشستگی اعم از اینکه دولتی یا خصوصی باشد در هر حال باید تحت نظارت عالیه شورای عالی رفاه و تأمین اجتماعی فعالیت نماید. </a:t>
            </a:r>
            <a:r>
              <a:rPr lang="fa-IR" sz="1800" dirty="0" err="1">
                <a:cs typeface="B Titr" pitchFamily="2" charset="-78"/>
              </a:rPr>
              <a:t>صندوق‌های</a:t>
            </a:r>
            <a:r>
              <a:rPr lang="fa-IR" sz="1800" dirty="0">
                <a:cs typeface="B Titr" pitchFamily="2" charset="-78"/>
              </a:rPr>
              <a:t> مستمری ضمن التزام رعایت مفاد تأمین شخصی راستین مکلف </a:t>
            </a:r>
            <a:r>
              <a:rPr lang="fa-IR" sz="1800" dirty="0" err="1">
                <a:cs typeface="B Titr" pitchFamily="2" charset="-78"/>
              </a:rPr>
              <a:t>می‌شوند</a:t>
            </a:r>
            <a:r>
              <a:rPr lang="fa-IR" sz="1800" dirty="0">
                <a:cs typeface="B Titr" pitchFamily="2" charset="-78"/>
              </a:rPr>
              <a:t> منابع </a:t>
            </a:r>
            <a:r>
              <a:rPr lang="fa-IR" sz="1800" dirty="0" err="1">
                <a:cs typeface="B Titr" pitchFamily="2" charset="-78"/>
              </a:rPr>
              <a:t>احصایی</a:t>
            </a:r>
            <a:r>
              <a:rPr lang="fa-IR" sz="1800" dirty="0">
                <a:cs typeface="B Titr" pitchFamily="2" charset="-78"/>
              </a:rPr>
              <a:t> صندوق را در محصولات بانکداری مشارکت در سود و زیان راستین نزد بانک مشارکت در سود و زیان راستین </a:t>
            </a:r>
            <a:r>
              <a:rPr lang="fa-IR" sz="1800" dirty="0" err="1">
                <a:cs typeface="B Titr" pitchFamily="2" charset="-78"/>
              </a:rPr>
              <a:t>سپرده‌گذاری</a:t>
            </a:r>
            <a:r>
              <a:rPr lang="fa-IR" sz="1800" dirty="0">
                <a:cs typeface="B Titr" pitchFamily="2" charset="-78"/>
              </a:rPr>
              <a:t> نمایند. </a:t>
            </a:r>
          </a:p>
        </p:txBody>
      </p:sp>
      <p:sp>
        <p:nvSpPr>
          <p:cNvPr id="25610" name="Rektangel 76"/>
          <p:cNvSpPr>
            <a:spLocks noChangeArrowheads="1"/>
          </p:cNvSpPr>
          <p:nvPr/>
        </p:nvSpPr>
        <p:spPr bwMode="auto">
          <a:xfrm>
            <a:off x="5772150" y="1057275"/>
            <a:ext cx="296068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rtl="1">
              <a:spcBef>
                <a:spcPct val="0"/>
              </a:spcBef>
              <a:buFontTx/>
              <a:buNone/>
            </a:pPr>
            <a:r>
              <a:rPr lang="fa-IR" altLang="en-US" sz="2800" b="1">
                <a:solidFill>
                  <a:schemeClr val="tx1"/>
                </a:solidFill>
                <a:latin typeface="Arial" charset="0"/>
                <a:cs typeface="B Titr" pitchFamily="2" charset="-78"/>
              </a:rPr>
              <a:t>نهادهای حقوقی</a:t>
            </a:r>
          </a:p>
          <a:p>
            <a:pPr algn="ctr" rtl="1">
              <a:spcBef>
                <a:spcPct val="0"/>
              </a:spcBef>
              <a:buFontTx/>
              <a:buNone/>
            </a:pPr>
            <a:r>
              <a:rPr lang="fa-IR" altLang="en-US" sz="2800" b="1">
                <a:solidFill>
                  <a:schemeClr val="tx1"/>
                </a:solidFill>
                <a:latin typeface="Arial" charset="0"/>
                <a:cs typeface="B Titr" pitchFamily="2" charset="-78"/>
              </a:rPr>
              <a:t> جدید</a:t>
            </a:r>
            <a:endParaRPr lang="fa-IR" altLang="en-US" sz="2800" noProof="1">
              <a:solidFill>
                <a:schemeClr val="tx1"/>
              </a:solidFill>
              <a:latin typeface="Calibri" pitchFamily="34" charset="0"/>
              <a:cs typeface="B Titr" pitchFamily="2" charset="-78"/>
            </a:endParaRPr>
          </a:p>
        </p:txBody>
      </p:sp>
      <p:sp>
        <p:nvSpPr>
          <p:cNvPr id="12" name="Rektangel med enkelt afrundet hjørne 11"/>
          <p:cNvSpPr/>
          <p:nvPr/>
        </p:nvSpPr>
        <p:spPr>
          <a:xfrm rot="10800000" flipH="1" flipV="1">
            <a:off x="5608910" y="3080825"/>
            <a:ext cx="2972382" cy="2391507"/>
          </a:xfrm>
          <a:prstGeom prst="round1Rect">
            <a:avLst/>
          </a:prstGeom>
          <a:gradFill flip="none" rotWithShape="1">
            <a:gsLst>
              <a:gs pos="0">
                <a:schemeClr val="bg1"/>
              </a:gs>
              <a:gs pos="100000">
                <a:schemeClr val="bg1">
                  <a:lumMod val="85000"/>
                </a:schemeClr>
              </a:gs>
            </a:gsLst>
            <a:lin ang="16200000" scaled="1"/>
            <a:tileRect/>
          </a:gradFill>
          <a:ln w="19050" cap="flat" cmpd="sng" algn="ctr">
            <a:gradFill flip="none" rotWithShape="1">
              <a:gsLst>
                <a:gs pos="0">
                  <a:schemeClr val="tx1">
                    <a:lumMod val="50000"/>
                    <a:lumOff val="50000"/>
                    <a:alpha val="47000"/>
                  </a:schemeClr>
                </a:gs>
                <a:gs pos="100000">
                  <a:schemeClr val="tx1">
                    <a:lumMod val="85000"/>
                    <a:lumOff val="15000"/>
                  </a:schemeClr>
                </a:gs>
              </a:gsLst>
              <a:lin ang="540000" scaled="0"/>
              <a:tileRect/>
            </a:gradFill>
            <a:prstDash val="solid"/>
          </a:ln>
          <a:effectLst/>
        </p:spPr>
        <p:txBody>
          <a:bodyPr anchor="ctr"/>
          <a:lstStyle/>
          <a:p>
            <a:pPr algn="ctr" rtl="1" fontAlgn="auto">
              <a:spcBef>
                <a:spcPts val="0"/>
              </a:spcBef>
              <a:spcAft>
                <a:spcPts val="0"/>
              </a:spcAft>
              <a:defRPr/>
            </a:pPr>
            <a:endParaRPr lang="da-DK" dirty="0">
              <a:solidFill>
                <a:srgbClr val="FFFFFF"/>
              </a:solidFill>
              <a:latin typeface="Calibri" pitchFamily="-105" charset="0"/>
            </a:endParaRPr>
          </a:p>
        </p:txBody>
      </p:sp>
      <p:sp>
        <p:nvSpPr>
          <p:cNvPr id="13" name="TextBox 66"/>
          <p:cNvSpPr txBox="1">
            <a:spLocks noChangeArrowheads="1"/>
          </p:cNvSpPr>
          <p:nvPr/>
        </p:nvSpPr>
        <p:spPr bwMode="auto">
          <a:xfrm>
            <a:off x="5608638" y="3286125"/>
            <a:ext cx="2973387" cy="1939925"/>
          </a:xfrm>
          <a:prstGeom prst="rect">
            <a:avLst/>
          </a:prstGeom>
          <a:noFill/>
          <a:ln w="9525">
            <a:noFill/>
            <a:miter lim="800000"/>
            <a:headEnd/>
            <a:tailEnd/>
          </a:ln>
        </p:spPr>
        <p:txBody>
          <a:bodyPr>
            <a:spAutoFit/>
          </a:bodyPr>
          <a:lstStyle/>
          <a:p>
            <a:pPr algn="r" rtl="1">
              <a:defRPr/>
            </a:pPr>
            <a:r>
              <a:rPr lang="ar-SA" dirty="0">
                <a:solidFill>
                  <a:schemeClr val="tx1">
                    <a:lumMod val="65000"/>
                    <a:lumOff val="35000"/>
                  </a:schemeClr>
                </a:solidFill>
                <a:cs typeface="B Titr" pitchFamily="2" charset="-78"/>
              </a:rPr>
              <a:t>برای رفع نیازهای حقوقی عملیات مشارکت بانکی، صندوق‌های مشاع سرمایه‌گذاری و تسهیل عملیات بیمه‌های اجباری و اختیاری تأمین اجتماعی</a:t>
            </a:r>
            <a:endParaRPr lang="en-US" noProof="1">
              <a:solidFill>
                <a:schemeClr val="tx1">
                  <a:lumMod val="65000"/>
                  <a:lumOff val="35000"/>
                </a:schemeClr>
              </a:solidFill>
              <a:latin typeface="Calibri" pitchFamily="-105" charset="0"/>
              <a:cs typeface="B Titr" pitchFamily="2" charset="-78"/>
            </a:endParaRPr>
          </a:p>
        </p:txBody>
      </p:sp>
      <p:sp>
        <p:nvSpPr>
          <p:cNvPr id="2" name="Slide Number Placeholder 1"/>
          <p:cNvSpPr>
            <a:spLocks noGrp="1"/>
          </p:cNvSpPr>
          <p:nvPr>
            <p:ph type="sldNum" sz="quarter" idx="12"/>
          </p:nvPr>
        </p:nvSpPr>
        <p:spPr/>
        <p:txBody>
          <a:bodyPr/>
          <a:lstStyle/>
          <a:p>
            <a:pPr>
              <a:defRPr/>
            </a:pPr>
            <a:fld id="{C55DF8E3-88C7-4860-9BE0-F40619681A8C}" type="slidenum">
              <a:rPr lang="ar-SA" smtClean="0"/>
              <a:pPr>
                <a:defRPr/>
              </a:pPr>
              <a:t>19</a:t>
            </a:fld>
            <a:endParaRPr lang="en-US" sz="1600">
              <a:solidFill>
                <a:srgbClr val="9D251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3689773"/>
            <a:ext cx="9144000" cy="3168233"/>
          </a:xfrm>
          <a:prstGeom prst="rect">
            <a:avLst/>
          </a:prstGeom>
          <a:gradFill>
            <a:gsLst>
              <a:gs pos="61000">
                <a:schemeClr val="bg1">
                  <a:alpha val="0"/>
                </a:schemeClr>
              </a:gs>
              <a:gs pos="100000">
                <a:schemeClr val="bg1">
                  <a:lumMod val="8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125" name="Gruppe 123"/>
          <p:cNvGrpSpPr>
            <a:grpSpLocks/>
          </p:cNvGrpSpPr>
          <p:nvPr/>
        </p:nvGrpSpPr>
        <p:grpSpPr bwMode="auto">
          <a:xfrm>
            <a:off x="2246313" y="441325"/>
            <a:ext cx="4691062" cy="5843588"/>
            <a:chOff x="1627505" y="1312545"/>
            <a:chExt cx="3950519" cy="5038818"/>
          </a:xfrm>
        </p:grpSpPr>
        <p:sp>
          <p:nvSpPr>
            <p:cNvPr id="9" name="Ellipse 86"/>
            <p:cNvSpPr/>
            <p:nvPr/>
          </p:nvSpPr>
          <p:spPr bwMode="auto">
            <a:xfrm>
              <a:off x="2075441" y="5367212"/>
              <a:ext cx="2836844" cy="573514"/>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a:solidFill>
                  <a:srgbClr val="FFFFFF"/>
                </a:solidFill>
                <a:latin typeface="Calibri" charset="0"/>
                <a:ea typeface="ＭＳ Ｐゴシック" charset="-128"/>
                <a:cs typeface="ＭＳ Ｐゴシック" charset="-128"/>
              </a:endParaRPr>
            </a:p>
          </p:txBody>
        </p:sp>
        <p:sp>
          <p:nvSpPr>
            <p:cNvPr id="10" name="Ellipse 87"/>
            <p:cNvSpPr/>
            <p:nvPr/>
          </p:nvSpPr>
          <p:spPr bwMode="auto">
            <a:xfrm>
              <a:off x="3715201" y="5970678"/>
              <a:ext cx="1862823" cy="380685"/>
            </a:xfrm>
            <a:prstGeom prst="ellipse">
              <a:avLst/>
            </a:prstGeom>
            <a:gradFill flip="none" rotWithShape="1">
              <a:gsLst>
                <a:gs pos="24000">
                  <a:sysClr val="windowText" lastClr="000000">
                    <a:alpha val="28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a:solidFill>
                  <a:srgbClr val="FFFFFF"/>
                </a:solidFill>
                <a:latin typeface="Calibri" charset="0"/>
                <a:ea typeface="ＭＳ Ｐゴシック" charset="-128"/>
                <a:cs typeface="ＭＳ Ｐゴシック" charset="-128"/>
              </a:endParaRPr>
            </a:p>
          </p:txBody>
        </p:sp>
        <p:sp>
          <p:nvSpPr>
            <p:cNvPr id="11" name="Ellipse 88"/>
            <p:cNvSpPr/>
            <p:nvPr/>
          </p:nvSpPr>
          <p:spPr bwMode="auto">
            <a:xfrm>
              <a:off x="1627505" y="5969950"/>
              <a:ext cx="1862823" cy="380685"/>
            </a:xfrm>
            <a:prstGeom prst="ellipse">
              <a:avLst/>
            </a:prstGeom>
            <a:gradFill flip="none" rotWithShape="1">
              <a:gsLst>
                <a:gs pos="24000">
                  <a:sysClr val="windowText" lastClr="000000">
                    <a:alpha val="28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a:solidFill>
                  <a:srgbClr val="FFFFFF"/>
                </a:solidFill>
                <a:latin typeface="Calibri" charset="0"/>
                <a:ea typeface="ＭＳ Ｐゴシック" charset="-128"/>
                <a:cs typeface="ＭＳ Ｐゴシック" charset="-128"/>
              </a:endParaRPr>
            </a:p>
          </p:txBody>
        </p:sp>
        <p:grpSp>
          <p:nvGrpSpPr>
            <p:cNvPr id="5137" name="Gruppe 92"/>
            <p:cNvGrpSpPr>
              <a:grpSpLocks/>
            </p:cNvGrpSpPr>
            <p:nvPr/>
          </p:nvGrpSpPr>
          <p:grpSpPr bwMode="auto">
            <a:xfrm>
              <a:off x="3200411" y="2301745"/>
              <a:ext cx="692586" cy="4021898"/>
              <a:chOff x="1989167" y="3459524"/>
              <a:chExt cx="1669156" cy="2879360"/>
            </a:xfrm>
          </p:grpSpPr>
          <p:sp>
            <p:nvSpPr>
              <p:cNvPr id="16" name="Afrundet rektangel 89"/>
              <p:cNvSpPr>
                <a:spLocks noChangeArrowheads="1"/>
              </p:cNvSpPr>
              <p:nvPr/>
            </p:nvSpPr>
            <p:spPr bwMode="auto">
              <a:xfrm rot="1320000">
                <a:off x="1990655" y="3924400"/>
                <a:ext cx="199762" cy="2414729"/>
              </a:xfrm>
              <a:prstGeom prst="roundRect">
                <a:avLst>
                  <a:gd name="adj" fmla="val 16667"/>
                </a:avLst>
              </a:prstGeom>
              <a:gradFill rotWithShape="1">
                <a:gsLst>
                  <a:gs pos="0">
                    <a:srgbClr val="151616"/>
                  </a:gs>
                  <a:gs pos="100000">
                    <a:srgbClr val="F3F3F3"/>
                  </a:gs>
                  <a:gs pos="100000">
                    <a:srgbClr val="A6A6A6"/>
                  </a:gs>
                </a:gsLst>
                <a:lin ang="10800000" scaled="1"/>
              </a:gradFill>
              <a:ln w="9525">
                <a:noFill/>
                <a:round/>
                <a:headEnd/>
                <a:tailEnd/>
              </a:ln>
              <a:effectLst>
                <a:outerShdw blurRad="63500" dist="23000" dir="5400000" rotWithShape="0">
                  <a:srgbClr val="000000">
                    <a:alpha val="34999"/>
                  </a:srgbClr>
                </a:outerShdw>
              </a:effectLst>
            </p:spPr>
            <p:txBody>
              <a:bodyPr anchor="ctr"/>
              <a:lstStyle/>
              <a:p>
                <a:pPr algn="ctr" fontAlgn="auto">
                  <a:spcBef>
                    <a:spcPts val="0"/>
                  </a:spcBef>
                  <a:spcAft>
                    <a:spcPts val="0"/>
                  </a:spcAft>
                  <a:defRPr/>
                </a:pPr>
                <a:endParaRPr lang="en-US">
                  <a:solidFill>
                    <a:srgbClr val="FFFFFF"/>
                  </a:solidFill>
                  <a:latin typeface="Calibri" charset="0"/>
                  <a:ea typeface="ＭＳ Ｐゴシック" charset="-128"/>
                  <a:cs typeface="ＭＳ Ｐゴシック" charset="-128"/>
                </a:endParaRPr>
              </a:p>
            </p:txBody>
          </p:sp>
          <p:sp>
            <p:nvSpPr>
              <p:cNvPr id="17" name="Afrundet rektangel 90"/>
              <p:cNvSpPr>
                <a:spLocks noChangeArrowheads="1"/>
              </p:cNvSpPr>
              <p:nvPr/>
            </p:nvSpPr>
            <p:spPr bwMode="auto">
              <a:xfrm>
                <a:off x="2722041" y="3459878"/>
                <a:ext cx="173986" cy="2414729"/>
              </a:xfrm>
              <a:prstGeom prst="roundRect">
                <a:avLst>
                  <a:gd name="adj" fmla="val 16667"/>
                </a:avLst>
              </a:prstGeom>
              <a:gradFill rotWithShape="1">
                <a:gsLst>
                  <a:gs pos="0">
                    <a:srgbClr val="151616"/>
                  </a:gs>
                  <a:gs pos="100000">
                    <a:srgbClr val="F3F3F3"/>
                  </a:gs>
                  <a:gs pos="100000">
                    <a:srgbClr val="A6A6A6"/>
                  </a:gs>
                </a:gsLst>
                <a:lin ang="10800000" scaled="1"/>
              </a:gradFill>
              <a:ln w="9525">
                <a:noFill/>
                <a:round/>
                <a:headEnd/>
                <a:tailEnd/>
              </a:ln>
              <a:effectLst>
                <a:outerShdw blurRad="63500" dist="23000" dir="5400000" rotWithShape="0">
                  <a:srgbClr val="000000">
                    <a:alpha val="34999"/>
                  </a:srgbClr>
                </a:outerShdw>
              </a:effectLst>
            </p:spPr>
            <p:txBody>
              <a:bodyPr anchor="ctr"/>
              <a:lstStyle/>
              <a:p>
                <a:pPr algn="ctr" fontAlgn="auto">
                  <a:spcBef>
                    <a:spcPts val="0"/>
                  </a:spcBef>
                  <a:spcAft>
                    <a:spcPts val="0"/>
                  </a:spcAft>
                  <a:defRPr/>
                </a:pPr>
                <a:endParaRPr lang="en-US">
                  <a:solidFill>
                    <a:srgbClr val="FFFFFF"/>
                  </a:solidFill>
                  <a:latin typeface="Calibri" charset="0"/>
                  <a:ea typeface="ＭＳ Ｐゴシック" charset="-128"/>
                  <a:cs typeface="ＭＳ Ｐゴシック" charset="-128"/>
                </a:endParaRPr>
              </a:p>
            </p:txBody>
          </p:sp>
          <p:sp>
            <p:nvSpPr>
              <p:cNvPr id="18" name="Afrundet rektangel 91"/>
              <p:cNvSpPr>
                <a:spLocks noChangeArrowheads="1"/>
              </p:cNvSpPr>
              <p:nvPr/>
            </p:nvSpPr>
            <p:spPr bwMode="auto">
              <a:xfrm rot="20040000">
                <a:off x="3466312" y="3844040"/>
                <a:ext cx="193318" cy="2491169"/>
              </a:xfrm>
              <a:prstGeom prst="roundRect">
                <a:avLst>
                  <a:gd name="adj" fmla="val 16667"/>
                </a:avLst>
              </a:prstGeom>
              <a:gradFill rotWithShape="1">
                <a:gsLst>
                  <a:gs pos="0">
                    <a:srgbClr val="151616"/>
                  </a:gs>
                  <a:gs pos="100000">
                    <a:srgbClr val="F3F3F3"/>
                  </a:gs>
                  <a:gs pos="100000">
                    <a:srgbClr val="A6A6A6"/>
                  </a:gs>
                </a:gsLst>
                <a:lin ang="10800000" scaled="1"/>
              </a:gradFill>
              <a:ln w="9525">
                <a:noFill/>
                <a:round/>
                <a:headEnd/>
                <a:tailEnd/>
              </a:ln>
              <a:effectLst>
                <a:outerShdw blurRad="63500" dist="23000" dir="5400000" rotWithShape="0">
                  <a:srgbClr val="000000">
                    <a:alpha val="34999"/>
                  </a:srgbClr>
                </a:outerShdw>
              </a:effectLst>
            </p:spPr>
            <p:txBody>
              <a:bodyPr anchor="ctr"/>
              <a:lstStyle/>
              <a:p>
                <a:pPr algn="ctr" fontAlgn="auto">
                  <a:spcBef>
                    <a:spcPts val="0"/>
                  </a:spcBef>
                  <a:spcAft>
                    <a:spcPts val="0"/>
                  </a:spcAft>
                  <a:defRPr/>
                </a:pPr>
                <a:endParaRPr lang="en-US">
                  <a:solidFill>
                    <a:srgbClr val="FFFFFF"/>
                  </a:solidFill>
                  <a:latin typeface="Calibri" charset="0"/>
                  <a:ea typeface="ＭＳ Ｐゴシック" charset="-128"/>
                  <a:cs typeface="ＭＳ Ｐゴシック" charset="-128"/>
                </a:endParaRPr>
              </a:p>
            </p:txBody>
          </p:sp>
        </p:grpSp>
        <p:grpSp>
          <p:nvGrpSpPr>
            <p:cNvPr id="5" name="Gruppe 157"/>
            <p:cNvGrpSpPr/>
            <p:nvPr/>
          </p:nvGrpSpPr>
          <p:grpSpPr bwMode="auto">
            <a:xfrm>
              <a:off x="2001838" y="1312545"/>
              <a:ext cx="2981642" cy="3701415"/>
              <a:chOff x="5158493" y="1088691"/>
              <a:chExt cx="3627367" cy="4759659"/>
            </a:xfrm>
            <a:effectLst>
              <a:outerShdw blurRad="50800" dist="38100" dir="2700000" algn="tl" rotWithShape="0">
                <a:prstClr val="black">
                  <a:alpha val="40000"/>
                </a:prstClr>
              </a:outerShdw>
            </a:effectLst>
          </p:grpSpPr>
          <p:sp>
            <p:nvSpPr>
              <p:cNvPr id="14" name="Rectangle 27"/>
              <p:cNvSpPr>
                <a:spLocks noChangeArrowheads="1"/>
              </p:cNvSpPr>
              <p:nvPr/>
            </p:nvSpPr>
            <p:spPr bwMode="auto">
              <a:xfrm>
                <a:off x="5162551" y="1398269"/>
                <a:ext cx="3608070" cy="4450081"/>
              </a:xfrm>
              <a:prstGeom prst="rect">
                <a:avLst/>
              </a:prstGeom>
              <a:gradFill flip="none" rotWithShape="1">
                <a:gsLst>
                  <a:gs pos="38000">
                    <a:sysClr val="window" lastClr="FFFFFF"/>
                  </a:gs>
                  <a:gs pos="100000">
                    <a:schemeClr val="bg1">
                      <a:lumMod val="75000"/>
                    </a:schemeClr>
                  </a:gs>
                  <a:gs pos="68000">
                    <a:schemeClr val="bg1">
                      <a:lumMod val="95000"/>
                    </a:schemeClr>
                  </a:gs>
                </a:gsLst>
                <a:lin ang="12300000" scaled="0"/>
                <a:tileRect/>
              </a:gradFill>
              <a:ln w="9525">
                <a:noFill/>
                <a:miter lim="800000"/>
                <a:headEnd/>
                <a:tailEnd/>
              </a:ln>
              <a:effectLst/>
            </p:spPr>
            <p:txBody>
              <a:bodyPr anchor="ctr"/>
              <a:lstStyle/>
              <a:p>
                <a:pPr marL="342900" indent="-342900" algn="ctr" fontAlgn="auto">
                  <a:spcBef>
                    <a:spcPts val="0"/>
                  </a:spcBef>
                  <a:spcAft>
                    <a:spcPts val="0"/>
                  </a:spcAft>
                  <a:defRPr/>
                </a:pPr>
                <a:endParaRPr lang="de-DE" sz="1400" kern="0" dirty="0">
                  <a:solidFill>
                    <a:sysClr val="windowText" lastClr="000000"/>
                  </a:solidFill>
                  <a:latin typeface="Arial Narrow" pitchFamily="-97" charset="0"/>
                  <a:ea typeface="ＭＳ Ｐゴシック" pitchFamily="-97" charset="-128"/>
                </a:endParaRPr>
              </a:p>
            </p:txBody>
          </p:sp>
          <p:sp>
            <p:nvSpPr>
              <p:cNvPr id="15" name="Rectangle 39"/>
              <p:cNvSpPr>
                <a:spLocks noChangeArrowheads="1"/>
              </p:cNvSpPr>
              <p:nvPr/>
            </p:nvSpPr>
            <p:spPr bwMode="auto">
              <a:xfrm>
                <a:off x="5158493" y="1088691"/>
                <a:ext cx="3627367" cy="385778"/>
              </a:xfrm>
              <a:prstGeom prst="rect">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fa-IR" kern="0" noProof="1">
                    <a:solidFill>
                      <a:srgbClr val="000000"/>
                    </a:solidFill>
                    <a:ea typeface="ＭＳ Ｐゴシック" pitchFamily="-97" charset="-128"/>
                    <a:cs typeface="B Titr" pitchFamily="2" charset="-78"/>
                  </a:rPr>
                  <a:t>بانکداری راستین</a:t>
                </a:r>
                <a:endParaRPr lang="de-DE" kern="0" noProof="1">
                  <a:solidFill>
                    <a:srgbClr val="000000"/>
                  </a:solidFill>
                  <a:ea typeface="ＭＳ Ｐゴシック" pitchFamily="-97" charset="-128"/>
                  <a:cs typeface="B Titr" pitchFamily="2" charset="-78"/>
                </a:endParaRPr>
              </a:p>
            </p:txBody>
          </p:sp>
        </p:grpSp>
      </p:grpSp>
      <p:sp>
        <p:nvSpPr>
          <p:cNvPr id="2057" name="Rectangle 141"/>
          <p:cNvSpPr>
            <a:spLocks noChangeArrowheads="1"/>
          </p:cNvSpPr>
          <p:nvPr/>
        </p:nvSpPr>
        <p:spPr bwMode="auto">
          <a:xfrm>
            <a:off x="2714625" y="2290770"/>
            <a:ext cx="3521075" cy="646331"/>
          </a:xfrm>
          <a:prstGeom prst="rect">
            <a:avLst/>
          </a:prstGeom>
          <a:noFill/>
          <a:ln w="9525">
            <a:noFill/>
            <a:miter lim="800000"/>
            <a:headEnd/>
            <a:tailEnd/>
          </a:ln>
        </p:spPr>
        <p:txBody>
          <a:bodyPr>
            <a:spAutoFit/>
          </a:bodyPr>
          <a:lstStyle/>
          <a:p>
            <a:pPr algn="ctr">
              <a:defRPr/>
            </a:pPr>
            <a:r>
              <a:rPr lang="fa-IR" sz="3600" dirty="0">
                <a:solidFill>
                  <a:srgbClr val="002060"/>
                </a:solidFill>
                <a:cs typeface="B Titr" pitchFamily="2" charset="-78"/>
              </a:rPr>
              <a:t>بانکداری راستین</a:t>
            </a:r>
            <a:endParaRPr lang="en-US" sz="3600" dirty="0">
              <a:solidFill>
                <a:srgbClr val="002060"/>
              </a:solidFill>
              <a:latin typeface="Calibri" pitchFamily="-105" charset="0"/>
              <a:cs typeface="B Titr" pitchFamily="2" charset="-78"/>
            </a:endParaRPr>
          </a:p>
        </p:txBody>
      </p:sp>
      <p:sp>
        <p:nvSpPr>
          <p:cNvPr id="45" name="Rectangle 141"/>
          <p:cNvSpPr>
            <a:spLocks noChangeArrowheads="1"/>
          </p:cNvSpPr>
          <p:nvPr/>
        </p:nvSpPr>
        <p:spPr bwMode="auto">
          <a:xfrm>
            <a:off x="2923082" y="2727325"/>
            <a:ext cx="3065488" cy="830997"/>
          </a:xfrm>
          <a:prstGeom prst="rect">
            <a:avLst/>
          </a:prstGeom>
          <a:noFill/>
          <a:ln w="9525">
            <a:noFill/>
            <a:miter lim="800000"/>
            <a:headEnd/>
            <a:tailEnd/>
          </a:ln>
        </p:spPr>
        <p:txBody>
          <a:bodyPr wrap="square">
            <a:spAutoFit/>
          </a:bodyPr>
          <a:lstStyle/>
          <a:p>
            <a:pPr algn="ctr">
              <a:defRPr/>
            </a:pPr>
            <a:endParaRPr lang="en-US" sz="1600" dirty="0">
              <a:solidFill>
                <a:schemeClr val="tx1">
                  <a:lumMod val="75000"/>
                  <a:lumOff val="25000"/>
                </a:schemeClr>
              </a:solidFill>
              <a:cs typeface="B Titr" pitchFamily="2" charset="-78"/>
            </a:endParaRPr>
          </a:p>
          <a:p>
            <a:pPr algn="ctr">
              <a:defRPr/>
            </a:pPr>
            <a:endParaRPr lang="en-US" sz="1600" dirty="0">
              <a:solidFill>
                <a:schemeClr val="tx1">
                  <a:lumMod val="75000"/>
                  <a:lumOff val="25000"/>
                </a:schemeClr>
              </a:solidFill>
              <a:cs typeface="B Titr" pitchFamily="2" charset="-78"/>
            </a:endParaRPr>
          </a:p>
          <a:p>
            <a:pPr algn="ctr">
              <a:defRPr/>
            </a:pPr>
            <a:r>
              <a:rPr lang="fa-IR" sz="1600" dirty="0">
                <a:solidFill>
                  <a:schemeClr val="tx1">
                    <a:lumMod val="75000"/>
                    <a:lumOff val="25000"/>
                  </a:schemeClr>
                </a:solidFill>
                <a:cs typeface="B Titr" pitchFamily="2" charset="-78"/>
              </a:rPr>
              <a:t>بیژن </a:t>
            </a:r>
            <a:r>
              <a:rPr lang="fa-IR" sz="1600" dirty="0" err="1">
                <a:solidFill>
                  <a:schemeClr val="tx1">
                    <a:lumMod val="75000"/>
                    <a:lumOff val="25000"/>
                  </a:schemeClr>
                </a:solidFill>
                <a:cs typeface="B Titr" pitchFamily="2" charset="-78"/>
              </a:rPr>
              <a:t>بیدآباد</a:t>
            </a:r>
            <a:endParaRPr lang="en-US" sz="1400" dirty="0">
              <a:solidFill>
                <a:schemeClr val="tx1">
                  <a:lumMod val="75000"/>
                  <a:lumOff val="25000"/>
                </a:schemeClr>
              </a:solidFill>
              <a:latin typeface="Calibri" pitchFamily="-105" charset="0"/>
              <a:cs typeface="B Titr" pitchFamily="2" charset="-7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0" y="3886200"/>
            <a:ext cx="9144000" cy="2381256"/>
          </a:xfrm>
          <a:prstGeom prst="rect">
            <a:avLst/>
          </a:prstGeom>
          <a:gradFill>
            <a:gsLst>
              <a:gs pos="61000">
                <a:schemeClr val="bg1">
                  <a:alpha val="0"/>
                </a:schemeClr>
              </a:gs>
              <a:gs pos="100000">
                <a:schemeClr val="bg1">
                  <a:lumMod val="8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ktangel med enkelt afrundet hjørne 11"/>
          <p:cNvSpPr/>
          <p:nvPr/>
        </p:nvSpPr>
        <p:spPr>
          <a:xfrm rot="10800000" flipH="1">
            <a:off x="211015" y="379827"/>
            <a:ext cx="8523077" cy="5528604"/>
          </a:xfrm>
          <a:prstGeom prst="round1Rect">
            <a:avLst/>
          </a:prstGeom>
          <a:gradFill flip="none" rotWithShape="1">
            <a:gsLst>
              <a:gs pos="0">
                <a:schemeClr val="bg1"/>
              </a:gs>
              <a:gs pos="100000">
                <a:schemeClr val="bg1">
                  <a:lumMod val="85000"/>
                </a:schemeClr>
              </a:gs>
            </a:gsLst>
            <a:lin ang="16200000" scaled="1"/>
            <a:tileRect/>
          </a:gradFill>
          <a:ln w="19050" cap="flat" cmpd="sng" algn="ctr">
            <a:gradFill flip="none" rotWithShape="1">
              <a:gsLst>
                <a:gs pos="0">
                  <a:schemeClr val="tx1">
                    <a:lumMod val="50000"/>
                    <a:lumOff val="50000"/>
                    <a:alpha val="47000"/>
                  </a:schemeClr>
                </a:gs>
                <a:gs pos="100000">
                  <a:schemeClr val="tx1">
                    <a:lumMod val="85000"/>
                    <a:lumOff val="15000"/>
                  </a:schemeClr>
                </a:gs>
              </a:gsLst>
              <a:lin ang="540000" scaled="0"/>
              <a:tileRect/>
            </a:gradFill>
            <a:prstDash val="solid"/>
          </a:ln>
          <a:effectLst/>
        </p:spPr>
        <p:txBody>
          <a:bodyPr anchor="ctr"/>
          <a:lstStyle/>
          <a:p>
            <a:pPr algn="ctr" fontAlgn="auto">
              <a:spcBef>
                <a:spcPts val="0"/>
              </a:spcBef>
              <a:spcAft>
                <a:spcPts val="0"/>
              </a:spcAft>
              <a:defRPr/>
            </a:pPr>
            <a:endParaRPr lang="da-DK">
              <a:solidFill>
                <a:srgbClr val="FFFFFF"/>
              </a:solidFill>
              <a:latin typeface="Calibri" pitchFamily="-105" charset="0"/>
            </a:endParaRPr>
          </a:p>
        </p:txBody>
      </p:sp>
      <p:grpSp>
        <p:nvGrpSpPr>
          <p:cNvPr id="26632" name="Group 105"/>
          <p:cNvGrpSpPr>
            <a:grpSpLocks/>
          </p:cNvGrpSpPr>
          <p:nvPr/>
        </p:nvGrpSpPr>
        <p:grpSpPr bwMode="auto">
          <a:xfrm rot="19765573" flipH="1">
            <a:off x="5768975" y="74613"/>
            <a:ext cx="2992438" cy="2906712"/>
            <a:chOff x="5580063" y="2757488"/>
            <a:chExt cx="1031875" cy="1022350"/>
          </a:xfrm>
        </p:grpSpPr>
        <p:sp>
          <p:nvSpPr>
            <p:cNvPr id="10" name="Ellipse 44"/>
            <p:cNvSpPr/>
            <p:nvPr/>
          </p:nvSpPr>
          <p:spPr bwMode="auto">
            <a:xfrm rot="21052097">
              <a:off x="5590124" y="2757488"/>
              <a:ext cx="1021814" cy="1022350"/>
            </a:xfrm>
            <a:prstGeom prst="ellipse">
              <a:avLst/>
            </a:prstGeom>
            <a:gradFill flip="none" rotWithShape="1">
              <a:gsLst>
                <a:gs pos="0">
                  <a:srgbClr val="74FFFD"/>
                </a:gs>
                <a:gs pos="100000">
                  <a:srgbClr val="20A6CD"/>
                </a:gs>
              </a:gsLst>
              <a:path path="shape">
                <a:fillToRect l="50000" t="50000" r="50000" b="50000"/>
              </a:path>
              <a:tileRect/>
            </a:gradFill>
            <a:ln w="9525" cap="flat" cmpd="sng" algn="ctr">
              <a:solidFill>
                <a:srgbClr val="0081BE">
                  <a:lumMod val="75000"/>
                </a:srgbClr>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1" name="Måne 63"/>
            <p:cNvSpPr/>
            <p:nvPr/>
          </p:nvSpPr>
          <p:spPr bwMode="auto">
            <a:xfrm rot="16552097">
              <a:off x="5850994" y="3038453"/>
              <a:ext cx="450073" cy="991936"/>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26645" name="Ellipse 45"/>
            <p:cNvSpPr>
              <a:spLocks noChangeArrowheads="1"/>
            </p:cNvSpPr>
            <p:nvPr/>
          </p:nvSpPr>
          <p:spPr bwMode="auto">
            <a:xfrm>
              <a:off x="5735638" y="2786063"/>
              <a:ext cx="722312" cy="539750"/>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endParaRPr lang="da-DK" altLang="en-US" sz="2000" u="sng">
                <a:solidFill>
                  <a:srgbClr val="FFFFFF"/>
                </a:solidFill>
                <a:latin typeface="Calibri" pitchFamily="34" charset="0"/>
              </a:endParaRPr>
            </a:p>
          </p:txBody>
        </p:sp>
      </p:grpSp>
      <p:sp>
        <p:nvSpPr>
          <p:cNvPr id="26633" name="TextBox 66"/>
          <p:cNvSpPr txBox="1">
            <a:spLocks noChangeArrowheads="1"/>
          </p:cNvSpPr>
          <p:nvPr/>
        </p:nvSpPr>
        <p:spPr bwMode="auto">
          <a:xfrm>
            <a:off x="211138" y="423863"/>
            <a:ext cx="5232400"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r" rtl="1">
              <a:spcBef>
                <a:spcPct val="0"/>
              </a:spcBef>
              <a:buFontTx/>
              <a:buNone/>
            </a:pPr>
            <a:r>
              <a:rPr lang="fa-IR" altLang="en-US" sz="1800">
                <a:solidFill>
                  <a:schemeClr val="tx1"/>
                </a:solidFill>
                <a:latin typeface="Arial" charset="0"/>
                <a:cs typeface="B Titr" pitchFamily="2" charset="-78"/>
              </a:rPr>
              <a:t>1- معامله هرگونه مال به صورت موجل که قیمت مورد معامله رابطه مستقیم با اجل معامله نداشته باشد. </a:t>
            </a:r>
          </a:p>
          <a:p>
            <a:pPr algn="r" rtl="1">
              <a:spcBef>
                <a:spcPct val="0"/>
              </a:spcBef>
              <a:buFontTx/>
              <a:buNone/>
            </a:pPr>
            <a:endParaRPr lang="en-US" altLang="en-US" sz="1800">
              <a:solidFill>
                <a:schemeClr val="tx1"/>
              </a:solidFill>
              <a:latin typeface="Arial" charset="0"/>
              <a:cs typeface="B Titr" pitchFamily="2" charset="-78"/>
            </a:endParaRPr>
          </a:p>
          <a:p>
            <a:pPr algn="r" rtl="1">
              <a:spcBef>
                <a:spcPct val="0"/>
              </a:spcBef>
              <a:buFontTx/>
              <a:buNone/>
            </a:pPr>
            <a:r>
              <a:rPr lang="fa-IR" altLang="en-US" sz="1800">
                <a:solidFill>
                  <a:schemeClr val="tx1"/>
                </a:solidFill>
                <a:latin typeface="Arial" charset="0"/>
                <a:cs typeface="B Titr" pitchFamily="2" charset="-78"/>
              </a:rPr>
              <a:t>2- تامین کننده منابع باید در سود و زیان فعالیت اقتصادی گیرنده منابع سهیم باشد.</a:t>
            </a:r>
          </a:p>
          <a:p>
            <a:pPr algn="r" rtl="1">
              <a:spcBef>
                <a:spcPct val="0"/>
              </a:spcBef>
              <a:buFontTx/>
              <a:buNone/>
            </a:pPr>
            <a:endParaRPr lang="en-US" altLang="en-US" sz="1800">
              <a:solidFill>
                <a:schemeClr val="tx1"/>
              </a:solidFill>
              <a:latin typeface="Arial" charset="0"/>
              <a:cs typeface="B Titr" pitchFamily="2" charset="-78"/>
            </a:endParaRPr>
          </a:p>
          <a:p>
            <a:pPr algn="r" rtl="1">
              <a:spcBef>
                <a:spcPct val="0"/>
              </a:spcBef>
              <a:buFontTx/>
              <a:buNone/>
            </a:pPr>
            <a:r>
              <a:rPr lang="fa-IR" altLang="en-US" sz="1800">
                <a:solidFill>
                  <a:schemeClr val="tx1"/>
                </a:solidFill>
                <a:latin typeface="Arial" charset="0"/>
                <a:cs typeface="B Titr" pitchFamily="2" charset="-78"/>
              </a:rPr>
              <a:t>3- نرخ قطعی سود نباید از پیش مشخص و شرط شود.</a:t>
            </a:r>
          </a:p>
          <a:p>
            <a:pPr algn="r" rtl="1">
              <a:spcBef>
                <a:spcPct val="0"/>
              </a:spcBef>
              <a:buFontTx/>
              <a:buNone/>
            </a:pPr>
            <a:endParaRPr lang="en-US" altLang="en-US" sz="1800">
              <a:solidFill>
                <a:schemeClr val="tx1"/>
              </a:solidFill>
              <a:latin typeface="Arial" charset="0"/>
              <a:cs typeface="B Titr" pitchFamily="2" charset="-78"/>
            </a:endParaRPr>
          </a:p>
          <a:p>
            <a:pPr algn="r" rtl="1">
              <a:spcBef>
                <a:spcPct val="0"/>
              </a:spcBef>
              <a:buFontTx/>
              <a:buNone/>
            </a:pPr>
            <a:r>
              <a:rPr lang="fa-IR" altLang="en-US" sz="1800">
                <a:solidFill>
                  <a:schemeClr val="tx1"/>
                </a:solidFill>
                <a:latin typeface="Arial" charset="0"/>
                <a:cs typeface="B Titr" pitchFamily="2" charset="-78"/>
              </a:rPr>
              <a:t>4- </a:t>
            </a:r>
            <a:r>
              <a:rPr lang="ar-SA" altLang="en-US" sz="1800">
                <a:solidFill>
                  <a:schemeClr val="tx1"/>
                </a:solidFill>
                <a:latin typeface="Arial" charset="0"/>
                <a:cs typeface="B Titr" pitchFamily="2" charset="-78"/>
              </a:rPr>
              <a:t>جهت تامین منابع برای موارد مصرفی نباید سود اخذ شود. </a:t>
            </a:r>
            <a:endParaRPr lang="fa-IR" altLang="en-US" sz="1800">
              <a:solidFill>
                <a:schemeClr val="tx1"/>
              </a:solidFill>
              <a:latin typeface="Arial" charset="0"/>
              <a:cs typeface="B Titr" pitchFamily="2" charset="-78"/>
            </a:endParaRPr>
          </a:p>
          <a:p>
            <a:pPr algn="r" rtl="1">
              <a:spcBef>
                <a:spcPct val="0"/>
              </a:spcBef>
              <a:buFontTx/>
              <a:buNone/>
            </a:pPr>
            <a:endParaRPr lang="en-US" altLang="en-US" sz="1800">
              <a:solidFill>
                <a:schemeClr val="tx1"/>
              </a:solidFill>
              <a:latin typeface="Arial" charset="0"/>
              <a:cs typeface="B Titr" pitchFamily="2" charset="-78"/>
            </a:endParaRPr>
          </a:p>
          <a:p>
            <a:pPr algn="r" rtl="1">
              <a:spcBef>
                <a:spcPct val="0"/>
              </a:spcBef>
              <a:buFontTx/>
              <a:buNone/>
            </a:pPr>
            <a:r>
              <a:rPr lang="fa-IR" altLang="en-US" sz="1800">
                <a:solidFill>
                  <a:schemeClr val="tx1"/>
                </a:solidFill>
                <a:latin typeface="Arial" charset="0"/>
                <a:cs typeface="B Titr" pitchFamily="2" charset="-78"/>
              </a:rPr>
              <a:t>5- </a:t>
            </a:r>
            <a:r>
              <a:rPr lang="ar-SA" altLang="en-US" sz="1800">
                <a:solidFill>
                  <a:schemeClr val="tx1"/>
                </a:solidFill>
                <a:latin typeface="Arial" charset="0"/>
                <a:cs typeface="B Titr" pitchFamily="2" charset="-78"/>
              </a:rPr>
              <a:t>خرید و فروش اسعار خارجی به معنی تبدیل ارز به صورت فی المجلس یا موجل، به شرطی که قیمت ارز رابطه مستقیم با اجل معامله نداشته باشد.</a:t>
            </a:r>
            <a:endParaRPr lang="fa-IR" altLang="en-US" sz="1800">
              <a:solidFill>
                <a:schemeClr val="tx1"/>
              </a:solidFill>
              <a:latin typeface="Arial" charset="0"/>
              <a:cs typeface="B Titr" pitchFamily="2" charset="-78"/>
            </a:endParaRPr>
          </a:p>
          <a:p>
            <a:pPr algn="r" rtl="1">
              <a:spcBef>
                <a:spcPct val="0"/>
              </a:spcBef>
              <a:buFontTx/>
              <a:buNone/>
            </a:pPr>
            <a:endParaRPr lang="en-US" altLang="en-US" sz="1800">
              <a:solidFill>
                <a:schemeClr val="tx1"/>
              </a:solidFill>
              <a:latin typeface="Arial" charset="0"/>
              <a:cs typeface="B Titr" pitchFamily="2" charset="-78"/>
            </a:endParaRPr>
          </a:p>
          <a:p>
            <a:pPr algn="r" rtl="1">
              <a:spcBef>
                <a:spcPct val="0"/>
              </a:spcBef>
              <a:buFontTx/>
              <a:buNone/>
            </a:pPr>
            <a:r>
              <a:rPr lang="fa-IR" altLang="en-US" sz="1800">
                <a:solidFill>
                  <a:schemeClr val="tx1"/>
                </a:solidFill>
                <a:latin typeface="Arial" charset="0"/>
                <a:cs typeface="B Titr" pitchFamily="2" charset="-78"/>
              </a:rPr>
              <a:t>6- </a:t>
            </a:r>
            <a:r>
              <a:rPr lang="ar-SA" altLang="en-US" sz="1800">
                <a:solidFill>
                  <a:schemeClr val="tx1"/>
                </a:solidFill>
                <a:latin typeface="Arial" charset="0"/>
                <a:cs typeface="B Titr" pitchFamily="2" charset="-78"/>
              </a:rPr>
              <a:t>احد طرفین منابع (بدل) بدهد برای مدت معین در عوض منابعی (مبدل) به همان میزان که از دیگری اخذ می</a:t>
            </a:r>
            <a:r>
              <a:rPr lang="en-US" altLang="en-US" sz="1800">
                <a:solidFill>
                  <a:schemeClr val="tx1"/>
                </a:solidFill>
                <a:latin typeface="Arial" charset="0"/>
                <a:cs typeface="B Titr" pitchFamily="2" charset="-78"/>
              </a:rPr>
              <a:t>‌</a:t>
            </a:r>
            <a:r>
              <a:rPr lang="ar-SA" altLang="en-US" sz="1800">
                <a:solidFill>
                  <a:schemeClr val="tx1"/>
                </a:solidFill>
                <a:latin typeface="Arial" charset="0"/>
                <a:cs typeface="B Titr" pitchFamily="2" charset="-78"/>
              </a:rPr>
              <a:t>کند برای همان مدت در آینده. همچنین بدل و مبدل و مدت زمانهای آن دو را می</a:t>
            </a:r>
            <a:r>
              <a:rPr lang="en-US" altLang="en-US" sz="1800">
                <a:solidFill>
                  <a:schemeClr val="tx1"/>
                </a:solidFill>
                <a:latin typeface="Arial" charset="0"/>
                <a:cs typeface="B Titr" pitchFamily="2" charset="-78"/>
              </a:rPr>
              <a:t>‌</a:t>
            </a:r>
            <a:r>
              <a:rPr lang="ar-SA" altLang="en-US" sz="1800">
                <a:solidFill>
                  <a:schemeClr val="tx1"/>
                </a:solidFill>
                <a:latin typeface="Arial" charset="0"/>
                <a:cs typeface="B Titr" pitchFamily="2" charset="-78"/>
              </a:rPr>
              <a:t>توان به گونه</a:t>
            </a:r>
            <a:r>
              <a:rPr lang="en-US" altLang="en-US" sz="1800">
                <a:solidFill>
                  <a:schemeClr val="tx1"/>
                </a:solidFill>
                <a:latin typeface="Arial" charset="0"/>
                <a:cs typeface="B Titr" pitchFamily="2" charset="-78"/>
              </a:rPr>
              <a:t>‌</a:t>
            </a:r>
            <a:r>
              <a:rPr lang="ar-SA" altLang="en-US" sz="1800">
                <a:solidFill>
                  <a:schemeClr val="tx1"/>
                </a:solidFill>
                <a:latin typeface="Arial" charset="0"/>
                <a:cs typeface="B Titr" pitchFamily="2" charset="-78"/>
              </a:rPr>
              <a:t>ای انتخاب کرد که حاصلضرب بدل در مدت آن مساوی با حاصلضرب مبدل در مدت آن باشد. </a:t>
            </a:r>
            <a:endParaRPr lang="fa-IR" altLang="en-US" sz="1800">
              <a:solidFill>
                <a:schemeClr val="tx1"/>
              </a:solidFill>
              <a:latin typeface="Arial" charset="0"/>
              <a:cs typeface="B Titr" pitchFamily="2" charset="-78"/>
            </a:endParaRPr>
          </a:p>
        </p:txBody>
      </p:sp>
      <p:sp>
        <p:nvSpPr>
          <p:cNvPr id="26634" name="Rektangel 76"/>
          <p:cNvSpPr>
            <a:spLocks noChangeArrowheads="1"/>
          </p:cNvSpPr>
          <p:nvPr/>
        </p:nvSpPr>
        <p:spPr bwMode="auto">
          <a:xfrm>
            <a:off x="5772150" y="1057275"/>
            <a:ext cx="29606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rtl="1">
              <a:spcBef>
                <a:spcPct val="0"/>
              </a:spcBef>
              <a:buFontTx/>
              <a:buNone/>
            </a:pPr>
            <a:r>
              <a:rPr lang="fa-IR" altLang="en-US" sz="2800" b="1">
                <a:solidFill>
                  <a:schemeClr val="tx1"/>
                </a:solidFill>
                <a:latin typeface="Arial" charset="0"/>
                <a:cs typeface="B Titr" pitchFamily="2" charset="-78"/>
              </a:rPr>
              <a:t>معیارهای تمییز ربا</a:t>
            </a:r>
            <a:endParaRPr lang="fa-IR" altLang="en-US" sz="2800" noProof="1">
              <a:solidFill>
                <a:schemeClr val="tx1"/>
              </a:solidFill>
              <a:latin typeface="Calibri" pitchFamily="34" charset="0"/>
              <a:cs typeface="B Titr" pitchFamily="2" charset="-78"/>
            </a:endParaRPr>
          </a:p>
        </p:txBody>
      </p:sp>
      <p:sp>
        <p:nvSpPr>
          <p:cNvPr id="12" name="Rektangel med enkelt afrundet hjørne 11"/>
          <p:cNvSpPr/>
          <p:nvPr/>
        </p:nvSpPr>
        <p:spPr>
          <a:xfrm rot="10800000" flipH="1" flipV="1">
            <a:off x="5608910" y="3080826"/>
            <a:ext cx="2972382" cy="1195754"/>
          </a:xfrm>
          <a:prstGeom prst="round1Rect">
            <a:avLst/>
          </a:prstGeom>
          <a:gradFill flip="none" rotWithShape="1">
            <a:gsLst>
              <a:gs pos="0">
                <a:schemeClr val="bg1"/>
              </a:gs>
              <a:gs pos="100000">
                <a:schemeClr val="bg1">
                  <a:lumMod val="85000"/>
                </a:schemeClr>
              </a:gs>
            </a:gsLst>
            <a:lin ang="16200000" scaled="1"/>
            <a:tileRect/>
          </a:gradFill>
          <a:ln w="19050" cap="flat" cmpd="sng" algn="ctr">
            <a:gradFill flip="none" rotWithShape="1">
              <a:gsLst>
                <a:gs pos="0">
                  <a:schemeClr val="tx1">
                    <a:lumMod val="50000"/>
                    <a:lumOff val="50000"/>
                    <a:alpha val="47000"/>
                  </a:schemeClr>
                </a:gs>
                <a:gs pos="100000">
                  <a:schemeClr val="tx1">
                    <a:lumMod val="85000"/>
                    <a:lumOff val="15000"/>
                  </a:schemeClr>
                </a:gs>
              </a:gsLst>
              <a:lin ang="540000" scaled="0"/>
              <a:tileRect/>
            </a:gradFill>
            <a:prstDash val="solid"/>
          </a:ln>
          <a:effectLst/>
        </p:spPr>
        <p:txBody>
          <a:bodyPr anchor="ctr"/>
          <a:lstStyle/>
          <a:p>
            <a:pPr algn="ctr" rtl="1" fontAlgn="auto">
              <a:spcBef>
                <a:spcPts val="0"/>
              </a:spcBef>
              <a:spcAft>
                <a:spcPts val="0"/>
              </a:spcAft>
              <a:defRPr/>
            </a:pPr>
            <a:endParaRPr lang="da-DK" dirty="0">
              <a:solidFill>
                <a:srgbClr val="FFFFFF"/>
              </a:solidFill>
              <a:latin typeface="Calibri" pitchFamily="-105" charset="0"/>
            </a:endParaRPr>
          </a:p>
        </p:txBody>
      </p:sp>
      <p:sp>
        <p:nvSpPr>
          <p:cNvPr id="13" name="TextBox 66"/>
          <p:cNvSpPr txBox="1">
            <a:spLocks noChangeArrowheads="1"/>
          </p:cNvSpPr>
          <p:nvPr/>
        </p:nvSpPr>
        <p:spPr bwMode="auto">
          <a:xfrm>
            <a:off x="5608638" y="3286125"/>
            <a:ext cx="2973387" cy="708025"/>
          </a:xfrm>
          <a:prstGeom prst="rect">
            <a:avLst/>
          </a:prstGeom>
          <a:noFill/>
          <a:ln w="9525">
            <a:noFill/>
            <a:miter lim="800000"/>
            <a:headEnd/>
            <a:tailEnd/>
          </a:ln>
        </p:spPr>
        <p:txBody>
          <a:bodyPr>
            <a:spAutoFit/>
          </a:bodyPr>
          <a:lstStyle/>
          <a:p>
            <a:pPr algn="ctr" rtl="1">
              <a:defRPr/>
            </a:pPr>
            <a:r>
              <a:rPr lang="ar-SA" dirty="0">
                <a:solidFill>
                  <a:schemeClr val="tx1">
                    <a:lumMod val="65000"/>
                    <a:lumOff val="35000"/>
                  </a:schemeClr>
                </a:solidFill>
                <a:cs typeface="B Titr" pitchFamily="2" charset="-78"/>
              </a:rPr>
              <a:t>معیارهای تمییز سود از ربا در بانکداری راستین</a:t>
            </a:r>
            <a:endParaRPr lang="en-US" noProof="1">
              <a:solidFill>
                <a:schemeClr val="tx1">
                  <a:lumMod val="65000"/>
                  <a:lumOff val="35000"/>
                </a:schemeClr>
              </a:solidFill>
              <a:latin typeface="Calibri" pitchFamily="-105" charset="0"/>
              <a:cs typeface="B Titr" pitchFamily="2" charset="-78"/>
            </a:endParaRPr>
          </a:p>
        </p:txBody>
      </p:sp>
      <p:sp>
        <p:nvSpPr>
          <p:cNvPr id="2" name="Slide Number Placeholder 1"/>
          <p:cNvSpPr>
            <a:spLocks noGrp="1"/>
          </p:cNvSpPr>
          <p:nvPr>
            <p:ph type="sldNum" sz="quarter" idx="12"/>
          </p:nvPr>
        </p:nvSpPr>
        <p:spPr/>
        <p:txBody>
          <a:bodyPr/>
          <a:lstStyle/>
          <a:p>
            <a:pPr>
              <a:defRPr/>
            </a:pPr>
            <a:fld id="{C55DF8E3-88C7-4860-9BE0-F40619681A8C}" type="slidenum">
              <a:rPr lang="ar-SA" smtClean="0"/>
              <a:pPr>
                <a:defRPr/>
              </a:pPr>
              <a:t>20</a:t>
            </a:fld>
            <a:endParaRPr lang="en-US" sz="1600">
              <a:solidFill>
                <a:srgbClr val="9D251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0" y="3886200"/>
            <a:ext cx="9144000" cy="2381256"/>
          </a:xfrm>
          <a:prstGeom prst="rect">
            <a:avLst/>
          </a:prstGeom>
          <a:gradFill>
            <a:gsLst>
              <a:gs pos="61000">
                <a:schemeClr val="bg1">
                  <a:alpha val="0"/>
                </a:schemeClr>
              </a:gs>
              <a:gs pos="100000">
                <a:schemeClr val="bg1">
                  <a:lumMod val="8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ktangel med enkelt afrundet hjørne 11"/>
          <p:cNvSpPr/>
          <p:nvPr/>
        </p:nvSpPr>
        <p:spPr>
          <a:xfrm rot="10800000" flipH="1">
            <a:off x="211015" y="379827"/>
            <a:ext cx="8523077" cy="6230847"/>
          </a:xfrm>
          <a:prstGeom prst="round1Rect">
            <a:avLst/>
          </a:prstGeom>
          <a:gradFill flip="none" rotWithShape="1">
            <a:gsLst>
              <a:gs pos="0">
                <a:schemeClr val="bg1"/>
              </a:gs>
              <a:gs pos="100000">
                <a:schemeClr val="bg1">
                  <a:lumMod val="85000"/>
                </a:schemeClr>
              </a:gs>
            </a:gsLst>
            <a:lin ang="16200000" scaled="1"/>
            <a:tileRect/>
          </a:gradFill>
          <a:ln w="19050" cap="flat" cmpd="sng" algn="ctr">
            <a:gradFill flip="none" rotWithShape="1">
              <a:gsLst>
                <a:gs pos="0">
                  <a:schemeClr val="tx1">
                    <a:lumMod val="50000"/>
                    <a:lumOff val="50000"/>
                    <a:alpha val="47000"/>
                  </a:schemeClr>
                </a:gs>
                <a:gs pos="100000">
                  <a:schemeClr val="tx1">
                    <a:lumMod val="85000"/>
                    <a:lumOff val="15000"/>
                  </a:schemeClr>
                </a:gs>
              </a:gsLst>
              <a:lin ang="540000" scaled="0"/>
              <a:tileRect/>
            </a:gradFill>
            <a:prstDash val="solid"/>
          </a:ln>
          <a:effectLst/>
        </p:spPr>
        <p:txBody>
          <a:bodyPr anchor="ctr"/>
          <a:lstStyle/>
          <a:p>
            <a:pPr algn="ctr" fontAlgn="auto">
              <a:spcBef>
                <a:spcPts val="0"/>
              </a:spcBef>
              <a:spcAft>
                <a:spcPts val="0"/>
              </a:spcAft>
              <a:defRPr/>
            </a:pPr>
            <a:endParaRPr lang="da-DK">
              <a:solidFill>
                <a:srgbClr val="FFFFFF"/>
              </a:solidFill>
              <a:latin typeface="Calibri" pitchFamily="-105" charset="0"/>
            </a:endParaRPr>
          </a:p>
        </p:txBody>
      </p:sp>
      <p:grpSp>
        <p:nvGrpSpPr>
          <p:cNvPr id="27656" name="Group 105"/>
          <p:cNvGrpSpPr>
            <a:grpSpLocks/>
          </p:cNvGrpSpPr>
          <p:nvPr/>
        </p:nvGrpSpPr>
        <p:grpSpPr bwMode="auto">
          <a:xfrm rot="19765573" flipH="1">
            <a:off x="5768975" y="74613"/>
            <a:ext cx="2992438" cy="2906712"/>
            <a:chOff x="5580063" y="2757488"/>
            <a:chExt cx="1031875" cy="1022350"/>
          </a:xfrm>
        </p:grpSpPr>
        <p:sp>
          <p:nvSpPr>
            <p:cNvPr id="10" name="Ellipse 44"/>
            <p:cNvSpPr/>
            <p:nvPr/>
          </p:nvSpPr>
          <p:spPr bwMode="auto">
            <a:xfrm rot="21052097">
              <a:off x="5590124" y="2757488"/>
              <a:ext cx="1021814" cy="1022350"/>
            </a:xfrm>
            <a:prstGeom prst="ellipse">
              <a:avLst/>
            </a:prstGeom>
            <a:gradFill flip="none" rotWithShape="1">
              <a:gsLst>
                <a:gs pos="0">
                  <a:srgbClr val="74FFFD"/>
                </a:gs>
                <a:gs pos="100000">
                  <a:srgbClr val="20A6CD"/>
                </a:gs>
              </a:gsLst>
              <a:path path="shape">
                <a:fillToRect l="50000" t="50000" r="50000" b="50000"/>
              </a:path>
              <a:tileRect/>
            </a:gradFill>
            <a:ln w="9525" cap="flat" cmpd="sng" algn="ctr">
              <a:solidFill>
                <a:srgbClr val="0081BE">
                  <a:lumMod val="75000"/>
                </a:srgbClr>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1" name="Måne 63"/>
            <p:cNvSpPr/>
            <p:nvPr/>
          </p:nvSpPr>
          <p:spPr bwMode="auto">
            <a:xfrm rot="16552097">
              <a:off x="5850994" y="3038453"/>
              <a:ext cx="450073" cy="991936"/>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27669" name="Ellipse 45"/>
            <p:cNvSpPr>
              <a:spLocks noChangeArrowheads="1"/>
            </p:cNvSpPr>
            <p:nvPr/>
          </p:nvSpPr>
          <p:spPr bwMode="auto">
            <a:xfrm>
              <a:off x="5735638" y="2786063"/>
              <a:ext cx="722312" cy="539750"/>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endParaRPr lang="da-DK" altLang="en-US" sz="2000" u="sng">
                <a:solidFill>
                  <a:srgbClr val="FFFFFF"/>
                </a:solidFill>
                <a:latin typeface="Calibri" pitchFamily="34" charset="0"/>
              </a:endParaRPr>
            </a:p>
          </p:txBody>
        </p:sp>
      </p:grpSp>
      <p:sp>
        <p:nvSpPr>
          <p:cNvPr id="27657" name="TextBox 66"/>
          <p:cNvSpPr txBox="1">
            <a:spLocks noChangeArrowheads="1"/>
          </p:cNvSpPr>
          <p:nvPr/>
        </p:nvSpPr>
        <p:spPr bwMode="auto">
          <a:xfrm>
            <a:off x="211138" y="423863"/>
            <a:ext cx="5232400"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r" rtl="1">
              <a:spcBef>
                <a:spcPct val="0"/>
              </a:spcBef>
              <a:buFontTx/>
              <a:buChar char="•"/>
            </a:pPr>
            <a:r>
              <a:rPr lang="fa-IR" altLang="en-US" sz="1800">
                <a:solidFill>
                  <a:schemeClr val="tx1"/>
                </a:solidFill>
                <a:latin typeface="Arial" charset="0"/>
                <a:cs typeface="B Titr" pitchFamily="2" charset="-78"/>
              </a:rPr>
              <a:t>مجری</a:t>
            </a:r>
            <a:r>
              <a:rPr lang="ar-SA" altLang="en-US" sz="1800">
                <a:solidFill>
                  <a:schemeClr val="tx1"/>
                </a:solidFill>
                <a:latin typeface="Arial" charset="0"/>
                <a:cs typeface="B Titr" pitchFamily="2" charset="-78"/>
              </a:rPr>
              <a:t> مکلف می‌گردد تا اقدامات اجرایی خود را منطبق با طرح‌نامه پیشنهادی و تصویب شده توسط بانک انجام دهد. </a:t>
            </a:r>
            <a:endParaRPr lang="fa-IR" altLang="en-US" sz="1800">
              <a:solidFill>
                <a:schemeClr val="tx1"/>
              </a:solidFill>
              <a:latin typeface="Arial" charset="0"/>
              <a:cs typeface="B Titr" pitchFamily="2" charset="-78"/>
            </a:endParaRPr>
          </a:p>
          <a:p>
            <a:pPr algn="r" rtl="1">
              <a:spcBef>
                <a:spcPct val="0"/>
              </a:spcBef>
              <a:buFontTx/>
              <a:buChar char="•"/>
            </a:pPr>
            <a:r>
              <a:rPr lang="ar-SA" altLang="en-US" sz="1800">
                <a:solidFill>
                  <a:schemeClr val="tx1"/>
                </a:solidFill>
                <a:latin typeface="Arial" charset="0"/>
                <a:cs typeface="B Titr" pitchFamily="2" charset="-78"/>
              </a:rPr>
              <a:t>توانایی وی از جنبه‌های مختلف فنی، مالی و اجرایی لازم احراز شود </a:t>
            </a:r>
            <a:endParaRPr lang="fa-IR" altLang="en-US" sz="1800">
              <a:solidFill>
                <a:schemeClr val="tx1"/>
              </a:solidFill>
              <a:latin typeface="Arial" charset="0"/>
              <a:cs typeface="B Titr" pitchFamily="2" charset="-78"/>
            </a:endParaRPr>
          </a:p>
          <a:p>
            <a:pPr algn="r" rtl="1">
              <a:spcBef>
                <a:spcPct val="0"/>
              </a:spcBef>
              <a:buFontTx/>
              <a:buChar char="•"/>
            </a:pPr>
            <a:r>
              <a:rPr lang="ar-SA" altLang="en-US" sz="1800">
                <a:solidFill>
                  <a:schemeClr val="tx1"/>
                </a:solidFill>
                <a:latin typeface="Arial" charset="0"/>
                <a:cs typeface="B Titr" pitchFamily="2" charset="-78"/>
              </a:rPr>
              <a:t>باید از تخصص، تجربه و دانش و امکانات فنی و توانایی مدیریتی مرتبط با موضوع طرح برخوردار بوده و یا توانایی جذب و بکارگیری نیروهای متخصص و مجرب مورد نیاز طرح را داشته باشد</a:t>
            </a:r>
            <a:endParaRPr lang="fa-IR" altLang="en-US" sz="1800">
              <a:solidFill>
                <a:schemeClr val="tx1"/>
              </a:solidFill>
              <a:latin typeface="Arial" charset="0"/>
              <a:cs typeface="B Titr" pitchFamily="2" charset="-78"/>
            </a:endParaRPr>
          </a:p>
          <a:p>
            <a:pPr algn="r" rtl="1">
              <a:spcBef>
                <a:spcPct val="0"/>
              </a:spcBef>
              <a:buFontTx/>
              <a:buChar char="•"/>
            </a:pPr>
            <a:r>
              <a:rPr lang="fa-IR" altLang="en-US" sz="1800">
                <a:solidFill>
                  <a:schemeClr val="tx1"/>
                </a:solidFill>
                <a:latin typeface="Arial" charset="0"/>
                <a:cs typeface="B Titr" pitchFamily="2" charset="-78"/>
              </a:rPr>
              <a:t>مجری باید </a:t>
            </a:r>
            <a:r>
              <a:rPr lang="ar-SA" altLang="en-US" sz="1800">
                <a:solidFill>
                  <a:schemeClr val="tx1"/>
                </a:solidFill>
                <a:latin typeface="Arial" charset="0"/>
                <a:cs typeface="B Titr" pitchFamily="2" charset="-78"/>
              </a:rPr>
              <a:t>بتواند سهمی از کل هزینه طرح را تأمین کند. </a:t>
            </a:r>
            <a:endParaRPr lang="fa-IR" altLang="en-US" sz="1800">
              <a:solidFill>
                <a:schemeClr val="tx1"/>
              </a:solidFill>
              <a:latin typeface="Arial" charset="0"/>
              <a:cs typeface="B Titr" pitchFamily="2" charset="-78"/>
            </a:endParaRPr>
          </a:p>
          <a:p>
            <a:pPr algn="r" rtl="1">
              <a:spcBef>
                <a:spcPct val="0"/>
              </a:spcBef>
              <a:buFontTx/>
              <a:buChar char="•"/>
            </a:pPr>
            <a:r>
              <a:rPr lang="ar-SA" altLang="en-US" sz="1800">
                <a:solidFill>
                  <a:schemeClr val="tx1"/>
                </a:solidFill>
                <a:latin typeface="Arial" charset="0"/>
                <a:cs typeface="B Titr" pitchFamily="2" charset="-78"/>
              </a:rPr>
              <a:t>عملکرد گذشته مالی مجری به صورت گزارش‌های عملکرد حسابرسی شده و مفاصا حساب یا گواهی پرداخت مالیات شغلی مرتبط با فعالیت سال‌های گذشته مجری بررسی شود. </a:t>
            </a:r>
            <a:endParaRPr lang="fa-IR" altLang="en-US" sz="1800">
              <a:solidFill>
                <a:schemeClr val="tx1"/>
              </a:solidFill>
              <a:latin typeface="Arial" charset="0"/>
              <a:cs typeface="B Titr" pitchFamily="2" charset="-78"/>
            </a:endParaRPr>
          </a:p>
          <a:p>
            <a:pPr algn="r" rtl="1">
              <a:spcBef>
                <a:spcPct val="0"/>
              </a:spcBef>
              <a:buFontTx/>
              <a:buChar char="•"/>
            </a:pPr>
            <a:r>
              <a:rPr lang="ar-SA" altLang="en-US" sz="1800">
                <a:solidFill>
                  <a:schemeClr val="tx1"/>
                </a:solidFill>
                <a:latin typeface="Arial" charset="0"/>
                <a:cs typeface="B Titr" pitchFamily="2" charset="-78"/>
              </a:rPr>
              <a:t>مجری از لحاظ پایبندی به ایفای تعهدات خود باید دارای سابقه قابل قبول بوده و فاقد دیون معوقه نزد شبکه بانکی باشد. </a:t>
            </a:r>
            <a:endParaRPr lang="fa-IR" altLang="en-US" sz="1800">
              <a:solidFill>
                <a:schemeClr val="tx1"/>
              </a:solidFill>
              <a:latin typeface="Arial" charset="0"/>
              <a:cs typeface="B Titr" pitchFamily="2" charset="-78"/>
            </a:endParaRPr>
          </a:p>
          <a:p>
            <a:pPr algn="r" rtl="1">
              <a:spcBef>
                <a:spcPct val="0"/>
              </a:spcBef>
              <a:buFontTx/>
              <a:buChar char="•"/>
            </a:pPr>
            <a:r>
              <a:rPr lang="ar-SA" altLang="en-US" sz="1800">
                <a:solidFill>
                  <a:schemeClr val="tx1"/>
                </a:solidFill>
                <a:latin typeface="Arial" charset="0"/>
                <a:cs typeface="B Titr" pitchFamily="2" charset="-78"/>
              </a:rPr>
              <a:t>مجری باید وثایق و تضمینات کافی به بانک ارائه کند. </a:t>
            </a:r>
            <a:r>
              <a:rPr lang="fa-IR" altLang="en-US" sz="1800">
                <a:solidFill>
                  <a:schemeClr val="tx1"/>
                </a:solidFill>
                <a:latin typeface="Arial" charset="0"/>
                <a:cs typeface="B Titr" pitchFamily="2" charset="-78"/>
              </a:rPr>
              <a:t>بانک با قبول هرگونه ترهین قبلاً با مراجعه به سامانه ثبت وثایق </a:t>
            </a:r>
            <a:r>
              <a:rPr lang="en-US" altLang="en-US" sz="1800">
                <a:solidFill>
                  <a:schemeClr val="tx1"/>
                </a:solidFill>
                <a:latin typeface="Arial" charset="0"/>
                <a:cs typeface="B Titr" pitchFamily="2" charset="-78"/>
              </a:rPr>
              <a:t>(CRS)</a:t>
            </a:r>
            <a:r>
              <a:rPr lang="fa-IR" altLang="en-US" sz="1800">
                <a:solidFill>
                  <a:schemeClr val="tx1"/>
                </a:solidFill>
                <a:latin typeface="Arial" charset="0"/>
                <a:cs typeface="B Titr" pitchFamily="2" charset="-78"/>
              </a:rPr>
              <a:t> یا سایر مراجع ذیصلاح از در رهن نبودن وثیقه اطمینان حاصل می‌نماید.</a:t>
            </a:r>
          </a:p>
        </p:txBody>
      </p:sp>
      <p:sp>
        <p:nvSpPr>
          <p:cNvPr id="27658" name="Rektangel 76"/>
          <p:cNvSpPr>
            <a:spLocks noChangeArrowheads="1"/>
          </p:cNvSpPr>
          <p:nvPr/>
        </p:nvSpPr>
        <p:spPr bwMode="auto">
          <a:xfrm>
            <a:off x="5772150" y="1057275"/>
            <a:ext cx="296068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rtl="1">
              <a:spcBef>
                <a:spcPct val="0"/>
              </a:spcBef>
              <a:buFontTx/>
              <a:buNone/>
            </a:pPr>
            <a:r>
              <a:rPr lang="fa-IR" altLang="en-US" sz="2800" b="1">
                <a:solidFill>
                  <a:schemeClr val="tx1"/>
                </a:solidFill>
                <a:latin typeface="Arial" charset="0"/>
                <a:cs typeface="B Titr" pitchFamily="2" charset="-78"/>
              </a:rPr>
              <a:t>مجری (متقاضی) منابع بانکی</a:t>
            </a:r>
            <a:endParaRPr lang="fa-IR" altLang="en-US" sz="2800" noProof="1">
              <a:solidFill>
                <a:schemeClr val="tx1"/>
              </a:solidFill>
              <a:latin typeface="Calibri" pitchFamily="34" charset="0"/>
              <a:cs typeface="B Titr" pitchFamily="2" charset="-78"/>
            </a:endParaRPr>
          </a:p>
        </p:txBody>
      </p:sp>
      <p:sp>
        <p:nvSpPr>
          <p:cNvPr id="12" name="Rektangel med enkelt afrundet hjørne 11"/>
          <p:cNvSpPr/>
          <p:nvPr/>
        </p:nvSpPr>
        <p:spPr>
          <a:xfrm rot="10800000" flipH="1" flipV="1">
            <a:off x="5560054" y="3080825"/>
            <a:ext cx="2972382" cy="1378633"/>
          </a:xfrm>
          <a:prstGeom prst="round1Rect">
            <a:avLst/>
          </a:prstGeom>
          <a:gradFill flip="none" rotWithShape="1">
            <a:gsLst>
              <a:gs pos="0">
                <a:schemeClr val="bg1"/>
              </a:gs>
              <a:gs pos="100000">
                <a:schemeClr val="bg1">
                  <a:lumMod val="85000"/>
                </a:schemeClr>
              </a:gs>
            </a:gsLst>
            <a:lin ang="16200000" scaled="1"/>
            <a:tileRect/>
          </a:gradFill>
          <a:ln w="19050" cap="flat" cmpd="sng" algn="ctr">
            <a:gradFill flip="none" rotWithShape="1">
              <a:gsLst>
                <a:gs pos="0">
                  <a:schemeClr val="tx1">
                    <a:lumMod val="50000"/>
                    <a:lumOff val="50000"/>
                    <a:alpha val="47000"/>
                  </a:schemeClr>
                </a:gs>
                <a:gs pos="100000">
                  <a:schemeClr val="tx1">
                    <a:lumMod val="85000"/>
                    <a:lumOff val="15000"/>
                  </a:schemeClr>
                </a:gs>
              </a:gsLst>
              <a:lin ang="540000" scaled="0"/>
              <a:tileRect/>
            </a:gradFill>
            <a:prstDash val="solid"/>
          </a:ln>
          <a:effectLst/>
        </p:spPr>
        <p:txBody>
          <a:bodyPr anchor="ctr"/>
          <a:lstStyle/>
          <a:p>
            <a:pPr algn="ctr" rtl="1" fontAlgn="auto">
              <a:spcBef>
                <a:spcPts val="0"/>
              </a:spcBef>
              <a:spcAft>
                <a:spcPts val="0"/>
              </a:spcAft>
              <a:defRPr/>
            </a:pPr>
            <a:endParaRPr lang="da-DK" dirty="0">
              <a:solidFill>
                <a:srgbClr val="FFFFFF"/>
              </a:solidFill>
              <a:latin typeface="Calibri" pitchFamily="-105" charset="0"/>
            </a:endParaRPr>
          </a:p>
        </p:txBody>
      </p:sp>
      <p:sp>
        <p:nvSpPr>
          <p:cNvPr id="13" name="TextBox 66"/>
          <p:cNvSpPr txBox="1">
            <a:spLocks noChangeArrowheads="1"/>
          </p:cNvSpPr>
          <p:nvPr/>
        </p:nvSpPr>
        <p:spPr bwMode="auto">
          <a:xfrm>
            <a:off x="5608638" y="3286125"/>
            <a:ext cx="2973387" cy="1016000"/>
          </a:xfrm>
          <a:prstGeom prst="rect">
            <a:avLst/>
          </a:prstGeom>
          <a:noFill/>
          <a:ln w="9525">
            <a:noFill/>
            <a:miter lim="800000"/>
            <a:headEnd/>
            <a:tailEnd/>
          </a:ln>
        </p:spPr>
        <p:txBody>
          <a:bodyPr>
            <a:spAutoFit/>
          </a:bodyPr>
          <a:lstStyle/>
          <a:p>
            <a:pPr algn="r" rtl="1">
              <a:defRPr/>
            </a:pPr>
            <a:r>
              <a:rPr lang="ar-SA" dirty="0">
                <a:solidFill>
                  <a:schemeClr val="tx1">
                    <a:lumMod val="65000"/>
                    <a:lumOff val="35000"/>
                  </a:schemeClr>
                </a:solidFill>
                <a:cs typeface="B Titr" pitchFamily="2" charset="-78"/>
              </a:rPr>
              <a:t>در بانکداری مشارکت در سود و زیان راستین مجری متقاضی منابع مالی است. </a:t>
            </a:r>
            <a:endParaRPr lang="en-US" noProof="1">
              <a:solidFill>
                <a:schemeClr val="tx1">
                  <a:lumMod val="65000"/>
                  <a:lumOff val="35000"/>
                </a:schemeClr>
              </a:solidFill>
              <a:latin typeface="Calibri" pitchFamily="-105" charset="0"/>
              <a:cs typeface="B Titr" pitchFamily="2" charset="-78"/>
            </a:endParaRPr>
          </a:p>
        </p:txBody>
      </p:sp>
      <p:sp>
        <p:nvSpPr>
          <p:cNvPr id="2" name="Slide Number Placeholder 1"/>
          <p:cNvSpPr>
            <a:spLocks noGrp="1"/>
          </p:cNvSpPr>
          <p:nvPr>
            <p:ph type="sldNum" sz="quarter" idx="12"/>
          </p:nvPr>
        </p:nvSpPr>
        <p:spPr/>
        <p:txBody>
          <a:bodyPr/>
          <a:lstStyle/>
          <a:p>
            <a:pPr>
              <a:defRPr/>
            </a:pPr>
            <a:fld id="{C55DF8E3-88C7-4860-9BE0-F40619681A8C}" type="slidenum">
              <a:rPr lang="ar-SA" smtClean="0"/>
              <a:pPr>
                <a:defRPr/>
              </a:pPr>
              <a:t>21</a:t>
            </a:fld>
            <a:endParaRPr lang="en-US" sz="1600">
              <a:solidFill>
                <a:srgbClr val="9D251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0" y="3886200"/>
            <a:ext cx="9144000" cy="2381256"/>
          </a:xfrm>
          <a:prstGeom prst="rect">
            <a:avLst/>
          </a:prstGeom>
          <a:gradFill>
            <a:gsLst>
              <a:gs pos="61000">
                <a:schemeClr val="bg1">
                  <a:alpha val="0"/>
                </a:schemeClr>
              </a:gs>
              <a:gs pos="100000">
                <a:schemeClr val="bg1">
                  <a:lumMod val="8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ktangel med enkelt afrundet hjørne 11"/>
          <p:cNvSpPr/>
          <p:nvPr/>
        </p:nvSpPr>
        <p:spPr>
          <a:xfrm rot="10800000" flipH="1">
            <a:off x="1" y="379826"/>
            <a:ext cx="8734092" cy="6230847"/>
          </a:xfrm>
          <a:prstGeom prst="round1Rect">
            <a:avLst/>
          </a:prstGeom>
          <a:gradFill flip="none" rotWithShape="1">
            <a:gsLst>
              <a:gs pos="0">
                <a:schemeClr val="bg1"/>
              </a:gs>
              <a:gs pos="100000">
                <a:schemeClr val="bg1">
                  <a:lumMod val="85000"/>
                </a:schemeClr>
              </a:gs>
            </a:gsLst>
            <a:lin ang="16200000" scaled="1"/>
            <a:tileRect/>
          </a:gradFill>
          <a:ln w="19050" cap="flat" cmpd="sng" algn="ctr">
            <a:gradFill flip="none" rotWithShape="1">
              <a:gsLst>
                <a:gs pos="0">
                  <a:schemeClr val="tx1">
                    <a:lumMod val="50000"/>
                    <a:lumOff val="50000"/>
                    <a:alpha val="47000"/>
                  </a:schemeClr>
                </a:gs>
                <a:gs pos="100000">
                  <a:schemeClr val="tx1">
                    <a:lumMod val="85000"/>
                    <a:lumOff val="15000"/>
                  </a:schemeClr>
                </a:gs>
              </a:gsLst>
              <a:lin ang="540000" scaled="0"/>
              <a:tileRect/>
            </a:gradFill>
            <a:prstDash val="solid"/>
          </a:ln>
          <a:effectLst/>
        </p:spPr>
        <p:txBody>
          <a:bodyPr anchor="ctr"/>
          <a:lstStyle/>
          <a:p>
            <a:pPr algn="ctr" fontAlgn="auto">
              <a:spcBef>
                <a:spcPts val="0"/>
              </a:spcBef>
              <a:spcAft>
                <a:spcPts val="0"/>
              </a:spcAft>
              <a:defRPr/>
            </a:pPr>
            <a:endParaRPr lang="da-DK">
              <a:solidFill>
                <a:srgbClr val="FFFFFF"/>
              </a:solidFill>
              <a:latin typeface="Calibri" pitchFamily="-105" charset="0"/>
            </a:endParaRPr>
          </a:p>
        </p:txBody>
      </p:sp>
      <p:grpSp>
        <p:nvGrpSpPr>
          <p:cNvPr id="28680" name="Group 105"/>
          <p:cNvGrpSpPr>
            <a:grpSpLocks/>
          </p:cNvGrpSpPr>
          <p:nvPr/>
        </p:nvGrpSpPr>
        <p:grpSpPr bwMode="auto">
          <a:xfrm rot="19765573" flipH="1">
            <a:off x="5768975" y="74613"/>
            <a:ext cx="2992438" cy="2906712"/>
            <a:chOff x="5580063" y="2757488"/>
            <a:chExt cx="1031875" cy="1022350"/>
          </a:xfrm>
        </p:grpSpPr>
        <p:sp>
          <p:nvSpPr>
            <p:cNvPr id="10" name="Ellipse 44"/>
            <p:cNvSpPr/>
            <p:nvPr/>
          </p:nvSpPr>
          <p:spPr bwMode="auto">
            <a:xfrm rot="21052097">
              <a:off x="5590124" y="2757488"/>
              <a:ext cx="1021814" cy="1022350"/>
            </a:xfrm>
            <a:prstGeom prst="ellipse">
              <a:avLst/>
            </a:prstGeom>
            <a:gradFill flip="none" rotWithShape="1">
              <a:gsLst>
                <a:gs pos="0">
                  <a:srgbClr val="74FFFD"/>
                </a:gs>
                <a:gs pos="100000">
                  <a:srgbClr val="20A6CD"/>
                </a:gs>
              </a:gsLst>
              <a:path path="shape">
                <a:fillToRect l="50000" t="50000" r="50000" b="50000"/>
              </a:path>
              <a:tileRect/>
            </a:gradFill>
            <a:ln w="9525" cap="flat" cmpd="sng" algn="ctr">
              <a:solidFill>
                <a:srgbClr val="0081BE">
                  <a:lumMod val="75000"/>
                </a:srgbClr>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1" name="Måne 63"/>
            <p:cNvSpPr/>
            <p:nvPr/>
          </p:nvSpPr>
          <p:spPr bwMode="auto">
            <a:xfrm rot="16552097">
              <a:off x="5850994" y="3038453"/>
              <a:ext cx="450073" cy="991936"/>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28693" name="Ellipse 45"/>
            <p:cNvSpPr>
              <a:spLocks noChangeArrowheads="1"/>
            </p:cNvSpPr>
            <p:nvPr/>
          </p:nvSpPr>
          <p:spPr bwMode="auto">
            <a:xfrm>
              <a:off x="5735638" y="2786063"/>
              <a:ext cx="722312" cy="539750"/>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endParaRPr lang="da-DK" altLang="en-US" sz="2000" u="sng">
                <a:solidFill>
                  <a:srgbClr val="FFFFFF"/>
                </a:solidFill>
                <a:latin typeface="Calibri" pitchFamily="34" charset="0"/>
              </a:endParaRPr>
            </a:p>
          </p:txBody>
        </p:sp>
      </p:grpSp>
      <p:sp>
        <p:nvSpPr>
          <p:cNvPr id="28681" name="TextBox 66"/>
          <p:cNvSpPr txBox="1">
            <a:spLocks noChangeArrowheads="1"/>
          </p:cNvSpPr>
          <p:nvPr/>
        </p:nvSpPr>
        <p:spPr bwMode="auto">
          <a:xfrm>
            <a:off x="0" y="423863"/>
            <a:ext cx="5443538" cy="591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r" rtl="1">
              <a:spcBef>
                <a:spcPct val="0"/>
              </a:spcBef>
              <a:buFontTx/>
              <a:buChar char="•"/>
            </a:pPr>
            <a:r>
              <a:rPr lang="ar-SA" altLang="en-US" sz="1800" dirty="0">
                <a:solidFill>
                  <a:schemeClr val="tx1"/>
                </a:solidFill>
                <a:latin typeface="Arial" charset="0"/>
                <a:cs typeface="B Titr" pitchFamily="2" charset="-78"/>
              </a:rPr>
              <a:t>اطلاعات طرح‌نامه ارائه شده از سوی مجری پس از بررسی و تصویب نهایی واحد ارزیابی به طرفیت مجری قابل استناد است. </a:t>
            </a:r>
            <a:endParaRPr lang="fa-IR" altLang="en-US" sz="1800" dirty="0">
              <a:solidFill>
                <a:schemeClr val="tx1"/>
              </a:solidFill>
              <a:latin typeface="Arial" charset="0"/>
              <a:cs typeface="B Titr" pitchFamily="2" charset="-78"/>
            </a:endParaRPr>
          </a:p>
          <a:p>
            <a:pPr algn="r" rtl="1">
              <a:spcBef>
                <a:spcPct val="0"/>
              </a:spcBef>
              <a:buFontTx/>
              <a:buChar char="•"/>
            </a:pPr>
            <a:r>
              <a:rPr lang="ar-SA" altLang="en-US" sz="1800" dirty="0">
                <a:solidFill>
                  <a:schemeClr val="tx1"/>
                </a:solidFill>
                <a:latin typeface="Arial" charset="0"/>
                <a:cs typeface="B Titr" pitchFamily="2" charset="-78"/>
              </a:rPr>
              <a:t>مجری موظف به ارائه و افشای شفاف اطلاعات بوده و ملزم است تا تمامی عملیات خود را با استانداردهای افشای اطلاعات و حکمرانی و حسابرسی طبق ضوابط بانکداری راستین منطبق کرده و همچنین نحوه محاسبات و رویه تسهیم سود شرکت را با توجه به رویه‌های پاداش، افزایش حقوق، اضافه‌کار، سود انباشته و افزایش سرمایه از محل جایزه را در طرح‌نامه مشخص و ارائه کند. </a:t>
            </a:r>
            <a:endParaRPr lang="fa-IR" altLang="en-US" sz="1800" dirty="0">
              <a:solidFill>
                <a:schemeClr val="tx1"/>
              </a:solidFill>
              <a:latin typeface="Arial" charset="0"/>
              <a:cs typeface="B Titr" pitchFamily="2" charset="-78"/>
            </a:endParaRPr>
          </a:p>
          <a:p>
            <a:pPr algn="r" rtl="1">
              <a:spcBef>
                <a:spcPct val="0"/>
              </a:spcBef>
              <a:buFontTx/>
              <a:buChar char="•"/>
            </a:pPr>
            <a:r>
              <a:rPr lang="ar-SA" altLang="en-US" sz="1800" dirty="0">
                <a:solidFill>
                  <a:schemeClr val="tx1"/>
                </a:solidFill>
                <a:latin typeface="Arial" charset="0"/>
                <a:cs typeface="B Titr" pitchFamily="2" charset="-78"/>
              </a:rPr>
              <a:t>چنانچه اطلاعات، اسناد، مدارک، آمار و تحلیل‌های ارائه شده در طرح‌نامه از سوی مجری و ضمایم و مستندات آن عنوان جعل یا تزویر یا توسل به مانورهای متقلبانه داشته باشد و از این بابت حقوق سپرده‌گذار یا بانک تضییع یا موجب ورود هرگونه خسارت شود، بانک می‌تواند نسبت به وصول خسارات وارده از محل تضمینات و وثایق اقدام کند. </a:t>
            </a:r>
            <a:endParaRPr lang="fa-IR" altLang="en-US" sz="1800" dirty="0">
              <a:solidFill>
                <a:schemeClr val="tx1"/>
              </a:solidFill>
              <a:latin typeface="Arial" charset="0"/>
              <a:cs typeface="B Titr" pitchFamily="2" charset="-78"/>
            </a:endParaRPr>
          </a:p>
          <a:p>
            <a:pPr algn="r" rtl="1">
              <a:spcBef>
                <a:spcPct val="0"/>
              </a:spcBef>
              <a:buFontTx/>
              <a:buChar char="•"/>
            </a:pPr>
            <a:r>
              <a:rPr lang="ar-SA" altLang="en-US" sz="1800" dirty="0">
                <a:solidFill>
                  <a:schemeClr val="tx1"/>
                </a:solidFill>
                <a:latin typeface="Arial" charset="0"/>
                <a:cs typeface="B Titr" pitchFamily="2" charset="-78"/>
              </a:rPr>
              <a:t>مجری موظف می‌گردد تا گزارش‌های خود را در طول اجرای طرح به صورت منظم و ادواری یا حسب مورد در مقاطع خاص متناسب با دوره اجرا، حجم سرمایه گذاری و تکنولوژی بکار گرفته شده در طرح با رعایت استاندارد‌های ملی حسابداری و مالی مدون و تعریف شده توسط سازمان حسابرسی وفق قوانین و مقررات تهیه و به واحد امین بانک ارائه کند. </a:t>
            </a:r>
            <a:endParaRPr lang="fa-IR" altLang="en-US" sz="1800" dirty="0">
              <a:solidFill>
                <a:schemeClr val="tx1"/>
              </a:solidFill>
              <a:latin typeface="Arial" charset="0"/>
              <a:cs typeface="B Titr" pitchFamily="2" charset="-78"/>
            </a:endParaRPr>
          </a:p>
        </p:txBody>
      </p:sp>
      <p:sp>
        <p:nvSpPr>
          <p:cNvPr id="28682" name="Rektangel 76"/>
          <p:cNvSpPr>
            <a:spLocks noChangeArrowheads="1"/>
          </p:cNvSpPr>
          <p:nvPr/>
        </p:nvSpPr>
        <p:spPr bwMode="auto">
          <a:xfrm>
            <a:off x="5772150" y="1057275"/>
            <a:ext cx="296068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rtl="1">
              <a:spcBef>
                <a:spcPct val="0"/>
              </a:spcBef>
              <a:buFontTx/>
              <a:buNone/>
            </a:pPr>
            <a:r>
              <a:rPr lang="fa-IR" altLang="en-US" sz="2800" b="1">
                <a:solidFill>
                  <a:schemeClr val="tx1"/>
                </a:solidFill>
                <a:latin typeface="Arial" charset="0"/>
                <a:cs typeface="B Titr" pitchFamily="2" charset="-78"/>
              </a:rPr>
              <a:t>مجری (متقاضی) منابع بانکی</a:t>
            </a:r>
            <a:endParaRPr lang="fa-IR" altLang="en-US" sz="2800" noProof="1">
              <a:solidFill>
                <a:schemeClr val="tx1"/>
              </a:solidFill>
              <a:latin typeface="Calibri" pitchFamily="34" charset="0"/>
              <a:cs typeface="B Titr" pitchFamily="2" charset="-78"/>
            </a:endParaRPr>
          </a:p>
        </p:txBody>
      </p:sp>
      <p:sp>
        <p:nvSpPr>
          <p:cNvPr id="12" name="Rektangel med enkelt afrundet hjørne 11"/>
          <p:cNvSpPr/>
          <p:nvPr/>
        </p:nvSpPr>
        <p:spPr>
          <a:xfrm rot="10800000" flipH="1" flipV="1">
            <a:off x="5560054" y="3080825"/>
            <a:ext cx="2972382" cy="1378633"/>
          </a:xfrm>
          <a:prstGeom prst="round1Rect">
            <a:avLst/>
          </a:prstGeom>
          <a:gradFill flip="none" rotWithShape="1">
            <a:gsLst>
              <a:gs pos="0">
                <a:schemeClr val="bg1"/>
              </a:gs>
              <a:gs pos="100000">
                <a:schemeClr val="bg1">
                  <a:lumMod val="85000"/>
                </a:schemeClr>
              </a:gs>
            </a:gsLst>
            <a:lin ang="16200000" scaled="1"/>
            <a:tileRect/>
          </a:gradFill>
          <a:ln w="19050" cap="flat" cmpd="sng" algn="ctr">
            <a:gradFill flip="none" rotWithShape="1">
              <a:gsLst>
                <a:gs pos="0">
                  <a:schemeClr val="tx1">
                    <a:lumMod val="50000"/>
                    <a:lumOff val="50000"/>
                    <a:alpha val="47000"/>
                  </a:schemeClr>
                </a:gs>
                <a:gs pos="100000">
                  <a:schemeClr val="tx1">
                    <a:lumMod val="85000"/>
                    <a:lumOff val="15000"/>
                  </a:schemeClr>
                </a:gs>
              </a:gsLst>
              <a:lin ang="540000" scaled="0"/>
              <a:tileRect/>
            </a:gradFill>
            <a:prstDash val="solid"/>
          </a:ln>
          <a:effectLst/>
        </p:spPr>
        <p:txBody>
          <a:bodyPr anchor="ctr"/>
          <a:lstStyle/>
          <a:p>
            <a:pPr algn="ctr" rtl="1" fontAlgn="auto">
              <a:spcBef>
                <a:spcPts val="0"/>
              </a:spcBef>
              <a:spcAft>
                <a:spcPts val="0"/>
              </a:spcAft>
              <a:defRPr/>
            </a:pPr>
            <a:endParaRPr lang="da-DK" dirty="0">
              <a:solidFill>
                <a:srgbClr val="FFFFFF"/>
              </a:solidFill>
              <a:latin typeface="Calibri" pitchFamily="-105" charset="0"/>
            </a:endParaRPr>
          </a:p>
        </p:txBody>
      </p:sp>
      <p:sp>
        <p:nvSpPr>
          <p:cNvPr id="13" name="TextBox 66"/>
          <p:cNvSpPr txBox="1">
            <a:spLocks noChangeArrowheads="1"/>
          </p:cNvSpPr>
          <p:nvPr/>
        </p:nvSpPr>
        <p:spPr bwMode="auto">
          <a:xfrm>
            <a:off x="5608638" y="3286125"/>
            <a:ext cx="2973387" cy="1016000"/>
          </a:xfrm>
          <a:prstGeom prst="rect">
            <a:avLst/>
          </a:prstGeom>
          <a:noFill/>
          <a:ln w="9525">
            <a:noFill/>
            <a:miter lim="800000"/>
            <a:headEnd/>
            <a:tailEnd/>
          </a:ln>
        </p:spPr>
        <p:txBody>
          <a:bodyPr>
            <a:spAutoFit/>
          </a:bodyPr>
          <a:lstStyle/>
          <a:p>
            <a:pPr algn="r" rtl="1">
              <a:defRPr/>
            </a:pPr>
            <a:r>
              <a:rPr lang="ar-SA" dirty="0">
                <a:solidFill>
                  <a:schemeClr val="tx1">
                    <a:lumMod val="65000"/>
                    <a:lumOff val="35000"/>
                  </a:schemeClr>
                </a:solidFill>
                <a:cs typeface="B Titr" pitchFamily="2" charset="-78"/>
              </a:rPr>
              <a:t>در بانکداری مشارکت در سود و زیان راستین مجری متقاضی منابع مالی است. </a:t>
            </a:r>
            <a:endParaRPr lang="en-US" noProof="1">
              <a:solidFill>
                <a:schemeClr val="tx1">
                  <a:lumMod val="65000"/>
                  <a:lumOff val="35000"/>
                </a:schemeClr>
              </a:solidFill>
              <a:latin typeface="Calibri" pitchFamily="-105" charset="0"/>
              <a:cs typeface="B Titr" pitchFamily="2" charset="-78"/>
            </a:endParaRPr>
          </a:p>
        </p:txBody>
      </p:sp>
      <p:sp>
        <p:nvSpPr>
          <p:cNvPr id="2" name="Slide Number Placeholder 1"/>
          <p:cNvSpPr>
            <a:spLocks noGrp="1"/>
          </p:cNvSpPr>
          <p:nvPr>
            <p:ph type="sldNum" sz="quarter" idx="12"/>
          </p:nvPr>
        </p:nvSpPr>
        <p:spPr/>
        <p:txBody>
          <a:bodyPr/>
          <a:lstStyle/>
          <a:p>
            <a:pPr>
              <a:defRPr/>
            </a:pPr>
            <a:fld id="{C55DF8E3-88C7-4860-9BE0-F40619681A8C}" type="slidenum">
              <a:rPr lang="ar-SA" smtClean="0"/>
              <a:pPr>
                <a:defRPr/>
              </a:pPr>
              <a:t>22</a:t>
            </a:fld>
            <a:endParaRPr lang="en-US" sz="1600">
              <a:solidFill>
                <a:srgbClr val="9D251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0" y="3886200"/>
            <a:ext cx="9144000" cy="2381256"/>
          </a:xfrm>
          <a:prstGeom prst="rect">
            <a:avLst/>
          </a:prstGeom>
          <a:gradFill>
            <a:gsLst>
              <a:gs pos="61000">
                <a:schemeClr val="bg1">
                  <a:alpha val="0"/>
                </a:schemeClr>
              </a:gs>
              <a:gs pos="100000">
                <a:schemeClr val="bg1">
                  <a:lumMod val="8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ktangel med enkelt afrundet hjørne 11"/>
          <p:cNvSpPr/>
          <p:nvPr/>
        </p:nvSpPr>
        <p:spPr>
          <a:xfrm rot="10800000" flipH="1">
            <a:off x="1" y="379826"/>
            <a:ext cx="8734092" cy="6230847"/>
          </a:xfrm>
          <a:prstGeom prst="round1Rect">
            <a:avLst/>
          </a:prstGeom>
          <a:gradFill flip="none" rotWithShape="1">
            <a:gsLst>
              <a:gs pos="0">
                <a:schemeClr val="bg1"/>
              </a:gs>
              <a:gs pos="100000">
                <a:schemeClr val="bg1">
                  <a:lumMod val="85000"/>
                </a:schemeClr>
              </a:gs>
            </a:gsLst>
            <a:lin ang="16200000" scaled="1"/>
            <a:tileRect/>
          </a:gradFill>
          <a:ln w="19050" cap="flat" cmpd="sng" algn="ctr">
            <a:gradFill flip="none" rotWithShape="1">
              <a:gsLst>
                <a:gs pos="0">
                  <a:schemeClr val="tx1">
                    <a:lumMod val="50000"/>
                    <a:lumOff val="50000"/>
                    <a:alpha val="47000"/>
                  </a:schemeClr>
                </a:gs>
                <a:gs pos="100000">
                  <a:schemeClr val="tx1">
                    <a:lumMod val="85000"/>
                    <a:lumOff val="15000"/>
                  </a:schemeClr>
                </a:gs>
              </a:gsLst>
              <a:lin ang="540000" scaled="0"/>
              <a:tileRect/>
            </a:gradFill>
            <a:prstDash val="solid"/>
          </a:ln>
          <a:effectLst/>
        </p:spPr>
        <p:txBody>
          <a:bodyPr anchor="ctr"/>
          <a:lstStyle/>
          <a:p>
            <a:pPr algn="ctr" fontAlgn="auto">
              <a:spcBef>
                <a:spcPts val="0"/>
              </a:spcBef>
              <a:spcAft>
                <a:spcPts val="0"/>
              </a:spcAft>
              <a:defRPr/>
            </a:pPr>
            <a:endParaRPr lang="da-DK">
              <a:solidFill>
                <a:srgbClr val="FFFFFF"/>
              </a:solidFill>
              <a:latin typeface="Calibri" pitchFamily="-105" charset="0"/>
            </a:endParaRPr>
          </a:p>
        </p:txBody>
      </p:sp>
      <p:grpSp>
        <p:nvGrpSpPr>
          <p:cNvPr id="29704" name="Group 105"/>
          <p:cNvGrpSpPr>
            <a:grpSpLocks/>
          </p:cNvGrpSpPr>
          <p:nvPr/>
        </p:nvGrpSpPr>
        <p:grpSpPr bwMode="auto">
          <a:xfrm rot="19765573" flipH="1">
            <a:off x="5768975" y="74613"/>
            <a:ext cx="2992438" cy="2906712"/>
            <a:chOff x="5580063" y="2757488"/>
            <a:chExt cx="1031875" cy="1022350"/>
          </a:xfrm>
        </p:grpSpPr>
        <p:sp>
          <p:nvSpPr>
            <p:cNvPr id="10" name="Ellipse 44"/>
            <p:cNvSpPr/>
            <p:nvPr/>
          </p:nvSpPr>
          <p:spPr bwMode="auto">
            <a:xfrm rot="21052097">
              <a:off x="5590124" y="2757488"/>
              <a:ext cx="1021814" cy="1022350"/>
            </a:xfrm>
            <a:prstGeom prst="ellipse">
              <a:avLst/>
            </a:prstGeom>
            <a:gradFill flip="none" rotWithShape="1">
              <a:gsLst>
                <a:gs pos="0">
                  <a:srgbClr val="74FFFD"/>
                </a:gs>
                <a:gs pos="100000">
                  <a:srgbClr val="20A6CD"/>
                </a:gs>
              </a:gsLst>
              <a:path path="shape">
                <a:fillToRect l="50000" t="50000" r="50000" b="50000"/>
              </a:path>
              <a:tileRect/>
            </a:gradFill>
            <a:ln w="9525" cap="flat" cmpd="sng" algn="ctr">
              <a:solidFill>
                <a:srgbClr val="0081BE">
                  <a:lumMod val="75000"/>
                </a:srgbClr>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1" name="Måne 63"/>
            <p:cNvSpPr/>
            <p:nvPr/>
          </p:nvSpPr>
          <p:spPr bwMode="auto">
            <a:xfrm rot="16552097">
              <a:off x="5850994" y="3038453"/>
              <a:ext cx="450073" cy="991936"/>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29717" name="Ellipse 45"/>
            <p:cNvSpPr>
              <a:spLocks noChangeArrowheads="1"/>
            </p:cNvSpPr>
            <p:nvPr/>
          </p:nvSpPr>
          <p:spPr bwMode="auto">
            <a:xfrm>
              <a:off x="5735638" y="2786063"/>
              <a:ext cx="722312" cy="539750"/>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endParaRPr lang="da-DK" altLang="en-US" sz="2000" u="sng">
                <a:solidFill>
                  <a:srgbClr val="FFFFFF"/>
                </a:solidFill>
                <a:latin typeface="Calibri" pitchFamily="34" charset="0"/>
              </a:endParaRPr>
            </a:p>
          </p:txBody>
        </p:sp>
      </p:grpSp>
      <p:sp>
        <p:nvSpPr>
          <p:cNvPr id="29705" name="TextBox 66"/>
          <p:cNvSpPr txBox="1">
            <a:spLocks noChangeArrowheads="1"/>
          </p:cNvSpPr>
          <p:nvPr/>
        </p:nvSpPr>
        <p:spPr bwMode="auto">
          <a:xfrm>
            <a:off x="0" y="423863"/>
            <a:ext cx="5443538" cy="61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r" rtl="1">
              <a:spcBef>
                <a:spcPct val="0"/>
              </a:spcBef>
              <a:buFontTx/>
              <a:buChar char="•"/>
            </a:pPr>
            <a:r>
              <a:rPr lang="ar-SA" altLang="en-US" sz="1800">
                <a:solidFill>
                  <a:schemeClr val="tx1"/>
                </a:solidFill>
                <a:latin typeface="Arial" charset="0"/>
                <a:cs typeface="B Titr" pitchFamily="2" charset="-78"/>
              </a:rPr>
              <a:t>گواهی‌ها</a:t>
            </a:r>
            <a:r>
              <a:rPr lang="fa-IR" altLang="en-US" sz="1800">
                <a:solidFill>
                  <a:schemeClr val="tx1"/>
                </a:solidFill>
                <a:latin typeface="Arial" charset="0"/>
                <a:cs typeface="B Titr" pitchFamily="2" charset="-78"/>
              </a:rPr>
              <a:t>ی راستین </a:t>
            </a:r>
            <a:r>
              <a:rPr lang="ar-SA" altLang="en-US" sz="1800">
                <a:solidFill>
                  <a:schemeClr val="tx1"/>
                </a:solidFill>
                <a:latin typeface="Arial" charset="0"/>
                <a:cs typeface="B Titr" pitchFamily="2" charset="-78"/>
              </a:rPr>
              <a:t>برگه‌هایی با نام و یا بی نام و قابل انتقال به غیر و قابل خرید و فروش از طریق وب سایت بانک بوده و به قیمت اسمی و برای مدت انجام طرح منتشر می‌شوند. </a:t>
            </a:r>
            <a:endParaRPr lang="fa-IR" altLang="en-US" sz="1800">
              <a:solidFill>
                <a:schemeClr val="tx1"/>
              </a:solidFill>
              <a:latin typeface="Arial" charset="0"/>
              <a:cs typeface="B Titr" pitchFamily="2" charset="-78"/>
            </a:endParaRPr>
          </a:p>
          <a:p>
            <a:pPr algn="r" rtl="1">
              <a:spcBef>
                <a:spcPct val="0"/>
              </a:spcBef>
              <a:buFontTx/>
              <a:buChar char="•"/>
            </a:pPr>
            <a:r>
              <a:rPr lang="ar-SA" altLang="en-US" sz="1800">
                <a:solidFill>
                  <a:schemeClr val="tx1"/>
                </a:solidFill>
                <a:latin typeface="Arial" charset="0"/>
                <a:cs typeface="B Titr" pitchFamily="2" charset="-78"/>
              </a:rPr>
              <a:t>دارندگان گواهی راستین به نسبت قیمت اسمی و مدت زمان مشارکت در سود یا زیان حاصل از اجرای طرح مربوط شریک می‌باشند. </a:t>
            </a:r>
            <a:endParaRPr lang="fa-IR" altLang="en-US" sz="1800">
              <a:solidFill>
                <a:schemeClr val="tx1"/>
              </a:solidFill>
              <a:latin typeface="Arial" charset="0"/>
              <a:cs typeface="B Titr" pitchFamily="2" charset="-78"/>
            </a:endParaRPr>
          </a:p>
          <a:p>
            <a:pPr algn="r" rtl="1">
              <a:spcBef>
                <a:spcPct val="0"/>
              </a:spcBef>
              <a:buFontTx/>
              <a:buChar char="•"/>
            </a:pPr>
            <a:r>
              <a:rPr lang="ar-SA" altLang="en-US" sz="1800">
                <a:solidFill>
                  <a:schemeClr val="tx1"/>
                </a:solidFill>
                <a:latin typeface="Arial" charset="0"/>
                <a:cs typeface="B Titr" pitchFamily="2" charset="-78"/>
              </a:rPr>
              <a:t>بانک مجاز نیست تا برای عده‌ای از سپرده‌گذاران یا خریداران یا فروشندگان گواهی راستین امتیاز خاصی قائل یا میان آنها تبعیض ایجاد یا خود یا عده‌ای را در اولویت قرار دهد. </a:t>
            </a:r>
            <a:endParaRPr lang="fa-IR" altLang="en-US" sz="1800">
              <a:solidFill>
                <a:schemeClr val="tx1"/>
              </a:solidFill>
              <a:latin typeface="Arial" charset="0"/>
              <a:cs typeface="B Titr" pitchFamily="2" charset="-78"/>
            </a:endParaRPr>
          </a:p>
          <a:p>
            <a:pPr algn="r" rtl="1">
              <a:spcBef>
                <a:spcPct val="0"/>
              </a:spcBef>
              <a:buFontTx/>
              <a:buChar char="•"/>
            </a:pPr>
            <a:r>
              <a:rPr lang="ar-SA" altLang="en-US" sz="1800">
                <a:solidFill>
                  <a:schemeClr val="tx1"/>
                </a:solidFill>
                <a:latin typeface="Arial" charset="0"/>
                <a:cs typeface="B Titr" pitchFamily="2" charset="-78"/>
              </a:rPr>
              <a:t>مجری می‌تواند همانند سایر اشخاص حقیقی و حقوقی پس از عرضه عمومی گواهی در بازار گواهی راستین شخصاً نسبت به خرید گواهی راستین صادره برای طرح خود یا دیگر طرح‌ها از بازار گواهی راستین اقدام کند. </a:t>
            </a:r>
          </a:p>
          <a:p>
            <a:pPr algn="r" rtl="1">
              <a:spcBef>
                <a:spcPct val="0"/>
              </a:spcBef>
              <a:buFontTx/>
              <a:buChar char="•"/>
            </a:pPr>
            <a:r>
              <a:rPr lang="ar-SA" altLang="en-US" sz="1800">
                <a:solidFill>
                  <a:schemeClr val="tx1"/>
                </a:solidFill>
                <a:latin typeface="Arial" charset="0"/>
                <a:cs typeface="B Titr" pitchFamily="2" charset="-78"/>
              </a:rPr>
              <a:t>سپرده‌گذار می‌تواند پیش از موعد پایان طرح، گواهی راستین خود را به قیمت بازار به غیر واگذار یا با توافق به دیگری منتقل کند. خرید و فروش و انتقال گواهی‌ها از طریق وب‌سایت بانک یا شرکت‌های کارگزاری و سایر نهادهای مالی و بانکی متصل به وب‌سایت بانک انجام می‌شود. </a:t>
            </a:r>
            <a:endParaRPr lang="fa-IR" altLang="en-US" sz="1800">
              <a:solidFill>
                <a:schemeClr val="tx1"/>
              </a:solidFill>
              <a:latin typeface="Arial" charset="0"/>
              <a:cs typeface="B Titr" pitchFamily="2" charset="-78"/>
            </a:endParaRPr>
          </a:p>
          <a:p>
            <a:pPr algn="r" rtl="1">
              <a:spcBef>
                <a:spcPct val="0"/>
              </a:spcBef>
              <a:buFontTx/>
              <a:buChar char="•"/>
            </a:pPr>
            <a:r>
              <a:rPr lang="ar-SA" altLang="en-US" sz="1800">
                <a:solidFill>
                  <a:schemeClr val="tx1"/>
                </a:solidFill>
                <a:latin typeface="Arial" charset="0"/>
                <a:cs typeface="B Titr" pitchFamily="2" charset="-78"/>
              </a:rPr>
              <a:t>تمامی عملیات انتقال و خرید و فروش الزاما باید در وب سایت بانک صادر کننده گواهی ثبت شود. تسویه حساب ادواری یا ‌قطعی با آخرین مالک گواهی حسب نوع محصول بانکی و نوع گواهی طبق ضوابط بانکداری راستین خواهد بود.</a:t>
            </a:r>
          </a:p>
        </p:txBody>
      </p:sp>
      <p:sp>
        <p:nvSpPr>
          <p:cNvPr id="29706" name="Rektangel 76"/>
          <p:cNvSpPr>
            <a:spLocks noChangeArrowheads="1"/>
          </p:cNvSpPr>
          <p:nvPr/>
        </p:nvSpPr>
        <p:spPr bwMode="auto">
          <a:xfrm>
            <a:off x="5772150" y="1057275"/>
            <a:ext cx="29606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rtl="1">
              <a:spcBef>
                <a:spcPct val="0"/>
              </a:spcBef>
              <a:buFontTx/>
              <a:buNone/>
            </a:pPr>
            <a:r>
              <a:rPr lang="fa-IR" altLang="en-US" sz="2800" b="1">
                <a:solidFill>
                  <a:schemeClr val="tx1"/>
                </a:solidFill>
                <a:latin typeface="Arial" charset="0"/>
                <a:cs typeface="B Titr" pitchFamily="2" charset="-78"/>
              </a:rPr>
              <a:t>سپرده‌گذار</a:t>
            </a:r>
            <a:endParaRPr lang="fa-IR" altLang="en-US" sz="2800" noProof="1">
              <a:solidFill>
                <a:schemeClr val="tx1"/>
              </a:solidFill>
              <a:latin typeface="Calibri" pitchFamily="34" charset="0"/>
              <a:cs typeface="B Titr" pitchFamily="2" charset="-78"/>
            </a:endParaRPr>
          </a:p>
        </p:txBody>
      </p:sp>
      <p:sp>
        <p:nvSpPr>
          <p:cNvPr id="12" name="Rektangel med enkelt afrundet hjørne 11"/>
          <p:cNvSpPr/>
          <p:nvPr/>
        </p:nvSpPr>
        <p:spPr>
          <a:xfrm rot="10800000" flipH="1" flipV="1">
            <a:off x="5560054" y="3080825"/>
            <a:ext cx="2972382" cy="2461846"/>
          </a:xfrm>
          <a:prstGeom prst="round1Rect">
            <a:avLst/>
          </a:prstGeom>
          <a:gradFill flip="none" rotWithShape="1">
            <a:gsLst>
              <a:gs pos="0">
                <a:schemeClr val="bg1"/>
              </a:gs>
              <a:gs pos="100000">
                <a:schemeClr val="bg1">
                  <a:lumMod val="85000"/>
                </a:schemeClr>
              </a:gs>
            </a:gsLst>
            <a:lin ang="16200000" scaled="1"/>
            <a:tileRect/>
          </a:gradFill>
          <a:ln w="19050" cap="flat" cmpd="sng" algn="ctr">
            <a:gradFill flip="none" rotWithShape="1">
              <a:gsLst>
                <a:gs pos="0">
                  <a:schemeClr val="tx1">
                    <a:lumMod val="50000"/>
                    <a:lumOff val="50000"/>
                    <a:alpha val="47000"/>
                  </a:schemeClr>
                </a:gs>
                <a:gs pos="100000">
                  <a:schemeClr val="tx1">
                    <a:lumMod val="85000"/>
                    <a:lumOff val="15000"/>
                  </a:schemeClr>
                </a:gs>
              </a:gsLst>
              <a:lin ang="540000" scaled="0"/>
              <a:tileRect/>
            </a:gradFill>
            <a:prstDash val="solid"/>
          </a:ln>
          <a:effectLst/>
        </p:spPr>
        <p:txBody>
          <a:bodyPr anchor="ctr"/>
          <a:lstStyle/>
          <a:p>
            <a:pPr algn="ctr" rtl="1" fontAlgn="auto">
              <a:spcBef>
                <a:spcPts val="0"/>
              </a:spcBef>
              <a:spcAft>
                <a:spcPts val="0"/>
              </a:spcAft>
              <a:defRPr/>
            </a:pPr>
            <a:endParaRPr lang="da-DK" dirty="0">
              <a:solidFill>
                <a:srgbClr val="FFFFFF"/>
              </a:solidFill>
              <a:latin typeface="Calibri" pitchFamily="-105" charset="0"/>
            </a:endParaRPr>
          </a:p>
        </p:txBody>
      </p:sp>
      <p:sp>
        <p:nvSpPr>
          <p:cNvPr id="13" name="TextBox 66"/>
          <p:cNvSpPr txBox="1">
            <a:spLocks noChangeArrowheads="1"/>
          </p:cNvSpPr>
          <p:nvPr/>
        </p:nvSpPr>
        <p:spPr bwMode="auto">
          <a:xfrm>
            <a:off x="5608638" y="3286125"/>
            <a:ext cx="2973387" cy="1939925"/>
          </a:xfrm>
          <a:prstGeom prst="rect">
            <a:avLst/>
          </a:prstGeom>
          <a:noFill/>
          <a:ln w="9525">
            <a:noFill/>
            <a:miter lim="800000"/>
            <a:headEnd/>
            <a:tailEnd/>
          </a:ln>
        </p:spPr>
        <p:txBody>
          <a:bodyPr>
            <a:spAutoFit/>
          </a:bodyPr>
          <a:lstStyle/>
          <a:p>
            <a:pPr algn="r" rtl="1">
              <a:defRPr/>
            </a:pPr>
            <a:r>
              <a:rPr lang="ar-SA" dirty="0">
                <a:solidFill>
                  <a:schemeClr val="tx1">
                    <a:lumMod val="65000"/>
                    <a:lumOff val="35000"/>
                  </a:schemeClr>
                </a:solidFill>
                <a:cs typeface="B Titr" pitchFamily="2" charset="-78"/>
              </a:rPr>
              <a:t>به سپرده‌گذارانی که قصد مشارکت در اجرای طرح‌های اقتصادی مجری در قالب بانکداری مشارکت سود و زیان راستین را دارند گواهی راستین عرضه می‌شود. </a:t>
            </a:r>
            <a:endParaRPr lang="en-US" noProof="1">
              <a:solidFill>
                <a:schemeClr val="tx1">
                  <a:lumMod val="65000"/>
                  <a:lumOff val="35000"/>
                </a:schemeClr>
              </a:solidFill>
              <a:latin typeface="Calibri" pitchFamily="-105" charset="0"/>
              <a:cs typeface="B Titr" pitchFamily="2" charset="-78"/>
            </a:endParaRPr>
          </a:p>
        </p:txBody>
      </p:sp>
      <p:sp>
        <p:nvSpPr>
          <p:cNvPr id="2" name="Slide Number Placeholder 1"/>
          <p:cNvSpPr>
            <a:spLocks noGrp="1"/>
          </p:cNvSpPr>
          <p:nvPr>
            <p:ph type="sldNum" sz="quarter" idx="12"/>
          </p:nvPr>
        </p:nvSpPr>
        <p:spPr/>
        <p:txBody>
          <a:bodyPr/>
          <a:lstStyle/>
          <a:p>
            <a:pPr>
              <a:defRPr/>
            </a:pPr>
            <a:fld id="{C55DF8E3-88C7-4860-9BE0-F40619681A8C}" type="slidenum">
              <a:rPr lang="ar-SA" smtClean="0"/>
              <a:pPr>
                <a:defRPr/>
              </a:pPr>
              <a:t>23</a:t>
            </a:fld>
            <a:endParaRPr lang="en-US" sz="1600">
              <a:solidFill>
                <a:srgbClr val="9D251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0" y="3886200"/>
            <a:ext cx="9144000" cy="2381256"/>
          </a:xfrm>
          <a:prstGeom prst="rect">
            <a:avLst/>
          </a:prstGeom>
          <a:gradFill>
            <a:gsLst>
              <a:gs pos="61000">
                <a:schemeClr val="bg1">
                  <a:alpha val="0"/>
                </a:schemeClr>
              </a:gs>
              <a:gs pos="100000">
                <a:schemeClr val="bg1">
                  <a:lumMod val="8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ktangel med enkelt afrundet hjørne 11"/>
          <p:cNvSpPr/>
          <p:nvPr/>
        </p:nvSpPr>
        <p:spPr>
          <a:xfrm rot="10800000" flipH="1">
            <a:off x="1" y="379826"/>
            <a:ext cx="8734092" cy="6230847"/>
          </a:xfrm>
          <a:prstGeom prst="round1Rect">
            <a:avLst/>
          </a:prstGeom>
          <a:gradFill flip="none" rotWithShape="1">
            <a:gsLst>
              <a:gs pos="0">
                <a:schemeClr val="bg1"/>
              </a:gs>
              <a:gs pos="100000">
                <a:schemeClr val="bg1">
                  <a:lumMod val="85000"/>
                </a:schemeClr>
              </a:gs>
            </a:gsLst>
            <a:lin ang="16200000" scaled="1"/>
            <a:tileRect/>
          </a:gradFill>
          <a:ln w="19050" cap="flat" cmpd="sng" algn="ctr">
            <a:gradFill flip="none" rotWithShape="1">
              <a:gsLst>
                <a:gs pos="0">
                  <a:schemeClr val="tx1">
                    <a:lumMod val="50000"/>
                    <a:lumOff val="50000"/>
                    <a:alpha val="47000"/>
                  </a:schemeClr>
                </a:gs>
                <a:gs pos="100000">
                  <a:schemeClr val="tx1">
                    <a:lumMod val="85000"/>
                    <a:lumOff val="15000"/>
                  </a:schemeClr>
                </a:gs>
              </a:gsLst>
              <a:lin ang="540000" scaled="0"/>
              <a:tileRect/>
            </a:gradFill>
            <a:prstDash val="solid"/>
          </a:ln>
          <a:effectLst/>
        </p:spPr>
        <p:txBody>
          <a:bodyPr anchor="ctr"/>
          <a:lstStyle/>
          <a:p>
            <a:pPr algn="ctr" fontAlgn="auto">
              <a:spcBef>
                <a:spcPts val="0"/>
              </a:spcBef>
              <a:spcAft>
                <a:spcPts val="0"/>
              </a:spcAft>
              <a:defRPr/>
            </a:pPr>
            <a:endParaRPr lang="da-DK">
              <a:solidFill>
                <a:srgbClr val="FFFFFF"/>
              </a:solidFill>
              <a:latin typeface="Calibri" pitchFamily="-105" charset="0"/>
            </a:endParaRPr>
          </a:p>
        </p:txBody>
      </p:sp>
      <p:grpSp>
        <p:nvGrpSpPr>
          <p:cNvPr id="30728" name="Group 105"/>
          <p:cNvGrpSpPr>
            <a:grpSpLocks/>
          </p:cNvGrpSpPr>
          <p:nvPr/>
        </p:nvGrpSpPr>
        <p:grpSpPr bwMode="auto">
          <a:xfrm rot="19765573" flipH="1">
            <a:off x="5768975" y="74613"/>
            <a:ext cx="2992438" cy="2906712"/>
            <a:chOff x="5580063" y="2757488"/>
            <a:chExt cx="1031875" cy="1022350"/>
          </a:xfrm>
        </p:grpSpPr>
        <p:sp>
          <p:nvSpPr>
            <p:cNvPr id="10" name="Ellipse 44"/>
            <p:cNvSpPr/>
            <p:nvPr/>
          </p:nvSpPr>
          <p:spPr bwMode="auto">
            <a:xfrm rot="21052097">
              <a:off x="5590124" y="2757488"/>
              <a:ext cx="1021814" cy="1022350"/>
            </a:xfrm>
            <a:prstGeom prst="ellipse">
              <a:avLst/>
            </a:prstGeom>
            <a:gradFill flip="none" rotWithShape="1">
              <a:gsLst>
                <a:gs pos="0">
                  <a:srgbClr val="74FFFD"/>
                </a:gs>
                <a:gs pos="100000">
                  <a:srgbClr val="20A6CD"/>
                </a:gs>
              </a:gsLst>
              <a:path path="shape">
                <a:fillToRect l="50000" t="50000" r="50000" b="50000"/>
              </a:path>
              <a:tileRect/>
            </a:gradFill>
            <a:ln w="9525" cap="flat" cmpd="sng" algn="ctr">
              <a:solidFill>
                <a:srgbClr val="0081BE">
                  <a:lumMod val="75000"/>
                </a:srgbClr>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1" name="Måne 63"/>
            <p:cNvSpPr/>
            <p:nvPr/>
          </p:nvSpPr>
          <p:spPr bwMode="auto">
            <a:xfrm rot="16552097">
              <a:off x="5850994" y="3038453"/>
              <a:ext cx="450073" cy="991936"/>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30741" name="Ellipse 45"/>
            <p:cNvSpPr>
              <a:spLocks noChangeArrowheads="1"/>
            </p:cNvSpPr>
            <p:nvPr/>
          </p:nvSpPr>
          <p:spPr bwMode="auto">
            <a:xfrm>
              <a:off x="5735638" y="2786063"/>
              <a:ext cx="722312" cy="539750"/>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endParaRPr lang="da-DK" altLang="en-US" sz="2000" u="sng">
                <a:solidFill>
                  <a:srgbClr val="FFFFFF"/>
                </a:solidFill>
                <a:latin typeface="Calibri" pitchFamily="34" charset="0"/>
              </a:endParaRPr>
            </a:p>
          </p:txBody>
        </p:sp>
      </p:grpSp>
      <p:sp>
        <p:nvSpPr>
          <p:cNvPr id="30729" name="TextBox 66"/>
          <p:cNvSpPr txBox="1">
            <a:spLocks noChangeArrowheads="1"/>
          </p:cNvSpPr>
          <p:nvPr/>
        </p:nvSpPr>
        <p:spPr bwMode="auto">
          <a:xfrm>
            <a:off x="0" y="423863"/>
            <a:ext cx="5443538" cy="637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r" rtl="1">
              <a:spcBef>
                <a:spcPct val="0"/>
              </a:spcBef>
              <a:buFontTx/>
              <a:buChar char="•"/>
            </a:pPr>
            <a:r>
              <a:rPr lang="ar-SA" altLang="en-US" sz="1700">
                <a:solidFill>
                  <a:schemeClr val="tx1"/>
                </a:solidFill>
                <a:latin typeface="Arial" charset="0"/>
                <a:cs typeface="B Titr" pitchFamily="2" charset="-78"/>
              </a:rPr>
              <a:t>بانک به منظور حفظ منافع خریدار گواهی راستین (سپرده‌گذار) و حصول اطمینان از طراحی، توضیحات و محاسبات و قابلیت اجراء طرح‌نامه از ابعاد مختلف اقتصادی، فنی و مالی و حسن عملکرد مجری، از خدمات معتمد داخلی یا اشخاص حقوقی و حقیقی متخصص در بانک و خارج از بانک تحت عنوان ارزیاب و امین که دارای توانمندیهای لازم، ابزار و تجهیزات مورد نیاز اعم از سخت افزار و نرم افزار است استفاده می‌کند.</a:t>
            </a:r>
            <a:endParaRPr lang="fa-IR" altLang="en-US" sz="1700">
              <a:solidFill>
                <a:schemeClr val="tx1"/>
              </a:solidFill>
              <a:latin typeface="Arial" charset="0"/>
              <a:cs typeface="B Titr" pitchFamily="2" charset="-78"/>
            </a:endParaRPr>
          </a:p>
          <a:p>
            <a:pPr algn="r" rtl="1">
              <a:spcBef>
                <a:spcPct val="0"/>
              </a:spcBef>
              <a:buFontTx/>
              <a:buChar char="•"/>
            </a:pPr>
            <a:r>
              <a:rPr lang="ar-SA" altLang="en-US" sz="1700">
                <a:solidFill>
                  <a:schemeClr val="tx1"/>
                </a:solidFill>
                <a:latin typeface="Arial" charset="0"/>
                <a:cs typeface="B Titr" pitchFamily="2" charset="-78"/>
              </a:rPr>
              <a:t>گروه‌های ارزیابی و نظارت واحدهای ارزیابی و امین متشکل از بخش‌های فنی مهندسی، مالی و اقتصادی بوده و ارزیابی و نظارت لازم را بر مبنای نوع فعالیت، پیچیدگی آن، تکنولوژی بکار گرفته شده، میزان سرمایه‌گذاری، مدت زمان اجرا و غیره طبق ضوابط بانکداری راستین اعمال می‌کنند. </a:t>
            </a:r>
            <a:endParaRPr lang="fa-IR" altLang="en-US" sz="1700">
              <a:solidFill>
                <a:schemeClr val="tx1"/>
              </a:solidFill>
              <a:latin typeface="Arial" charset="0"/>
              <a:cs typeface="B Titr" pitchFamily="2" charset="-78"/>
            </a:endParaRPr>
          </a:p>
          <a:p>
            <a:pPr algn="r" rtl="1">
              <a:spcBef>
                <a:spcPct val="0"/>
              </a:spcBef>
              <a:buFontTx/>
              <a:buChar char="•"/>
            </a:pPr>
            <a:r>
              <a:rPr lang="fa-IR" altLang="en-US" sz="1700">
                <a:solidFill>
                  <a:schemeClr val="tx1"/>
                </a:solidFill>
                <a:latin typeface="Arial" charset="0"/>
                <a:cs typeface="B Titr" pitchFamily="2" charset="-78"/>
              </a:rPr>
              <a:t>ارزیاب صحت و سقم طرح‌نامه را بررسی و درباره توانایی مجری و امکان اجرای طرح اظهارنظر می‌کند. </a:t>
            </a:r>
          </a:p>
          <a:p>
            <a:pPr algn="r" rtl="1">
              <a:spcBef>
                <a:spcPct val="0"/>
              </a:spcBef>
              <a:buFontTx/>
              <a:buChar char="•"/>
            </a:pPr>
            <a:r>
              <a:rPr lang="fa-IR" altLang="en-US" sz="1700">
                <a:solidFill>
                  <a:schemeClr val="tx1"/>
                </a:solidFill>
                <a:latin typeface="Arial" charset="0"/>
                <a:cs typeface="B Titr" pitchFamily="2" charset="-78"/>
              </a:rPr>
              <a:t>طرح‌نامه مجری، باید از توجیه اقتصادی، فنی و مالی لازم برخوردار بوده و در صورتی توسط بانک تأمین مالی خواهد شد که توسط واحد ارزیابی اداره </a:t>
            </a:r>
            <a:r>
              <a:rPr lang="en-US" altLang="en-US" sz="1700">
                <a:solidFill>
                  <a:schemeClr val="tx1"/>
                </a:solidFill>
                <a:latin typeface="Arial" charset="0"/>
                <a:cs typeface="B Titr" pitchFamily="2" charset="-78"/>
              </a:rPr>
              <a:t>PLS </a:t>
            </a:r>
            <a:r>
              <a:rPr lang="fa-IR" altLang="en-US" sz="1700">
                <a:solidFill>
                  <a:schemeClr val="tx1"/>
                </a:solidFill>
                <a:latin typeface="Arial" charset="0"/>
                <a:cs typeface="B Titr" pitchFamily="2" charset="-78"/>
              </a:rPr>
              <a:t>بانک تایید شود.</a:t>
            </a:r>
          </a:p>
          <a:p>
            <a:pPr algn="r" rtl="1">
              <a:spcBef>
                <a:spcPct val="0"/>
              </a:spcBef>
              <a:buFontTx/>
              <a:buChar char="•"/>
            </a:pPr>
            <a:r>
              <a:rPr lang="fa-IR" altLang="en-US" sz="1700">
                <a:solidFill>
                  <a:schemeClr val="tx1"/>
                </a:solidFill>
                <a:latin typeface="Arial" charset="0"/>
                <a:cs typeface="B Titr" pitchFamily="2" charset="-78"/>
              </a:rPr>
              <a:t>امین وظیفه نظارت و رسیدگی بر چگونگی عملیات اجرایی، مصرف وجوه توسط مجری، نگهداری حساب‌ها و صورتهای مالی طرح را برعهده دارد. </a:t>
            </a:r>
          </a:p>
          <a:p>
            <a:pPr algn="r" rtl="1">
              <a:spcBef>
                <a:spcPct val="0"/>
              </a:spcBef>
              <a:buFontTx/>
              <a:buChar char="•"/>
            </a:pPr>
            <a:r>
              <a:rPr lang="fa-IR" altLang="en-US" sz="1700">
                <a:solidFill>
                  <a:schemeClr val="tx1"/>
                </a:solidFill>
                <a:latin typeface="Arial" charset="0"/>
                <a:cs typeface="B Titr" pitchFamily="2" charset="-78"/>
              </a:rPr>
              <a:t>تسویه حساب با مجری در هر مرحله یا پس از پایان قطعی طرح منوط به رسیدگی نهایی واحد امین ظرف مدت مقرر طبق ضوابط بانکداری راستین است.</a:t>
            </a:r>
          </a:p>
          <a:p>
            <a:pPr algn="r" rtl="1">
              <a:spcBef>
                <a:spcPct val="0"/>
              </a:spcBef>
              <a:buFontTx/>
              <a:buChar char="•"/>
            </a:pPr>
            <a:endParaRPr lang="fa-IR" altLang="en-US" sz="1700">
              <a:solidFill>
                <a:schemeClr val="tx1"/>
              </a:solidFill>
              <a:latin typeface="Arial" charset="0"/>
              <a:cs typeface="B Titr" pitchFamily="2" charset="-78"/>
            </a:endParaRPr>
          </a:p>
        </p:txBody>
      </p:sp>
      <p:sp>
        <p:nvSpPr>
          <p:cNvPr id="30730" name="Rektangel 76"/>
          <p:cNvSpPr>
            <a:spLocks noChangeArrowheads="1"/>
          </p:cNvSpPr>
          <p:nvPr/>
        </p:nvSpPr>
        <p:spPr bwMode="auto">
          <a:xfrm>
            <a:off x="5772150" y="779463"/>
            <a:ext cx="296068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rtl="1">
              <a:spcBef>
                <a:spcPct val="0"/>
              </a:spcBef>
              <a:buFontTx/>
              <a:buNone/>
            </a:pPr>
            <a:r>
              <a:rPr lang="fa-IR" altLang="en-US" sz="2800" b="1">
                <a:solidFill>
                  <a:schemeClr val="tx1"/>
                </a:solidFill>
                <a:latin typeface="Arial" charset="0"/>
                <a:cs typeface="B Titr" pitchFamily="2" charset="-78"/>
              </a:rPr>
              <a:t>ارزیابی طرح‌نامه و مجری و نظارت بر عملیات مجری</a:t>
            </a:r>
            <a:endParaRPr lang="fa-IR" altLang="en-US" sz="2800" noProof="1">
              <a:solidFill>
                <a:schemeClr val="tx1"/>
              </a:solidFill>
              <a:latin typeface="Calibri" pitchFamily="34" charset="0"/>
              <a:cs typeface="B Titr" pitchFamily="2" charset="-78"/>
            </a:endParaRPr>
          </a:p>
        </p:txBody>
      </p:sp>
      <p:sp>
        <p:nvSpPr>
          <p:cNvPr id="12" name="Rektangel med enkelt afrundet hjørne 11"/>
          <p:cNvSpPr/>
          <p:nvPr/>
        </p:nvSpPr>
        <p:spPr>
          <a:xfrm rot="10800000" flipH="1" flipV="1">
            <a:off x="5560054" y="3080825"/>
            <a:ext cx="2972382" cy="1230923"/>
          </a:xfrm>
          <a:prstGeom prst="round1Rect">
            <a:avLst/>
          </a:prstGeom>
          <a:gradFill flip="none" rotWithShape="1">
            <a:gsLst>
              <a:gs pos="0">
                <a:schemeClr val="bg1"/>
              </a:gs>
              <a:gs pos="100000">
                <a:schemeClr val="bg1">
                  <a:lumMod val="85000"/>
                </a:schemeClr>
              </a:gs>
            </a:gsLst>
            <a:lin ang="16200000" scaled="1"/>
            <a:tileRect/>
          </a:gradFill>
          <a:ln w="19050" cap="flat" cmpd="sng" algn="ctr">
            <a:gradFill flip="none" rotWithShape="1">
              <a:gsLst>
                <a:gs pos="0">
                  <a:schemeClr val="tx1">
                    <a:lumMod val="50000"/>
                    <a:lumOff val="50000"/>
                    <a:alpha val="47000"/>
                  </a:schemeClr>
                </a:gs>
                <a:gs pos="100000">
                  <a:schemeClr val="tx1">
                    <a:lumMod val="85000"/>
                    <a:lumOff val="15000"/>
                  </a:schemeClr>
                </a:gs>
              </a:gsLst>
              <a:lin ang="540000" scaled="0"/>
              <a:tileRect/>
            </a:gradFill>
            <a:prstDash val="solid"/>
          </a:ln>
          <a:effectLst/>
        </p:spPr>
        <p:txBody>
          <a:bodyPr anchor="ctr"/>
          <a:lstStyle/>
          <a:p>
            <a:pPr algn="ctr" rtl="1" fontAlgn="auto">
              <a:spcBef>
                <a:spcPts val="0"/>
              </a:spcBef>
              <a:spcAft>
                <a:spcPts val="0"/>
              </a:spcAft>
              <a:defRPr/>
            </a:pPr>
            <a:endParaRPr lang="da-DK" dirty="0">
              <a:solidFill>
                <a:srgbClr val="FFFFFF"/>
              </a:solidFill>
              <a:latin typeface="Calibri" pitchFamily="-105" charset="0"/>
            </a:endParaRPr>
          </a:p>
        </p:txBody>
      </p:sp>
      <p:sp>
        <p:nvSpPr>
          <p:cNvPr id="13" name="TextBox 66"/>
          <p:cNvSpPr txBox="1">
            <a:spLocks noChangeArrowheads="1"/>
          </p:cNvSpPr>
          <p:nvPr/>
        </p:nvSpPr>
        <p:spPr bwMode="auto">
          <a:xfrm>
            <a:off x="5608638" y="3286125"/>
            <a:ext cx="2973387" cy="708025"/>
          </a:xfrm>
          <a:prstGeom prst="rect">
            <a:avLst/>
          </a:prstGeom>
          <a:noFill/>
          <a:ln w="9525">
            <a:noFill/>
            <a:miter lim="800000"/>
            <a:headEnd/>
            <a:tailEnd/>
          </a:ln>
        </p:spPr>
        <p:txBody>
          <a:bodyPr>
            <a:spAutoFit/>
          </a:bodyPr>
          <a:lstStyle/>
          <a:p>
            <a:pPr algn="r" rtl="1">
              <a:defRPr/>
            </a:pPr>
            <a:r>
              <a:rPr lang="fa-IR" dirty="0">
                <a:solidFill>
                  <a:schemeClr val="tx1">
                    <a:lumMod val="65000"/>
                    <a:lumOff val="35000"/>
                  </a:schemeClr>
                </a:solidFill>
                <a:cs typeface="B Titr" pitchFamily="2" charset="-78"/>
              </a:rPr>
              <a:t>ارزیاب</a:t>
            </a:r>
          </a:p>
          <a:p>
            <a:pPr algn="r" rtl="1">
              <a:defRPr/>
            </a:pPr>
            <a:r>
              <a:rPr lang="fa-IR" dirty="0">
                <a:solidFill>
                  <a:schemeClr val="tx1">
                    <a:lumMod val="65000"/>
                    <a:lumOff val="35000"/>
                  </a:schemeClr>
                </a:solidFill>
                <a:cs typeface="B Titr" pitchFamily="2" charset="-78"/>
              </a:rPr>
              <a:t>امین</a:t>
            </a:r>
          </a:p>
        </p:txBody>
      </p:sp>
      <p:sp>
        <p:nvSpPr>
          <p:cNvPr id="2" name="Slide Number Placeholder 1"/>
          <p:cNvSpPr>
            <a:spLocks noGrp="1"/>
          </p:cNvSpPr>
          <p:nvPr>
            <p:ph type="sldNum" sz="quarter" idx="12"/>
          </p:nvPr>
        </p:nvSpPr>
        <p:spPr/>
        <p:txBody>
          <a:bodyPr/>
          <a:lstStyle/>
          <a:p>
            <a:pPr>
              <a:defRPr/>
            </a:pPr>
            <a:fld id="{C55DF8E3-88C7-4860-9BE0-F40619681A8C}" type="slidenum">
              <a:rPr lang="ar-SA" smtClean="0"/>
              <a:pPr>
                <a:defRPr/>
              </a:pPr>
              <a:t>24</a:t>
            </a:fld>
            <a:endParaRPr lang="en-US" sz="1600">
              <a:solidFill>
                <a:srgbClr val="9D251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0" y="3886200"/>
            <a:ext cx="9144000" cy="2381256"/>
          </a:xfrm>
          <a:prstGeom prst="rect">
            <a:avLst/>
          </a:prstGeom>
          <a:gradFill>
            <a:gsLst>
              <a:gs pos="61000">
                <a:schemeClr val="bg1">
                  <a:alpha val="0"/>
                </a:schemeClr>
              </a:gs>
              <a:gs pos="100000">
                <a:schemeClr val="bg1">
                  <a:lumMod val="8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31749" name="Group 105"/>
          <p:cNvGrpSpPr>
            <a:grpSpLocks/>
          </p:cNvGrpSpPr>
          <p:nvPr/>
        </p:nvGrpSpPr>
        <p:grpSpPr bwMode="auto">
          <a:xfrm rot="19765573" flipH="1">
            <a:off x="5768975" y="74613"/>
            <a:ext cx="2992438" cy="2906712"/>
            <a:chOff x="5580063" y="2757488"/>
            <a:chExt cx="1031875" cy="1022350"/>
          </a:xfrm>
        </p:grpSpPr>
        <p:sp>
          <p:nvSpPr>
            <p:cNvPr id="10" name="Ellipse 44"/>
            <p:cNvSpPr/>
            <p:nvPr/>
          </p:nvSpPr>
          <p:spPr bwMode="auto">
            <a:xfrm rot="21052097">
              <a:off x="5590124" y="2757488"/>
              <a:ext cx="1021814" cy="1022350"/>
            </a:xfrm>
            <a:prstGeom prst="ellipse">
              <a:avLst/>
            </a:prstGeom>
            <a:gradFill flip="none" rotWithShape="1">
              <a:gsLst>
                <a:gs pos="0">
                  <a:srgbClr val="74FFFD"/>
                </a:gs>
                <a:gs pos="100000">
                  <a:srgbClr val="20A6CD"/>
                </a:gs>
              </a:gsLst>
              <a:path path="shape">
                <a:fillToRect l="50000" t="50000" r="50000" b="50000"/>
              </a:path>
              <a:tileRect/>
            </a:gradFill>
            <a:ln w="9525" cap="flat" cmpd="sng" algn="ctr">
              <a:solidFill>
                <a:srgbClr val="0081BE">
                  <a:lumMod val="75000"/>
                </a:srgbClr>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1" name="Måne 63"/>
            <p:cNvSpPr/>
            <p:nvPr/>
          </p:nvSpPr>
          <p:spPr bwMode="auto">
            <a:xfrm rot="16552097">
              <a:off x="5850994" y="3038453"/>
              <a:ext cx="450073" cy="991936"/>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31777" name="Ellipse 45"/>
            <p:cNvSpPr>
              <a:spLocks noChangeArrowheads="1"/>
            </p:cNvSpPr>
            <p:nvPr/>
          </p:nvSpPr>
          <p:spPr bwMode="auto">
            <a:xfrm>
              <a:off x="5735638" y="2786063"/>
              <a:ext cx="722312" cy="539750"/>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endParaRPr lang="da-DK" altLang="en-US" sz="2000" u="sng">
                <a:solidFill>
                  <a:srgbClr val="FFFFFF"/>
                </a:solidFill>
                <a:latin typeface="Calibri" pitchFamily="34" charset="0"/>
              </a:endParaRPr>
            </a:p>
          </p:txBody>
        </p:sp>
      </p:grpSp>
      <p:grpSp>
        <p:nvGrpSpPr>
          <p:cNvPr id="31750" name="Group 105"/>
          <p:cNvGrpSpPr>
            <a:grpSpLocks/>
          </p:cNvGrpSpPr>
          <p:nvPr/>
        </p:nvGrpSpPr>
        <p:grpSpPr bwMode="auto">
          <a:xfrm rot="19765573" flipH="1">
            <a:off x="2636838" y="328613"/>
            <a:ext cx="1370012" cy="1357312"/>
            <a:chOff x="5580063" y="2757488"/>
            <a:chExt cx="1031875" cy="1022350"/>
          </a:xfrm>
        </p:grpSpPr>
        <p:sp>
          <p:nvSpPr>
            <p:cNvPr id="24" name="Ellipse 44"/>
            <p:cNvSpPr/>
            <p:nvPr/>
          </p:nvSpPr>
          <p:spPr bwMode="auto">
            <a:xfrm rot="21052097">
              <a:off x="5590124" y="2757488"/>
              <a:ext cx="1021814" cy="1022350"/>
            </a:xfrm>
            <a:prstGeom prst="ellipse">
              <a:avLst/>
            </a:prstGeom>
            <a:gradFill flip="none" rotWithShape="1">
              <a:gsLst>
                <a:gs pos="0">
                  <a:srgbClr val="74FFFD"/>
                </a:gs>
                <a:gs pos="100000">
                  <a:srgbClr val="20A6CD"/>
                </a:gs>
              </a:gsLst>
              <a:path path="shape">
                <a:fillToRect l="50000" t="50000" r="50000" b="50000"/>
              </a:path>
              <a:tileRect/>
            </a:gradFill>
            <a:ln w="9525" cap="flat" cmpd="sng" algn="ctr">
              <a:solidFill>
                <a:srgbClr val="0081BE">
                  <a:lumMod val="75000"/>
                </a:srgbClr>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25" name="Måne 63"/>
            <p:cNvSpPr/>
            <p:nvPr/>
          </p:nvSpPr>
          <p:spPr bwMode="auto">
            <a:xfrm rot="16552097">
              <a:off x="5850994" y="3038453"/>
              <a:ext cx="450073" cy="991936"/>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31770" name="Ellipse 45"/>
            <p:cNvSpPr>
              <a:spLocks noChangeArrowheads="1"/>
            </p:cNvSpPr>
            <p:nvPr/>
          </p:nvSpPr>
          <p:spPr bwMode="auto">
            <a:xfrm>
              <a:off x="5735638" y="2786063"/>
              <a:ext cx="722312" cy="539750"/>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endParaRPr lang="da-DK" altLang="en-US" sz="2000" u="sng">
                <a:solidFill>
                  <a:srgbClr val="FFFFFF"/>
                </a:solidFill>
                <a:latin typeface="Calibri" pitchFamily="34" charset="0"/>
              </a:endParaRPr>
            </a:p>
          </p:txBody>
        </p:sp>
      </p:grpSp>
      <p:sp>
        <p:nvSpPr>
          <p:cNvPr id="27" name="Rektangel med enkelt afrundet hjørne 11"/>
          <p:cNvSpPr/>
          <p:nvPr/>
        </p:nvSpPr>
        <p:spPr>
          <a:xfrm rot="10800000" flipH="1">
            <a:off x="253218" y="1044267"/>
            <a:ext cx="3749161" cy="5336474"/>
          </a:xfrm>
          <a:prstGeom prst="round1Rect">
            <a:avLst/>
          </a:prstGeom>
          <a:gradFill flip="none" rotWithShape="1">
            <a:gsLst>
              <a:gs pos="0">
                <a:schemeClr val="bg1"/>
              </a:gs>
              <a:gs pos="100000">
                <a:schemeClr val="bg1">
                  <a:lumMod val="85000"/>
                </a:schemeClr>
              </a:gs>
            </a:gsLst>
            <a:lin ang="16200000" scaled="1"/>
            <a:tileRect/>
          </a:gradFill>
          <a:ln w="19050" cap="flat" cmpd="sng" algn="ctr">
            <a:gradFill flip="none" rotWithShape="1">
              <a:gsLst>
                <a:gs pos="0">
                  <a:schemeClr val="tx1">
                    <a:lumMod val="50000"/>
                    <a:lumOff val="50000"/>
                    <a:alpha val="47000"/>
                  </a:schemeClr>
                </a:gs>
                <a:gs pos="100000">
                  <a:schemeClr val="tx1">
                    <a:lumMod val="85000"/>
                    <a:lumOff val="15000"/>
                  </a:schemeClr>
                </a:gs>
              </a:gsLst>
              <a:lin ang="540000" scaled="0"/>
              <a:tileRect/>
            </a:gradFill>
            <a:prstDash val="solid"/>
          </a:ln>
          <a:effectLst/>
        </p:spPr>
        <p:txBody>
          <a:bodyPr anchor="ctr"/>
          <a:lstStyle/>
          <a:p>
            <a:pPr algn="ctr" fontAlgn="auto">
              <a:spcBef>
                <a:spcPts val="0"/>
              </a:spcBef>
              <a:spcAft>
                <a:spcPts val="0"/>
              </a:spcAft>
              <a:defRPr/>
            </a:pPr>
            <a:endParaRPr lang="da-DK">
              <a:solidFill>
                <a:srgbClr val="FFFFFF"/>
              </a:solidFill>
              <a:latin typeface="Calibri" pitchFamily="-105" charset="0"/>
            </a:endParaRPr>
          </a:p>
        </p:txBody>
      </p:sp>
      <p:sp>
        <p:nvSpPr>
          <p:cNvPr id="31754" name="TextBox 66"/>
          <p:cNvSpPr txBox="1">
            <a:spLocks noChangeArrowheads="1"/>
          </p:cNvSpPr>
          <p:nvPr/>
        </p:nvSpPr>
        <p:spPr bwMode="auto">
          <a:xfrm>
            <a:off x="254000" y="1166813"/>
            <a:ext cx="3705225"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r" rtl="1">
              <a:spcBef>
                <a:spcPct val="0"/>
              </a:spcBef>
              <a:buFontTx/>
              <a:buNone/>
            </a:pPr>
            <a:r>
              <a:rPr lang="fa-IR" altLang="en-US" sz="1600" dirty="0">
                <a:solidFill>
                  <a:srgbClr val="C00000"/>
                </a:solidFill>
                <a:latin typeface="Arial" charset="0"/>
                <a:cs typeface="B Titr" pitchFamily="2" charset="-78"/>
              </a:rPr>
              <a:t>سیستم پایه مشارکت در سود و زیان راستین </a:t>
            </a:r>
            <a:r>
              <a:rPr lang="en-US" altLang="en-US" sz="1600" b="1" dirty="0">
                <a:solidFill>
                  <a:srgbClr val="C00000"/>
                </a:solidFill>
                <a:latin typeface="Arial" charset="0"/>
                <a:cs typeface="B Titr" pitchFamily="2" charset="-78"/>
              </a:rPr>
              <a:t>(PLS)</a:t>
            </a:r>
            <a:r>
              <a:rPr lang="fa-IR" altLang="en-US" sz="1600" b="1" dirty="0">
                <a:solidFill>
                  <a:srgbClr val="C00000"/>
                </a:solidFill>
                <a:latin typeface="Arial" charset="0"/>
                <a:cs typeface="B Titr" pitchFamily="2" charset="-78"/>
              </a:rPr>
              <a:t> </a:t>
            </a:r>
            <a:r>
              <a:rPr lang="fa-IR" altLang="en-US" sz="1600" dirty="0">
                <a:solidFill>
                  <a:srgbClr val="C00000"/>
                </a:solidFill>
                <a:latin typeface="Arial" charset="0"/>
                <a:cs typeface="B Titr" pitchFamily="2" charset="-78"/>
              </a:rPr>
              <a:t>اشاره به فرآیند اصلی و قواعد و ضوابط کلی بانکداری مشارکت در سود و زیان راستین </a:t>
            </a:r>
            <a:r>
              <a:rPr lang="en-US" altLang="en-US" sz="1600" b="1" dirty="0">
                <a:solidFill>
                  <a:srgbClr val="C00000"/>
                </a:solidFill>
                <a:latin typeface="Arial" charset="0"/>
                <a:cs typeface="B Titr" pitchFamily="2" charset="-78"/>
              </a:rPr>
              <a:t>(PLS)</a:t>
            </a:r>
            <a:r>
              <a:rPr lang="fa-IR" altLang="en-US" sz="1600" b="1" dirty="0">
                <a:solidFill>
                  <a:srgbClr val="C00000"/>
                </a:solidFill>
                <a:latin typeface="Arial" charset="0"/>
                <a:cs typeface="B Titr" pitchFamily="2" charset="-78"/>
              </a:rPr>
              <a:t> </a:t>
            </a:r>
            <a:r>
              <a:rPr lang="fa-IR" altLang="en-US" sz="1600" dirty="0">
                <a:solidFill>
                  <a:srgbClr val="C00000"/>
                </a:solidFill>
                <a:latin typeface="Arial" charset="0"/>
                <a:cs typeface="B Titr" pitchFamily="2" charset="-78"/>
              </a:rPr>
              <a:t>دارد. </a:t>
            </a:r>
          </a:p>
          <a:p>
            <a:pPr algn="r" rtl="1">
              <a:spcBef>
                <a:spcPct val="0"/>
              </a:spcBef>
              <a:buFontTx/>
              <a:buNone/>
            </a:pPr>
            <a:r>
              <a:rPr lang="fa-IR" altLang="en-US" sz="1600" dirty="0">
                <a:solidFill>
                  <a:srgbClr val="C00000"/>
                </a:solidFill>
                <a:latin typeface="Arial" charset="0"/>
                <a:cs typeface="B Titr" pitchFamily="2" charset="-78"/>
              </a:rPr>
              <a:t>در این سیستم بانک به نمایندگی از طرف سپرده‌گذار منابع سپرده وی را به درخواست او در یکی از محصولات بانکداری مشارکت در سود و زیان راستین، سرمایه‌گذاری و در عوض به سپرده‌گذار گواهی راستین تسلیم می‌کند و منابع را به مجری طرح سرمایه‌گذاری منتخب سپرده‌گذار با اعمال نظارت کامل تخصیص می‌دهد و طبق ضوابط مشخص سود یا زیان حاصل را بین سپرده‌گذار و مجری تقسیم و از طرفین کارمزد ارائه خدمت مدیریت سرمایه دریافت می‌کند. </a:t>
            </a:r>
          </a:p>
          <a:p>
            <a:pPr algn="r" rtl="1">
              <a:spcBef>
                <a:spcPct val="0"/>
              </a:spcBef>
              <a:buFontTx/>
              <a:buNone/>
            </a:pPr>
            <a:r>
              <a:rPr lang="fa-IR" altLang="en-US" sz="1600" dirty="0">
                <a:solidFill>
                  <a:srgbClr val="C00000"/>
                </a:solidFill>
                <a:latin typeface="Arial" charset="0"/>
                <a:cs typeface="B Titr" pitchFamily="2" charset="-78"/>
              </a:rPr>
              <a:t>بانک به عنوان عامل سپرده‌گذار موظف به حفظ حقوق سپرده‌گذار بوده و تمامی امکانات تخصصی خود را برای حفظ منافع وی بکار می‌برد. </a:t>
            </a:r>
          </a:p>
          <a:p>
            <a:pPr algn="r" rtl="1">
              <a:spcBef>
                <a:spcPct val="0"/>
              </a:spcBef>
              <a:buFontTx/>
              <a:buNone/>
            </a:pPr>
            <a:r>
              <a:rPr lang="fa-IR" altLang="en-US" sz="1600" dirty="0">
                <a:solidFill>
                  <a:srgbClr val="C00000"/>
                </a:solidFill>
                <a:latin typeface="Arial" charset="0"/>
                <a:cs typeface="B Titr" pitchFamily="2" charset="-78"/>
              </a:rPr>
              <a:t>در سیستم پایه در طرح‌های پایانپذیر از گواهی مشارکت، و در طرح‌های پایان‌ناپذیر از گواهی پذیره استفاده می‌شود. </a:t>
            </a:r>
            <a:endParaRPr lang="en-US" altLang="en-US" sz="1600" dirty="0">
              <a:solidFill>
                <a:srgbClr val="C00000"/>
              </a:solidFill>
              <a:latin typeface="Arial" charset="0"/>
              <a:cs typeface="B Titr" pitchFamily="2" charset="-78"/>
            </a:endParaRPr>
          </a:p>
        </p:txBody>
      </p:sp>
      <p:sp>
        <p:nvSpPr>
          <p:cNvPr id="31755" name="Rektangel 76"/>
          <p:cNvSpPr>
            <a:spLocks noChangeArrowheads="1"/>
          </p:cNvSpPr>
          <p:nvPr/>
        </p:nvSpPr>
        <p:spPr bwMode="auto">
          <a:xfrm>
            <a:off x="2662238" y="666750"/>
            <a:ext cx="12969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rtl="1">
              <a:spcBef>
                <a:spcPct val="0"/>
              </a:spcBef>
              <a:buFontTx/>
              <a:buNone/>
            </a:pPr>
            <a:r>
              <a:rPr lang="ar-SA" altLang="en-US" sz="1600" noProof="1">
                <a:solidFill>
                  <a:schemeClr val="tx1"/>
                </a:solidFill>
                <a:latin typeface="Calibri" pitchFamily="34" charset="0"/>
                <a:cs typeface="B Titr" pitchFamily="2" charset="-78"/>
              </a:rPr>
              <a:t>سیستم پایه</a:t>
            </a:r>
            <a:endParaRPr lang="da-DK" altLang="en-US" sz="2000" b="1">
              <a:solidFill>
                <a:schemeClr val="tx1"/>
              </a:solidFill>
              <a:latin typeface="Times New Roman" pitchFamily="18" charset="0"/>
              <a:cs typeface="Times New Roman" pitchFamily="18" charset="0"/>
            </a:endParaRPr>
          </a:p>
        </p:txBody>
      </p:sp>
      <p:sp>
        <p:nvSpPr>
          <p:cNvPr id="26" name="Rektangel med enkelt afrundet hjørne 11"/>
          <p:cNvSpPr/>
          <p:nvPr/>
        </p:nvSpPr>
        <p:spPr>
          <a:xfrm rot="10800000" flipH="1">
            <a:off x="4802889" y="1527504"/>
            <a:ext cx="3931203" cy="4844993"/>
          </a:xfrm>
          <a:prstGeom prst="round1Rect">
            <a:avLst/>
          </a:prstGeom>
          <a:gradFill flip="none" rotWithShape="1">
            <a:gsLst>
              <a:gs pos="0">
                <a:schemeClr val="bg1"/>
              </a:gs>
              <a:gs pos="100000">
                <a:schemeClr val="bg1">
                  <a:lumMod val="85000"/>
                </a:schemeClr>
              </a:gs>
            </a:gsLst>
            <a:lin ang="16200000" scaled="1"/>
            <a:tileRect/>
          </a:gradFill>
          <a:ln w="19050" cap="flat" cmpd="sng" algn="ctr">
            <a:gradFill flip="none" rotWithShape="1">
              <a:gsLst>
                <a:gs pos="0">
                  <a:schemeClr val="tx1">
                    <a:lumMod val="50000"/>
                    <a:lumOff val="50000"/>
                    <a:alpha val="47000"/>
                  </a:schemeClr>
                </a:gs>
                <a:gs pos="100000">
                  <a:schemeClr val="tx1">
                    <a:lumMod val="85000"/>
                    <a:lumOff val="15000"/>
                  </a:schemeClr>
                </a:gs>
              </a:gsLst>
              <a:lin ang="540000" scaled="0"/>
              <a:tileRect/>
            </a:gradFill>
            <a:prstDash val="solid"/>
          </a:ln>
          <a:effectLst/>
        </p:spPr>
        <p:txBody>
          <a:bodyPr anchor="ctr"/>
          <a:lstStyle/>
          <a:p>
            <a:pPr algn="ctr" fontAlgn="auto">
              <a:spcBef>
                <a:spcPts val="0"/>
              </a:spcBef>
              <a:spcAft>
                <a:spcPts val="0"/>
              </a:spcAft>
              <a:defRPr/>
            </a:pPr>
            <a:endParaRPr lang="da-DK">
              <a:solidFill>
                <a:srgbClr val="FFFFFF"/>
              </a:solidFill>
              <a:latin typeface="Calibri" pitchFamily="-105" charset="0"/>
            </a:endParaRPr>
          </a:p>
        </p:txBody>
      </p:sp>
      <p:sp>
        <p:nvSpPr>
          <p:cNvPr id="31759" name="TextBox 66"/>
          <p:cNvSpPr txBox="1">
            <a:spLocks noChangeArrowheads="1"/>
          </p:cNvSpPr>
          <p:nvPr/>
        </p:nvSpPr>
        <p:spPr bwMode="auto">
          <a:xfrm>
            <a:off x="5124450" y="2174875"/>
            <a:ext cx="3484563"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r" rtl="1">
              <a:spcBef>
                <a:spcPct val="0"/>
              </a:spcBef>
              <a:buFontTx/>
              <a:buChar char="•"/>
            </a:pPr>
            <a:r>
              <a:rPr lang="fa-IR" altLang="en-US" b="1">
                <a:solidFill>
                  <a:srgbClr val="C00000"/>
                </a:solidFill>
                <a:latin typeface="Arial" charset="0"/>
                <a:cs typeface="B Titr" pitchFamily="2" charset="-78"/>
              </a:rPr>
              <a:t>بخش اول سیستم پایه مشارکت در سود و زیان راستین (</a:t>
            </a:r>
            <a:r>
              <a:rPr lang="en-US" altLang="en-US" b="1">
                <a:solidFill>
                  <a:srgbClr val="C00000"/>
                </a:solidFill>
                <a:latin typeface="Arial" charset="0"/>
                <a:cs typeface="B Titr" pitchFamily="2" charset="-78"/>
              </a:rPr>
              <a:t>PLS</a:t>
            </a:r>
            <a:r>
              <a:rPr lang="fa-IR" altLang="en-US" b="1">
                <a:solidFill>
                  <a:srgbClr val="C00000"/>
                </a:solidFill>
                <a:latin typeface="Arial" charset="0"/>
                <a:cs typeface="B Titr" pitchFamily="2" charset="-78"/>
              </a:rPr>
              <a:t>) </a:t>
            </a:r>
          </a:p>
          <a:p>
            <a:pPr algn="r" rtl="1">
              <a:spcBef>
                <a:spcPct val="0"/>
              </a:spcBef>
              <a:buFontTx/>
              <a:buNone/>
            </a:pPr>
            <a:endParaRPr lang="fa-IR" altLang="en-US" b="1">
              <a:solidFill>
                <a:srgbClr val="002060"/>
              </a:solidFill>
              <a:latin typeface="Arial" charset="0"/>
              <a:cs typeface="B Titr" pitchFamily="2" charset="-78"/>
            </a:endParaRPr>
          </a:p>
          <a:p>
            <a:pPr algn="r" rtl="1">
              <a:spcBef>
                <a:spcPct val="0"/>
              </a:spcBef>
              <a:buFontTx/>
              <a:buChar char="•"/>
            </a:pPr>
            <a:r>
              <a:rPr lang="fa-IR" altLang="en-US" b="1">
                <a:solidFill>
                  <a:srgbClr val="002060"/>
                </a:solidFill>
                <a:latin typeface="Arial" charset="0"/>
                <a:cs typeface="B Titr" pitchFamily="2" charset="-78"/>
              </a:rPr>
              <a:t>بخش دوم زیرسیستم‌های مالی مشارکت در سود و زیان راستین </a:t>
            </a:r>
          </a:p>
          <a:p>
            <a:pPr algn="r" rtl="1">
              <a:spcBef>
                <a:spcPct val="0"/>
              </a:spcBef>
              <a:buFontTx/>
              <a:buNone/>
            </a:pPr>
            <a:endParaRPr lang="fa-IR" altLang="en-US" b="1">
              <a:solidFill>
                <a:srgbClr val="002060"/>
              </a:solidFill>
              <a:latin typeface="Arial" charset="0"/>
              <a:cs typeface="B Titr" pitchFamily="2" charset="-78"/>
            </a:endParaRPr>
          </a:p>
          <a:p>
            <a:pPr algn="r" rtl="1">
              <a:spcBef>
                <a:spcPct val="0"/>
              </a:spcBef>
              <a:buFontTx/>
              <a:buChar char="•"/>
            </a:pPr>
            <a:r>
              <a:rPr lang="fa-IR" altLang="en-US" b="1">
                <a:solidFill>
                  <a:srgbClr val="002060"/>
                </a:solidFill>
                <a:latin typeface="Arial" charset="0"/>
                <a:cs typeface="B Titr" pitchFamily="2" charset="-78"/>
              </a:rPr>
              <a:t>بخش سوم سیستم‌های مکمل در بانکداری راستین</a:t>
            </a:r>
            <a:endParaRPr lang="en-US" altLang="en-US" b="1">
              <a:solidFill>
                <a:srgbClr val="002060"/>
              </a:solidFill>
              <a:latin typeface="Arial" charset="0"/>
              <a:cs typeface="B Titr" pitchFamily="2" charset="-78"/>
            </a:endParaRPr>
          </a:p>
          <a:p>
            <a:pPr algn="r" rtl="1">
              <a:buFontTx/>
              <a:buNone/>
            </a:pPr>
            <a:endParaRPr lang="en-US" altLang="en-US" sz="2000" noProof="1">
              <a:solidFill>
                <a:srgbClr val="002060"/>
              </a:solidFill>
              <a:latin typeface="Calibri" pitchFamily="34" charset="0"/>
              <a:cs typeface="B Titr" pitchFamily="2" charset="-78"/>
            </a:endParaRPr>
          </a:p>
        </p:txBody>
      </p:sp>
      <p:sp>
        <p:nvSpPr>
          <p:cNvPr id="31760" name="Rektangel 76"/>
          <p:cNvSpPr>
            <a:spLocks noChangeArrowheads="1"/>
          </p:cNvSpPr>
          <p:nvPr/>
        </p:nvSpPr>
        <p:spPr bwMode="auto">
          <a:xfrm>
            <a:off x="6048375" y="862013"/>
            <a:ext cx="2401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r>
              <a:rPr lang="ar-SA" altLang="en-US" sz="2800" noProof="1">
                <a:solidFill>
                  <a:schemeClr val="tx1"/>
                </a:solidFill>
                <a:latin typeface="Calibri" pitchFamily="34" charset="0"/>
                <a:cs typeface="B Titr" pitchFamily="2" charset="-78"/>
              </a:rPr>
              <a:t>بانکداری راستین</a:t>
            </a:r>
            <a:endParaRPr lang="da-DK" altLang="en-US" sz="3200">
              <a:solidFill>
                <a:schemeClr val="tx1"/>
              </a:solidFill>
              <a:latin typeface="Calibri" pitchFamily="34" charset="0"/>
              <a:cs typeface="B Titr" pitchFamily="2" charset="-78"/>
            </a:endParaRPr>
          </a:p>
        </p:txBody>
      </p:sp>
      <p:sp>
        <p:nvSpPr>
          <p:cNvPr id="2" name="Right Arrow 1"/>
          <p:cNvSpPr/>
          <p:nvPr/>
        </p:nvSpPr>
        <p:spPr>
          <a:xfrm rot="10800000">
            <a:off x="4020615" y="2926484"/>
            <a:ext cx="2512498" cy="371665"/>
          </a:xfrm>
          <a:prstGeom prst="rightArrow">
            <a:avLst/>
          </a:prstGeom>
          <a:gradFill flip="none" rotWithShape="1">
            <a:gsLst>
              <a:gs pos="0">
                <a:schemeClr val="accent2">
                  <a:tint val="100000"/>
                  <a:shade val="100000"/>
                  <a:satMod val="130000"/>
                </a:schemeClr>
              </a:gs>
              <a:gs pos="100000">
                <a:schemeClr val="accent2">
                  <a:tint val="50000"/>
                  <a:shade val="100000"/>
                  <a:satMod val="350000"/>
                </a:schemeClr>
              </a:gs>
            </a:gsLst>
            <a:path path="circle">
              <a:fillToRect l="100000" b="100000"/>
            </a:path>
            <a:tileRect t="-100000" r="-100000"/>
          </a:gradFill>
        </p:spPr>
        <p:style>
          <a:lnRef idx="1">
            <a:schemeClr val="accent2"/>
          </a:lnRef>
          <a:fillRef idx="3">
            <a:schemeClr val="accent2"/>
          </a:fillRef>
          <a:effectRef idx="2">
            <a:schemeClr val="accent2"/>
          </a:effectRef>
          <a:fontRef idx="minor">
            <a:schemeClr val="lt1"/>
          </a:fontRef>
        </p:style>
        <p:txBody>
          <a:bodyPr rtlCol="1" anchor="ctr"/>
          <a:lstStyle/>
          <a:p>
            <a:pPr algn="ctr">
              <a:defRPr/>
            </a:pPr>
            <a:endParaRPr lang="fa-IR"/>
          </a:p>
        </p:txBody>
      </p:sp>
      <p:sp>
        <p:nvSpPr>
          <p:cNvPr id="3" name="Slide Number Placeholder 2"/>
          <p:cNvSpPr>
            <a:spLocks noGrp="1"/>
          </p:cNvSpPr>
          <p:nvPr>
            <p:ph type="sldNum" sz="quarter" idx="12"/>
          </p:nvPr>
        </p:nvSpPr>
        <p:spPr/>
        <p:txBody>
          <a:bodyPr/>
          <a:lstStyle/>
          <a:p>
            <a:pPr>
              <a:defRPr/>
            </a:pPr>
            <a:fld id="{C55DF8E3-88C7-4860-9BE0-F40619681A8C}" type="slidenum">
              <a:rPr lang="ar-SA" smtClean="0"/>
              <a:pPr>
                <a:defRPr/>
              </a:pPr>
              <a:t>25</a:t>
            </a:fld>
            <a:endParaRPr lang="en-US" sz="1600">
              <a:solidFill>
                <a:srgbClr val="9D251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0" y="3886200"/>
            <a:ext cx="9144000" cy="2381256"/>
          </a:xfrm>
          <a:prstGeom prst="rect">
            <a:avLst/>
          </a:prstGeom>
          <a:gradFill>
            <a:gsLst>
              <a:gs pos="61000">
                <a:schemeClr val="bg1">
                  <a:alpha val="0"/>
                </a:schemeClr>
              </a:gs>
              <a:gs pos="100000">
                <a:schemeClr val="bg1">
                  <a:lumMod val="8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33797" name="Group 105"/>
          <p:cNvGrpSpPr>
            <a:grpSpLocks/>
          </p:cNvGrpSpPr>
          <p:nvPr/>
        </p:nvGrpSpPr>
        <p:grpSpPr bwMode="auto">
          <a:xfrm rot="19765573" flipH="1">
            <a:off x="5768975" y="74613"/>
            <a:ext cx="2992438" cy="2906712"/>
            <a:chOff x="5580063" y="2757488"/>
            <a:chExt cx="1031875" cy="1022350"/>
          </a:xfrm>
        </p:grpSpPr>
        <p:sp>
          <p:nvSpPr>
            <p:cNvPr id="10" name="Ellipse 44"/>
            <p:cNvSpPr/>
            <p:nvPr/>
          </p:nvSpPr>
          <p:spPr bwMode="auto">
            <a:xfrm rot="21052097">
              <a:off x="5590124" y="2757488"/>
              <a:ext cx="1021814" cy="1022350"/>
            </a:xfrm>
            <a:prstGeom prst="ellipse">
              <a:avLst/>
            </a:prstGeom>
            <a:gradFill flip="none" rotWithShape="1">
              <a:gsLst>
                <a:gs pos="0">
                  <a:srgbClr val="74FFFD"/>
                </a:gs>
                <a:gs pos="100000">
                  <a:srgbClr val="20A6CD"/>
                </a:gs>
              </a:gsLst>
              <a:path path="shape">
                <a:fillToRect l="50000" t="50000" r="50000" b="50000"/>
              </a:path>
              <a:tileRect/>
            </a:gradFill>
            <a:ln w="9525" cap="flat" cmpd="sng" algn="ctr">
              <a:solidFill>
                <a:srgbClr val="0081BE">
                  <a:lumMod val="75000"/>
                </a:srgbClr>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1" name="Måne 63"/>
            <p:cNvSpPr/>
            <p:nvPr/>
          </p:nvSpPr>
          <p:spPr bwMode="auto">
            <a:xfrm rot="16552097">
              <a:off x="5850994" y="3038453"/>
              <a:ext cx="450073" cy="991936"/>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33825" name="Ellipse 45"/>
            <p:cNvSpPr>
              <a:spLocks noChangeArrowheads="1"/>
            </p:cNvSpPr>
            <p:nvPr/>
          </p:nvSpPr>
          <p:spPr bwMode="auto">
            <a:xfrm>
              <a:off x="5735638" y="2786063"/>
              <a:ext cx="722312" cy="539750"/>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endParaRPr lang="da-DK" altLang="en-US" sz="2000" u="sng">
                <a:solidFill>
                  <a:srgbClr val="FFFFFF"/>
                </a:solidFill>
                <a:latin typeface="Calibri" pitchFamily="34" charset="0"/>
              </a:endParaRPr>
            </a:p>
          </p:txBody>
        </p:sp>
      </p:grpSp>
      <p:grpSp>
        <p:nvGrpSpPr>
          <p:cNvPr id="33798" name="Group 105"/>
          <p:cNvGrpSpPr>
            <a:grpSpLocks/>
          </p:cNvGrpSpPr>
          <p:nvPr/>
        </p:nvGrpSpPr>
        <p:grpSpPr bwMode="auto">
          <a:xfrm rot="19765573" flipH="1">
            <a:off x="2636838" y="328613"/>
            <a:ext cx="1370012" cy="1357312"/>
            <a:chOff x="5580063" y="2757488"/>
            <a:chExt cx="1031875" cy="1022350"/>
          </a:xfrm>
        </p:grpSpPr>
        <p:sp>
          <p:nvSpPr>
            <p:cNvPr id="24" name="Ellipse 44"/>
            <p:cNvSpPr/>
            <p:nvPr/>
          </p:nvSpPr>
          <p:spPr bwMode="auto">
            <a:xfrm rot="21052097">
              <a:off x="5590124" y="2757488"/>
              <a:ext cx="1021814" cy="1022350"/>
            </a:xfrm>
            <a:prstGeom prst="ellipse">
              <a:avLst/>
            </a:prstGeom>
            <a:gradFill flip="none" rotWithShape="1">
              <a:gsLst>
                <a:gs pos="0">
                  <a:srgbClr val="74FFFD"/>
                </a:gs>
                <a:gs pos="100000">
                  <a:srgbClr val="20A6CD"/>
                </a:gs>
              </a:gsLst>
              <a:path path="shape">
                <a:fillToRect l="50000" t="50000" r="50000" b="50000"/>
              </a:path>
              <a:tileRect/>
            </a:gradFill>
            <a:ln w="9525" cap="flat" cmpd="sng" algn="ctr">
              <a:solidFill>
                <a:srgbClr val="0081BE">
                  <a:lumMod val="75000"/>
                </a:srgbClr>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25" name="Måne 63"/>
            <p:cNvSpPr/>
            <p:nvPr/>
          </p:nvSpPr>
          <p:spPr bwMode="auto">
            <a:xfrm rot="16552097">
              <a:off x="5850994" y="3038453"/>
              <a:ext cx="450073" cy="991936"/>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33818" name="Ellipse 45"/>
            <p:cNvSpPr>
              <a:spLocks noChangeArrowheads="1"/>
            </p:cNvSpPr>
            <p:nvPr/>
          </p:nvSpPr>
          <p:spPr bwMode="auto">
            <a:xfrm>
              <a:off x="5735638" y="2786063"/>
              <a:ext cx="722312" cy="539750"/>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endParaRPr lang="da-DK" altLang="en-US" sz="2000" u="sng">
                <a:solidFill>
                  <a:srgbClr val="FFFFFF"/>
                </a:solidFill>
                <a:latin typeface="Calibri" pitchFamily="34" charset="0"/>
              </a:endParaRPr>
            </a:p>
          </p:txBody>
        </p:sp>
      </p:grpSp>
      <p:sp>
        <p:nvSpPr>
          <p:cNvPr id="27" name="Rektangel med enkelt afrundet hjørne 11"/>
          <p:cNvSpPr/>
          <p:nvPr/>
        </p:nvSpPr>
        <p:spPr>
          <a:xfrm rot="10800000" flipH="1">
            <a:off x="253218" y="1044267"/>
            <a:ext cx="3749161" cy="5336474"/>
          </a:xfrm>
          <a:prstGeom prst="round1Rect">
            <a:avLst/>
          </a:prstGeom>
          <a:gradFill flip="none" rotWithShape="1">
            <a:gsLst>
              <a:gs pos="0">
                <a:schemeClr val="bg1"/>
              </a:gs>
              <a:gs pos="100000">
                <a:schemeClr val="bg1">
                  <a:lumMod val="85000"/>
                </a:schemeClr>
              </a:gs>
            </a:gsLst>
            <a:lin ang="16200000" scaled="1"/>
            <a:tileRect/>
          </a:gradFill>
          <a:ln w="19050" cap="flat" cmpd="sng" algn="ctr">
            <a:gradFill flip="none" rotWithShape="1">
              <a:gsLst>
                <a:gs pos="0">
                  <a:schemeClr val="tx1">
                    <a:lumMod val="50000"/>
                    <a:lumOff val="50000"/>
                    <a:alpha val="47000"/>
                  </a:schemeClr>
                </a:gs>
                <a:gs pos="100000">
                  <a:schemeClr val="tx1">
                    <a:lumMod val="85000"/>
                    <a:lumOff val="15000"/>
                  </a:schemeClr>
                </a:gs>
              </a:gsLst>
              <a:lin ang="540000" scaled="0"/>
              <a:tileRect/>
            </a:gradFill>
            <a:prstDash val="solid"/>
          </a:ln>
          <a:effectLst/>
        </p:spPr>
        <p:txBody>
          <a:bodyPr anchor="ctr"/>
          <a:lstStyle/>
          <a:p>
            <a:pPr algn="ctr" fontAlgn="auto">
              <a:spcBef>
                <a:spcPts val="0"/>
              </a:spcBef>
              <a:spcAft>
                <a:spcPts val="0"/>
              </a:spcAft>
              <a:defRPr/>
            </a:pPr>
            <a:endParaRPr lang="da-DK">
              <a:solidFill>
                <a:srgbClr val="FFFFFF"/>
              </a:solidFill>
              <a:latin typeface="Calibri" pitchFamily="-105" charset="0"/>
            </a:endParaRPr>
          </a:p>
        </p:txBody>
      </p:sp>
      <p:sp>
        <p:nvSpPr>
          <p:cNvPr id="33802" name="TextBox 66"/>
          <p:cNvSpPr txBox="1">
            <a:spLocks noChangeArrowheads="1"/>
          </p:cNvSpPr>
          <p:nvPr/>
        </p:nvSpPr>
        <p:spPr bwMode="auto">
          <a:xfrm>
            <a:off x="254000" y="1166813"/>
            <a:ext cx="3705225" cy="477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r" rtl="1">
              <a:spcBef>
                <a:spcPct val="0"/>
              </a:spcBef>
              <a:buFontTx/>
              <a:buChar char="•"/>
            </a:pPr>
            <a:r>
              <a:rPr lang="fa-IR" altLang="en-US" sz="1600">
                <a:solidFill>
                  <a:srgbClr val="C00000"/>
                </a:solidFill>
                <a:latin typeface="Arial" charset="0"/>
                <a:cs typeface="B Titr" pitchFamily="2" charset="-78"/>
              </a:rPr>
              <a:t>گواهی‌های راستین نام مجموعه گواهی‌های طراحی شده در بانکداری مشارکت در سود و زیان راستین است که در سیستم پایه یا زیرسیستم‌های آن طبق ضوابط بانکداری مشارکت در سود و زیان راستین تعریف و صادر می‌شوند.</a:t>
            </a:r>
          </a:p>
          <a:p>
            <a:pPr algn="r" rtl="1">
              <a:spcBef>
                <a:spcPct val="0"/>
              </a:spcBef>
              <a:buFontTx/>
              <a:buChar char="•"/>
            </a:pPr>
            <a:r>
              <a:rPr lang="fa-IR" altLang="en-US" sz="1600">
                <a:solidFill>
                  <a:srgbClr val="C00000"/>
                </a:solidFill>
                <a:latin typeface="Arial" charset="0"/>
                <a:cs typeface="B Titr" pitchFamily="2" charset="-78"/>
              </a:rPr>
              <a:t>گواهی‌های راستین با توجه به وجه نظارتی واحد امین بانک بر نحوه عملیات مجری متفاوت از اوراق است و با پیشوند گواهی منتشر می‌شوند. </a:t>
            </a:r>
          </a:p>
          <a:p>
            <a:pPr algn="r" rtl="1">
              <a:spcBef>
                <a:spcPct val="0"/>
              </a:spcBef>
              <a:buFontTx/>
              <a:buChar char="•"/>
            </a:pPr>
            <a:r>
              <a:rPr lang="fa-IR" altLang="en-US" sz="1600">
                <a:solidFill>
                  <a:srgbClr val="C00000"/>
                </a:solidFill>
                <a:latin typeface="Arial" charset="0"/>
                <a:cs typeface="B Titr" pitchFamily="2" charset="-78"/>
              </a:rPr>
              <a:t>بی‌نام بودن، قابل انتقال به غیر، قابلیت خرید و فروش در بازار ثانویه مجازی (بازار گواهی راستین)، درآمدزا بودن معاملات برای بانک، تعیین قیمت برحسب مکانیزم عرضه و تقاضا در بازار گواهی راستین، تسویه دوره‌ای با آخرین مالک گواهی، امکان خصوصی یا دولتی بودن و حقیقی یا حقوقی بودن مشتریان، از جمله خصوصیاتی است که این گواهی‌ها دارای آن هستند</a:t>
            </a:r>
            <a:endParaRPr lang="en-US" altLang="en-US" sz="1600">
              <a:solidFill>
                <a:srgbClr val="C00000"/>
              </a:solidFill>
              <a:latin typeface="Arial" charset="0"/>
              <a:cs typeface="B Titr" pitchFamily="2" charset="-78"/>
            </a:endParaRPr>
          </a:p>
        </p:txBody>
      </p:sp>
      <p:sp>
        <p:nvSpPr>
          <p:cNvPr id="33803" name="Rektangel 76"/>
          <p:cNvSpPr>
            <a:spLocks noChangeArrowheads="1"/>
          </p:cNvSpPr>
          <p:nvPr/>
        </p:nvSpPr>
        <p:spPr bwMode="auto">
          <a:xfrm>
            <a:off x="2662238" y="666750"/>
            <a:ext cx="12969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rtl="1">
              <a:spcBef>
                <a:spcPct val="0"/>
              </a:spcBef>
              <a:buFontTx/>
              <a:buNone/>
            </a:pPr>
            <a:r>
              <a:rPr lang="ar-SA" altLang="en-US" sz="1600" noProof="1">
                <a:solidFill>
                  <a:schemeClr val="tx1"/>
                </a:solidFill>
                <a:latin typeface="Calibri" pitchFamily="34" charset="0"/>
                <a:cs typeface="B Titr" pitchFamily="2" charset="-78"/>
              </a:rPr>
              <a:t>گواهی راستین</a:t>
            </a:r>
            <a:endParaRPr lang="da-DK" altLang="en-US" sz="2000" b="1">
              <a:solidFill>
                <a:schemeClr val="tx1"/>
              </a:solidFill>
              <a:latin typeface="Times New Roman" pitchFamily="18" charset="0"/>
              <a:cs typeface="Times New Roman" pitchFamily="18" charset="0"/>
            </a:endParaRPr>
          </a:p>
        </p:txBody>
      </p:sp>
      <p:sp>
        <p:nvSpPr>
          <p:cNvPr id="26" name="Rektangel med enkelt afrundet hjørne 11"/>
          <p:cNvSpPr/>
          <p:nvPr/>
        </p:nvSpPr>
        <p:spPr>
          <a:xfrm rot="10800000" flipH="1">
            <a:off x="4802889" y="1527504"/>
            <a:ext cx="3931203" cy="2024974"/>
          </a:xfrm>
          <a:prstGeom prst="round1Rect">
            <a:avLst/>
          </a:prstGeom>
          <a:gradFill flip="none" rotWithShape="1">
            <a:gsLst>
              <a:gs pos="0">
                <a:schemeClr val="bg1"/>
              </a:gs>
              <a:gs pos="100000">
                <a:schemeClr val="bg1">
                  <a:lumMod val="85000"/>
                </a:schemeClr>
              </a:gs>
            </a:gsLst>
            <a:lin ang="16200000" scaled="1"/>
            <a:tileRect/>
          </a:gradFill>
          <a:ln w="19050" cap="flat" cmpd="sng" algn="ctr">
            <a:gradFill flip="none" rotWithShape="1">
              <a:gsLst>
                <a:gs pos="0">
                  <a:schemeClr val="tx1">
                    <a:lumMod val="50000"/>
                    <a:lumOff val="50000"/>
                    <a:alpha val="47000"/>
                  </a:schemeClr>
                </a:gs>
                <a:gs pos="100000">
                  <a:schemeClr val="tx1">
                    <a:lumMod val="85000"/>
                    <a:lumOff val="15000"/>
                  </a:schemeClr>
                </a:gs>
              </a:gsLst>
              <a:lin ang="540000" scaled="0"/>
              <a:tileRect/>
            </a:gradFill>
            <a:prstDash val="solid"/>
          </a:ln>
          <a:effectLst/>
        </p:spPr>
        <p:txBody>
          <a:bodyPr anchor="ctr"/>
          <a:lstStyle/>
          <a:p>
            <a:pPr algn="ctr" fontAlgn="auto">
              <a:spcBef>
                <a:spcPts val="0"/>
              </a:spcBef>
              <a:spcAft>
                <a:spcPts val="0"/>
              </a:spcAft>
              <a:defRPr/>
            </a:pPr>
            <a:endParaRPr lang="da-DK">
              <a:solidFill>
                <a:srgbClr val="FFFFFF"/>
              </a:solidFill>
              <a:latin typeface="Calibri" pitchFamily="-105" charset="0"/>
            </a:endParaRPr>
          </a:p>
        </p:txBody>
      </p:sp>
      <p:sp>
        <p:nvSpPr>
          <p:cNvPr id="33807" name="TextBox 66"/>
          <p:cNvSpPr txBox="1">
            <a:spLocks noChangeArrowheads="1"/>
          </p:cNvSpPr>
          <p:nvPr/>
        </p:nvSpPr>
        <p:spPr bwMode="auto">
          <a:xfrm>
            <a:off x="5124450" y="2174875"/>
            <a:ext cx="34845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r" rtl="1">
              <a:spcBef>
                <a:spcPct val="0"/>
              </a:spcBef>
              <a:buFontTx/>
              <a:buChar char="•"/>
            </a:pPr>
            <a:r>
              <a:rPr lang="fa-IR" altLang="en-US" b="1">
                <a:solidFill>
                  <a:srgbClr val="C00000"/>
                </a:solidFill>
                <a:latin typeface="Arial" charset="0"/>
                <a:cs typeface="B Titr" pitchFamily="2" charset="-78"/>
              </a:rPr>
              <a:t>بانکداری مشارکت در سود و زیان راستین (</a:t>
            </a:r>
            <a:r>
              <a:rPr lang="en-US" altLang="en-US" b="1">
                <a:solidFill>
                  <a:srgbClr val="C00000"/>
                </a:solidFill>
                <a:latin typeface="Arial" charset="0"/>
                <a:cs typeface="B Titr" pitchFamily="2" charset="-78"/>
              </a:rPr>
              <a:t>PLS</a:t>
            </a:r>
            <a:r>
              <a:rPr lang="fa-IR" altLang="en-US" b="1">
                <a:solidFill>
                  <a:srgbClr val="C00000"/>
                </a:solidFill>
                <a:latin typeface="Arial" charset="0"/>
                <a:cs typeface="B Titr" pitchFamily="2" charset="-78"/>
              </a:rPr>
              <a:t>) </a:t>
            </a:r>
          </a:p>
          <a:p>
            <a:pPr algn="r" rtl="1">
              <a:spcBef>
                <a:spcPct val="0"/>
              </a:spcBef>
              <a:buFontTx/>
              <a:buNone/>
            </a:pPr>
            <a:endParaRPr lang="fa-IR" altLang="en-US" b="1">
              <a:solidFill>
                <a:srgbClr val="002060"/>
              </a:solidFill>
              <a:latin typeface="Arial" charset="0"/>
              <a:cs typeface="B Titr" pitchFamily="2" charset="-78"/>
            </a:endParaRPr>
          </a:p>
          <a:p>
            <a:pPr algn="r" rtl="1">
              <a:buFontTx/>
              <a:buNone/>
            </a:pPr>
            <a:endParaRPr lang="fa-IR" altLang="en-US" sz="2000" noProof="1">
              <a:solidFill>
                <a:srgbClr val="002060"/>
              </a:solidFill>
              <a:latin typeface="Calibri" pitchFamily="34" charset="0"/>
              <a:cs typeface="B Titr" pitchFamily="2" charset="-78"/>
            </a:endParaRPr>
          </a:p>
        </p:txBody>
      </p:sp>
      <p:sp>
        <p:nvSpPr>
          <p:cNvPr id="33808" name="Rektangel 76"/>
          <p:cNvSpPr>
            <a:spLocks noChangeArrowheads="1"/>
          </p:cNvSpPr>
          <p:nvPr/>
        </p:nvSpPr>
        <p:spPr bwMode="auto">
          <a:xfrm>
            <a:off x="6048375" y="862013"/>
            <a:ext cx="2401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r>
              <a:rPr lang="ar-SA" altLang="en-US" sz="2800" noProof="1">
                <a:solidFill>
                  <a:schemeClr val="tx1"/>
                </a:solidFill>
                <a:latin typeface="Calibri" pitchFamily="34" charset="0"/>
                <a:cs typeface="B Titr" pitchFamily="2" charset="-78"/>
              </a:rPr>
              <a:t>بانکداری راستین</a:t>
            </a:r>
            <a:endParaRPr lang="da-DK" altLang="en-US" sz="3200">
              <a:solidFill>
                <a:schemeClr val="tx1"/>
              </a:solidFill>
              <a:latin typeface="Calibri" pitchFamily="34" charset="0"/>
              <a:cs typeface="B Titr" pitchFamily="2" charset="-78"/>
            </a:endParaRPr>
          </a:p>
        </p:txBody>
      </p:sp>
      <p:sp>
        <p:nvSpPr>
          <p:cNvPr id="2" name="Right Arrow 1"/>
          <p:cNvSpPr/>
          <p:nvPr/>
        </p:nvSpPr>
        <p:spPr>
          <a:xfrm rot="10800000">
            <a:off x="4020615" y="2926484"/>
            <a:ext cx="2512498" cy="371665"/>
          </a:xfrm>
          <a:prstGeom prst="rightArrow">
            <a:avLst/>
          </a:prstGeom>
          <a:gradFill flip="none" rotWithShape="1">
            <a:gsLst>
              <a:gs pos="0">
                <a:schemeClr val="accent2">
                  <a:tint val="100000"/>
                  <a:shade val="100000"/>
                  <a:satMod val="130000"/>
                </a:schemeClr>
              </a:gs>
              <a:gs pos="100000">
                <a:schemeClr val="accent2">
                  <a:tint val="50000"/>
                  <a:shade val="100000"/>
                  <a:satMod val="350000"/>
                </a:schemeClr>
              </a:gs>
            </a:gsLst>
            <a:path path="circle">
              <a:fillToRect l="100000" b="100000"/>
            </a:path>
            <a:tileRect t="-100000" r="-100000"/>
          </a:gradFill>
        </p:spPr>
        <p:style>
          <a:lnRef idx="1">
            <a:schemeClr val="accent2"/>
          </a:lnRef>
          <a:fillRef idx="3">
            <a:schemeClr val="accent2"/>
          </a:fillRef>
          <a:effectRef idx="2">
            <a:schemeClr val="accent2"/>
          </a:effectRef>
          <a:fontRef idx="minor">
            <a:schemeClr val="lt1"/>
          </a:fontRef>
        </p:style>
        <p:txBody>
          <a:bodyPr rtlCol="1" anchor="ctr"/>
          <a:lstStyle/>
          <a:p>
            <a:pPr algn="ctr">
              <a:defRPr/>
            </a:pPr>
            <a:endParaRPr lang="fa-IR"/>
          </a:p>
        </p:txBody>
      </p:sp>
      <p:sp>
        <p:nvSpPr>
          <p:cNvPr id="3" name="Slide Number Placeholder 2"/>
          <p:cNvSpPr>
            <a:spLocks noGrp="1"/>
          </p:cNvSpPr>
          <p:nvPr>
            <p:ph type="sldNum" sz="quarter" idx="12"/>
          </p:nvPr>
        </p:nvSpPr>
        <p:spPr/>
        <p:txBody>
          <a:bodyPr/>
          <a:lstStyle/>
          <a:p>
            <a:pPr>
              <a:defRPr/>
            </a:pPr>
            <a:fld id="{C55DF8E3-88C7-4860-9BE0-F40619681A8C}" type="slidenum">
              <a:rPr lang="ar-SA" smtClean="0"/>
              <a:pPr>
                <a:defRPr/>
              </a:pPr>
              <a:t>26</a:t>
            </a:fld>
            <a:endParaRPr lang="en-US" sz="1600">
              <a:solidFill>
                <a:srgbClr val="9D2512"/>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0" y="3886200"/>
            <a:ext cx="9144000" cy="2381256"/>
          </a:xfrm>
          <a:prstGeom prst="rect">
            <a:avLst/>
          </a:prstGeom>
          <a:gradFill>
            <a:gsLst>
              <a:gs pos="61000">
                <a:schemeClr val="bg1">
                  <a:alpha val="0"/>
                </a:schemeClr>
              </a:gs>
              <a:gs pos="100000">
                <a:schemeClr val="bg1">
                  <a:lumMod val="8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nvGrpSpPr>
          <p:cNvPr id="20485" name="Group 105"/>
          <p:cNvGrpSpPr>
            <a:grpSpLocks/>
          </p:cNvGrpSpPr>
          <p:nvPr/>
        </p:nvGrpSpPr>
        <p:grpSpPr bwMode="auto">
          <a:xfrm rot="19765573" flipH="1">
            <a:off x="5768975" y="74613"/>
            <a:ext cx="2992438" cy="2906712"/>
            <a:chOff x="5580063" y="2757488"/>
            <a:chExt cx="1031875" cy="1022350"/>
          </a:xfrm>
        </p:grpSpPr>
        <p:sp>
          <p:nvSpPr>
            <p:cNvPr id="10" name="Ellipse 44"/>
            <p:cNvSpPr/>
            <p:nvPr/>
          </p:nvSpPr>
          <p:spPr bwMode="auto">
            <a:xfrm rot="21052097">
              <a:off x="5590124" y="2757488"/>
              <a:ext cx="1021814" cy="1022350"/>
            </a:xfrm>
            <a:prstGeom prst="ellipse">
              <a:avLst/>
            </a:prstGeom>
            <a:gradFill flip="none" rotWithShape="1">
              <a:gsLst>
                <a:gs pos="0">
                  <a:srgbClr val="74FFFD"/>
                </a:gs>
                <a:gs pos="100000">
                  <a:srgbClr val="20A6CD"/>
                </a:gs>
              </a:gsLst>
              <a:path path="shape">
                <a:fillToRect l="50000" t="50000" r="50000" b="50000"/>
              </a:path>
              <a:tileRect/>
            </a:gradFill>
            <a:ln w="9525" cap="flat" cmpd="sng" algn="ctr">
              <a:solidFill>
                <a:srgbClr val="0081BE">
                  <a:lumMod val="75000"/>
                </a:srgbClr>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1" name="Måne 63"/>
            <p:cNvSpPr/>
            <p:nvPr/>
          </p:nvSpPr>
          <p:spPr bwMode="auto">
            <a:xfrm rot="16552097">
              <a:off x="5850994" y="3038453"/>
              <a:ext cx="450073" cy="991936"/>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20513" name="Ellipse 45"/>
            <p:cNvSpPr>
              <a:spLocks noChangeArrowheads="1"/>
            </p:cNvSpPr>
            <p:nvPr/>
          </p:nvSpPr>
          <p:spPr bwMode="auto">
            <a:xfrm>
              <a:off x="5735638" y="2786063"/>
              <a:ext cx="722312" cy="539750"/>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endParaRPr lang="da-DK" altLang="en-US" sz="2000" u="sng">
                <a:solidFill>
                  <a:srgbClr val="FFFFFF"/>
                </a:solidFill>
                <a:latin typeface="Calibri" pitchFamily="34" charset="0"/>
              </a:endParaRPr>
            </a:p>
          </p:txBody>
        </p:sp>
      </p:grpSp>
      <p:grpSp>
        <p:nvGrpSpPr>
          <p:cNvPr id="20486" name="Group 105"/>
          <p:cNvGrpSpPr>
            <a:grpSpLocks/>
          </p:cNvGrpSpPr>
          <p:nvPr/>
        </p:nvGrpSpPr>
        <p:grpSpPr bwMode="auto">
          <a:xfrm rot="19765573" flipH="1">
            <a:off x="2636838" y="328613"/>
            <a:ext cx="1370012" cy="1357312"/>
            <a:chOff x="5580063" y="2757488"/>
            <a:chExt cx="1031875" cy="1022350"/>
          </a:xfrm>
        </p:grpSpPr>
        <p:sp>
          <p:nvSpPr>
            <p:cNvPr id="24" name="Ellipse 44"/>
            <p:cNvSpPr/>
            <p:nvPr/>
          </p:nvSpPr>
          <p:spPr bwMode="auto">
            <a:xfrm rot="21052097">
              <a:off x="5590124" y="2757488"/>
              <a:ext cx="1021814" cy="1022350"/>
            </a:xfrm>
            <a:prstGeom prst="ellipse">
              <a:avLst/>
            </a:prstGeom>
            <a:gradFill flip="none" rotWithShape="1">
              <a:gsLst>
                <a:gs pos="0">
                  <a:srgbClr val="74FFFD"/>
                </a:gs>
                <a:gs pos="100000">
                  <a:srgbClr val="20A6CD"/>
                </a:gs>
              </a:gsLst>
              <a:path path="shape">
                <a:fillToRect l="50000" t="50000" r="50000" b="50000"/>
              </a:path>
              <a:tileRect/>
            </a:gradFill>
            <a:ln w="9525" cap="flat" cmpd="sng" algn="ctr">
              <a:solidFill>
                <a:srgbClr val="0081BE">
                  <a:lumMod val="75000"/>
                </a:srgbClr>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25" name="Måne 63"/>
            <p:cNvSpPr/>
            <p:nvPr/>
          </p:nvSpPr>
          <p:spPr bwMode="auto">
            <a:xfrm rot="16552097">
              <a:off x="5850994" y="3038453"/>
              <a:ext cx="450073" cy="991936"/>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20506" name="Ellipse 45"/>
            <p:cNvSpPr>
              <a:spLocks noChangeArrowheads="1"/>
            </p:cNvSpPr>
            <p:nvPr/>
          </p:nvSpPr>
          <p:spPr bwMode="auto">
            <a:xfrm>
              <a:off x="5735638" y="2786063"/>
              <a:ext cx="722312" cy="539750"/>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endParaRPr lang="da-DK" altLang="en-US" sz="2000" u="sng">
                <a:solidFill>
                  <a:srgbClr val="FFFFFF"/>
                </a:solidFill>
                <a:latin typeface="Calibri" pitchFamily="34" charset="0"/>
              </a:endParaRPr>
            </a:p>
          </p:txBody>
        </p:sp>
      </p:grpSp>
      <p:sp>
        <p:nvSpPr>
          <p:cNvPr id="27" name="Rektangel med enkelt afrundet hjørne 11"/>
          <p:cNvSpPr/>
          <p:nvPr/>
        </p:nvSpPr>
        <p:spPr>
          <a:xfrm rot="10800000" flipH="1">
            <a:off x="612223" y="1044267"/>
            <a:ext cx="3390156" cy="5336474"/>
          </a:xfrm>
          <a:prstGeom prst="round1Rect">
            <a:avLst/>
          </a:prstGeom>
          <a:gradFill flip="none" rotWithShape="1">
            <a:gsLst>
              <a:gs pos="0">
                <a:schemeClr val="bg1"/>
              </a:gs>
              <a:gs pos="100000">
                <a:schemeClr val="bg1">
                  <a:lumMod val="85000"/>
                </a:schemeClr>
              </a:gs>
            </a:gsLst>
            <a:lin ang="16200000" scaled="1"/>
            <a:tileRect/>
          </a:gradFill>
          <a:ln w="19050" cap="flat" cmpd="sng" algn="ctr">
            <a:gradFill flip="none" rotWithShape="1">
              <a:gsLst>
                <a:gs pos="0">
                  <a:schemeClr val="tx1">
                    <a:lumMod val="50000"/>
                    <a:lumOff val="50000"/>
                    <a:alpha val="47000"/>
                  </a:schemeClr>
                </a:gs>
                <a:gs pos="100000">
                  <a:schemeClr val="tx1">
                    <a:lumMod val="85000"/>
                    <a:lumOff val="15000"/>
                  </a:schemeClr>
                </a:gs>
              </a:gsLst>
              <a:lin ang="540000" scaled="0"/>
              <a:tileRect/>
            </a:gradFill>
            <a:prstDash val="solid"/>
          </a:ln>
          <a:effectLst/>
        </p:spPr>
        <p:txBody>
          <a:bodyPr anchor="ctr"/>
          <a:lstStyle/>
          <a:p>
            <a:pPr algn="ctr" fontAlgn="auto">
              <a:spcBef>
                <a:spcPts val="0"/>
              </a:spcBef>
              <a:spcAft>
                <a:spcPts val="0"/>
              </a:spcAft>
              <a:defRPr/>
            </a:pPr>
            <a:endParaRPr lang="da-DK">
              <a:solidFill>
                <a:srgbClr val="FFFFFF"/>
              </a:solidFill>
              <a:latin typeface="Calibri" pitchFamily="-105" charset="0"/>
            </a:endParaRPr>
          </a:p>
        </p:txBody>
      </p:sp>
      <p:sp>
        <p:nvSpPr>
          <p:cNvPr id="20490" name="TextBox 66"/>
          <p:cNvSpPr txBox="1">
            <a:spLocks noChangeArrowheads="1"/>
          </p:cNvSpPr>
          <p:nvPr/>
        </p:nvSpPr>
        <p:spPr bwMode="auto">
          <a:xfrm>
            <a:off x="568325" y="1166813"/>
            <a:ext cx="3055938"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r" rtl="1">
              <a:spcBef>
                <a:spcPct val="0"/>
              </a:spcBef>
              <a:buFontTx/>
              <a:buNone/>
            </a:pPr>
            <a:r>
              <a:rPr lang="fa-IR" altLang="en-US" sz="1400">
                <a:solidFill>
                  <a:srgbClr val="C00000"/>
                </a:solidFill>
                <a:latin typeface="Arial" charset="0"/>
                <a:cs typeface="B Titr" pitchFamily="2" charset="-78"/>
              </a:rPr>
              <a:t>فصل 1 : تعاریف و کلیات</a:t>
            </a:r>
            <a:endParaRPr lang="en-US" altLang="en-US" sz="1400">
              <a:solidFill>
                <a:srgbClr val="C00000"/>
              </a:solidFill>
              <a:latin typeface="Arial" charset="0"/>
              <a:cs typeface="B Titr" pitchFamily="2" charset="-78"/>
            </a:endParaRPr>
          </a:p>
          <a:p>
            <a:pPr algn="r" rtl="1">
              <a:spcBef>
                <a:spcPct val="0"/>
              </a:spcBef>
              <a:buFontTx/>
              <a:buNone/>
            </a:pPr>
            <a:r>
              <a:rPr lang="fa-IR" altLang="en-US" sz="1400">
                <a:solidFill>
                  <a:srgbClr val="C00000"/>
                </a:solidFill>
                <a:latin typeface="Arial" charset="0"/>
                <a:cs typeface="B Titr" pitchFamily="2" charset="-78"/>
              </a:rPr>
              <a:t>فصل 2 : سازمان و تشکیلات</a:t>
            </a:r>
            <a:endParaRPr lang="en-US" altLang="en-US" sz="1400">
              <a:solidFill>
                <a:srgbClr val="C00000"/>
              </a:solidFill>
              <a:latin typeface="Arial" charset="0"/>
              <a:cs typeface="B Titr" pitchFamily="2" charset="-78"/>
            </a:endParaRPr>
          </a:p>
          <a:p>
            <a:pPr algn="r" rtl="1">
              <a:spcBef>
                <a:spcPct val="0"/>
              </a:spcBef>
              <a:buFontTx/>
              <a:buNone/>
            </a:pPr>
            <a:r>
              <a:rPr lang="fa-IR" altLang="en-US" sz="1400">
                <a:solidFill>
                  <a:srgbClr val="C00000"/>
                </a:solidFill>
                <a:latin typeface="Arial" charset="0"/>
                <a:cs typeface="B Titr" pitchFamily="2" charset="-78"/>
              </a:rPr>
              <a:t>فصل 3 : رفتار حرفه‌ای ارزیاب و امین</a:t>
            </a:r>
            <a:endParaRPr lang="en-US" altLang="en-US" sz="1400">
              <a:solidFill>
                <a:srgbClr val="C00000"/>
              </a:solidFill>
              <a:latin typeface="Arial" charset="0"/>
              <a:cs typeface="B Titr" pitchFamily="2" charset="-78"/>
            </a:endParaRPr>
          </a:p>
          <a:p>
            <a:pPr algn="r" rtl="1">
              <a:spcBef>
                <a:spcPct val="0"/>
              </a:spcBef>
              <a:buFontTx/>
              <a:buNone/>
            </a:pPr>
            <a:r>
              <a:rPr lang="fa-IR" altLang="en-US" sz="1400">
                <a:solidFill>
                  <a:srgbClr val="C00000"/>
                </a:solidFill>
                <a:latin typeface="Arial" charset="0"/>
                <a:cs typeface="B Titr" pitchFamily="2" charset="-78"/>
              </a:rPr>
              <a:t>فصل 4 : طرح‌نامه</a:t>
            </a:r>
            <a:endParaRPr lang="en-US" altLang="en-US" sz="1400">
              <a:solidFill>
                <a:srgbClr val="C00000"/>
              </a:solidFill>
              <a:latin typeface="Arial" charset="0"/>
              <a:cs typeface="B Titr" pitchFamily="2" charset="-78"/>
            </a:endParaRPr>
          </a:p>
          <a:p>
            <a:pPr algn="r" rtl="1">
              <a:spcBef>
                <a:spcPct val="0"/>
              </a:spcBef>
              <a:buFontTx/>
              <a:buNone/>
            </a:pPr>
            <a:r>
              <a:rPr lang="fa-IR" altLang="en-US" sz="1400">
                <a:solidFill>
                  <a:srgbClr val="C00000"/>
                </a:solidFill>
                <a:latin typeface="Arial" charset="0"/>
                <a:cs typeface="B Titr" pitchFamily="2" charset="-78"/>
              </a:rPr>
              <a:t>فصل 5 : ارزیابی</a:t>
            </a:r>
            <a:endParaRPr lang="en-US" altLang="en-US" sz="1400">
              <a:solidFill>
                <a:srgbClr val="C00000"/>
              </a:solidFill>
              <a:latin typeface="Arial" charset="0"/>
              <a:cs typeface="B Titr" pitchFamily="2" charset="-78"/>
            </a:endParaRPr>
          </a:p>
          <a:p>
            <a:pPr algn="r" rtl="1">
              <a:spcBef>
                <a:spcPct val="0"/>
              </a:spcBef>
              <a:buFontTx/>
              <a:buNone/>
            </a:pPr>
            <a:r>
              <a:rPr lang="fa-IR" altLang="en-US" sz="1400">
                <a:solidFill>
                  <a:srgbClr val="C00000"/>
                </a:solidFill>
                <a:latin typeface="Arial" charset="0"/>
                <a:cs typeface="B Titr" pitchFamily="2" charset="-78"/>
              </a:rPr>
              <a:t>فصل 6 : تضمینات، وثایق و آورده‌ها</a:t>
            </a:r>
            <a:endParaRPr lang="en-US" altLang="en-US" sz="1400">
              <a:solidFill>
                <a:srgbClr val="C00000"/>
              </a:solidFill>
              <a:latin typeface="Arial" charset="0"/>
              <a:cs typeface="B Titr" pitchFamily="2" charset="-78"/>
            </a:endParaRPr>
          </a:p>
          <a:p>
            <a:pPr algn="r" rtl="1">
              <a:spcBef>
                <a:spcPct val="0"/>
              </a:spcBef>
              <a:buFontTx/>
              <a:buNone/>
            </a:pPr>
            <a:r>
              <a:rPr lang="fa-IR" altLang="en-US" sz="1400">
                <a:solidFill>
                  <a:srgbClr val="C00000"/>
                </a:solidFill>
                <a:latin typeface="Arial" charset="0"/>
                <a:cs typeface="B Titr" pitchFamily="2" charset="-78"/>
              </a:rPr>
              <a:t>فصل 7 : بیمه</a:t>
            </a:r>
            <a:endParaRPr lang="en-US" altLang="en-US" sz="1400">
              <a:solidFill>
                <a:srgbClr val="C00000"/>
              </a:solidFill>
              <a:latin typeface="Arial" charset="0"/>
              <a:cs typeface="B Titr" pitchFamily="2" charset="-78"/>
            </a:endParaRPr>
          </a:p>
          <a:p>
            <a:pPr algn="r" rtl="1">
              <a:spcBef>
                <a:spcPct val="0"/>
              </a:spcBef>
              <a:buFontTx/>
              <a:buNone/>
            </a:pPr>
            <a:r>
              <a:rPr lang="fa-IR" altLang="en-US" sz="1400">
                <a:solidFill>
                  <a:srgbClr val="C00000"/>
                </a:solidFill>
                <a:latin typeface="Arial" charset="0"/>
                <a:cs typeface="B Titr" pitchFamily="2" charset="-78"/>
              </a:rPr>
              <a:t>فصل 8 : تنظیم قرارداد</a:t>
            </a:r>
            <a:endParaRPr lang="en-US" altLang="en-US" sz="1400">
              <a:solidFill>
                <a:srgbClr val="C00000"/>
              </a:solidFill>
              <a:latin typeface="Arial" charset="0"/>
              <a:cs typeface="B Titr" pitchFamily="2" charset="-78"/>
            </a:endParaRPr>
          </a:p>
          <a:p>
            <a:pPr algn="r" rtl="1">
              <a:spcBef>
                <a:spcPct val="0"/>
              </a:spcBef>
              <a:buFontTx/>
              <a:buNone/>
            </a:pPr>
            <a:r>
              <a:rPr lang="fa-IR" altLang="en-US" sz="1400">
                <a:solidFill>
                  <a:srgbClr val="C00000"/>
                </a:solidFill>
                <a:latin typeface="Arial" charset="0"/>
                <a:cs typeface="B Titr" pitchFamily="2" charset="-78"/>
              </a:rPr>
              <a:t>فصل 9 : نظارت</a:t>
            </a:r>
            <a:endParaRPr lang="en-US" altLang="en-US" sz="1400">
              <a:solidFill>
                <a:srgbClr val="C00000"/>
              </a:solidFill>
              <a:latin typeface="Arial" charset="0"/>
              <a:cs typeface="B Titr" pitchFamily="2" charset="-78"/>
            </a:endParaRPr>
          </a:p>
          <a:p>
            <a:pPr algn="r" rtl="1">
              <a:spcBef>
                <a:spcPct val="0"/>
              </a:spcBef>
              <a:buFontTx/>
              <a:buNone/>
            </a:pPr>
            <a:r>
              <a:rPr lang="fa-IR" altLang="en-US" sz="1400">
                <a:solidFill>
                  <a:srgbClr val="C00000"/>
                </a:solidFill>
                <a:latin typeface="Arial" charset="0"/>
                <a:cs typeface="B Titr" pitchFamily="2" charset="-78"/>
              </a:rPr>
              <a:t>فصل 10 : مجری</a:t>
            </a:r>
            <a:endParaRPr lang="en-US" altLang="en-US" sz="1400">
              <a:solidFill>
                <a:srgbClr val="C00000"/>
              </a:solidFill>
              <a:latin typeface="Arial" charset="0"/>
              <a:cs typeface="B Titr" pitchFamily="2" charset="-78"/>
            </a:endParaRPr>
          </a:p>
          <a:p>
            <a:pPr algn="r" rtl="1">
              <a:spcBef>
                <a:spcPct val="0"/>
              </a:spcBef>
              <a:buFontTx/>
              <a:buNone/>
            </a:pPr>
            <a:r>
              <a:rPr lang="fa-IR" altLang="en-US" sz="1400">
                <a:solidFill>
                  <a:srgbClr val="C00000"/>
                </a:solidFill>
                <a:latin typeface="Arial" charset="0"/>
                <a:cs typeface="B Titr" pitchFamily="2" charset="-78"/>
              </a:rPr>
              <a:t>فصل 11 : شفافیت مالی مجری</a:t>
            </a:r>
            <a:endParaRPr lang="en-US" altLang="en-US" sz="1400">
              <a:solidFill>
                <a:srgbClr val="C00000"/>
              </a:solidFill>
              <a:latin typeface="Arial" charset="0"/>
              <a:cs typeface="B Titr" pitchFamily="2" charset="-78"/>
            </a:endParaRPr>
          </a:p>
          <a:p>
            <a:pPr algn="r" rtl="1">
              <a:spcBef>
                <a:spcPct val="0"/>
              </a:spcBef>
              <a:buFontTx/>
              <a:buNone/>
            </a:pPr>
            <a:r>
              <a:rPr lang="fa-IR" altLang="en-US" sz="1400">
                <a:solidFill>
                  <a:srgbClr val="C00000"/>
                </a:solidFill>
                <a:latin typeface="Arial" charset="0"/>
                <a:cs typeface="B Titr" pitchFamily="2" charset="-78"/>
              </a:rPr>
              <a:t>فصل 12 : افشای اطلاعات مجری</a:t>
            </a:r>
            <a:endParaRPr lang="en-US" altLang="en-US" sz="1400">
              <a:solidFill>
                <a:srgbClr val="C00000"/>
              </a:solidFill>
              <a:latin typeface="Arial" charset="0"/>
              <a:cs typeface="B Titr" pitchFamily="2" charset="-78"/>
            </a:endParaRPr>
          </a:p>
          <a:p>
            <a:pPr algn="r" rtl="1">
              <a:spcBef>
                <a:spcPct val="0"/>
              </a:spcBef>
              <a:buFontTx/>
              <a:buNone/>
            </a:pPr>
            <a:r>
              <a:rPr lang="fa-IR" altLang="en-US" sz="1400">
                <a:solidFill>
                  <a:srgbClr val="C00000"/>
                </a:solidFill>
                <a:latin typeface="Arial" charset="0"/>
                <a:cs typeface="B Titr" pitchFamily="2" charset="-78"/>
              </a:rPr>
              <a:t>فصل 13 : حکمرانی مجری</a:t>
            </a:r>
            <a:endParaRPr lang="en-US" altLang="en-US" sz="1400">
              <a:solidFill>
                <a:srgbClr val="C00000"/>
              </a:solidFill>
              <a:latin typeface="Arial" charset="0"/>
              <a:cs typeface="B Titr" pitchFamily="2" charset="-78"/>
            </a:endParaRPr>
          </a:p>
          <a:p>
            <a:pPr algn="r" rtl="1">
              <a:spcBef>
                <a:spcPct val="0"/>
              </a:spcBef>
              <a:buFontTx/>
              <a:buNone/>
            </a:pPr>
            <a:r>
              <a:rPr lang="fa-IR" altLang="en-US" sz="1400">
                <a:solidFill>
                  <a:srgbClr val="C00000"/>
                </a:solidFill>
                <a:latin typeface="Arial" charset="0"/>
                <a:cs typeface="B Titr" pitchFamily="2" charset="-78"/>
              </a:rPr>
              <a:t>فصل 14 : حسابرسی</a:t>
            </a:r>
            <a:endParaRPr lang="en-US" altLang="en-US" sz="1400">
              <a:solidFill>
                <a:srgbClr val="C00000"/>
              </a:solidFill>
              <a:latin typeface="Arial" charset="0"/>
              <a:cs typeface="B Titr" pitchFamily="2" charset="-78"/>
            </a:endParaRPr>
          </a:p>
          <a:p>
            <a:pPr algn="r" rtl="1">
              <a:spcBef>
                <a:spcPct val="0"/>
              </a:spcBef>
              <a:buFontTx/>
              <a:buNone/>
            </a:pPr>
            <a:r>
              <a:rPr lang="fa-IR" altLang="en-US" sz="1400">
                <a:solidFill>
                  <a:srgbClr val="C00000"/>
                </a:solidFill>
                <a:latin typeface="Arial" charset="0"/>
                <a:cs typeface="B Titr" pitchFamily="2" charset="-78"/>
              </a:rPr>
              <a:t>فصل 15 : حسابداری مشارکت راستین</a:t>
            </a:r>
            <a:endParaRPr lang="en-US" altLang="en-US" sz="1400">
              <a:solidFill>
                <a:srgbClr val="C00000"/>
              </a:solidFill>
              <a:latin typeface="Arial" charset="0"/>
              <a:cs typeface="B Titr" pitchFamily="2" charset="-78"/>
            </a:endParaRPr>
          </a:p>
          <a:p>
            <a:pPr algn="r" rtl="1">
              <a:spcBef>
                <a:spcPct val="0"/>
              </a:spcBef>
              <a:buFontTx/>
              <a:buNone/>
            </a:pPr>
            <a:r>
              <a:rPr lang="fa-IR" altLang="en-US" sz="1400">
                <a:solidFill>
                  <a:srgbClr val="C00000"/>
                </a:solidFill>
                <a:latin typeface="Arial" charset="0"/>
                <a:cs typeface="B Titr" pitchFamily="2" charset="-78"/>
              </a:rPr>
              <a:t>فصل 16 : تغییر در زمانبندی</a:t>
            </a:r>
            <a:endParaRPr lang="en-US" altLang="en-US" sz="1400">
              <a:solidFill>
                <a:srgbClr val="C00000"/>
              </a:solidFill>
              <a:latin typeface="Arial" charset="0"/>
              <a:cs typeface="B Titr" pitchFamily="2" charset="-78"/>
            </a:endParaRPr>
          </a:p>
          <a:p>
            <a:pPr algn="r" rtl="1">
              <a:spcBef>
                <a:spcPct val="0"/>
              </a:spcBef>
              <a:buFontTx/>
              <a:buNone/>
            </a:pPr>
            <a:r>
              <a:rPr lang="fa-IR" altLang="en-US" sz="1400">
                <a:solidFill>
                  <a:srgbClr val="C00000"/>
                </a:solidFill>
                <a:latin typeface="Arial" charset="0"/>
                <a:cs typeface="B Titr" pitchFamily="2" charset="-78"/>
              </a:rPr>
              <a:t>فصل 17 : تسویه حساب</a:t>
            </a:r>
            <a:endParaRPr lang="en-US" altLang="en-US" sz="1400">
              <a:solidFill>
                <a:srgbClr val="C00000"/>
              </a:solidFill>
              <a:latin typeface="Arial" charset="0"/>
              <a:cs typeface="B Titr" pitchFamily="2" charset="-78"/>
            </a:endParaRPr>
          </a:p>
          <a:p>
            <a:pPr algn="r" rtl="1">
              <a:spcBef>
                <a:spcPct val="0"/>
              </a:spcBef>
              <a:buFontTx/>
              <a:buNone/>
            </a:pPr>
            <a:r>
              <a:rPr lang="fa-IR" altLang="en-US" sz="1400">
                <a:solidFill>
                  <a:srgbClr val="C00000"/>
                </a:solidFill>
                <a:latin typeface="Arial" charset="0"/>
                <a:cs typeface="B Titr" pitchFamily="2" charset="-78"/>
              </a:rPr>
              <a:t>فصل 18 : دریافتی‌های بانک</a:t>
            </a:r>
            <a:endParaRPr lang="en-US" altLang="en-US" sz="1400">
              <a:solidFill>
                <a:srgbClr val="C00000"/>
              </a:solidFill>
              <a:latin typeface="Arial" charset="0"/>
              <a:cs typeface="B Titr" pitchFamily="2" charset="-78"/>
            </a:endParaRPr>
          </a:p>
          <a:p>
            <a:pPr algn="r" rtl="1">
              <a:spcBef>
                <a:spcPct val="0"/>
              </a:spcBef>
              <a:buFontTx/>
              <a:buNone/>
            </a:pPr>
            <a:r>
              <a:rPr lang="fa-IR" altLang="en-US" sz="1400">
                <a:solidFill>
                  <a:srgbClr val="C00000"/>
                </a:solidFill>
                <a:latin typeface="Arial" charset="0"/>
                <a:cs typeface="B Titr" pitchFamily="2" charset="-78"/>
              </a:rPr>
              <a:t>فصل 19 : تبدیل گواهی پذیره به سهام</a:t>
            </a:r>
            <a:endParaRPr lang="en-US" altLang="en-US" sz="1400">
              <a:solidFill>
                <a:srgbClr val="C00000"/>
              </a:solidFill>
              <a:latin typeface="Arial" charset="0"/>
              <a:cs typeface="B Titr" pitchFamily="2" charset="-78"/>
            </a:endParaRPr>
          </a:p>
          <a:p>
            <a:pPr algn="r" rtl="1">
              <a:spcBef>
                <a:spcPct val="0"/>
              </a:spcBef>
              <a:buFontTx/>
              <a:buNone/>
            </a:pPr>
            <a:r>
              <a:rPr lang="fa-IR" altLang="en-US" sz="1400">
                <a:solidFill>
                  <a:srgbClr val="C00000"/>
                </a:solidFill>
                <a:latin typeface="Arial" charset="0"/>
                <a:cs typeface="B Titr" pitchFamily="2" charset="-78"/>
              </a:rPr>
              <a:t>فصل 20 : بازرسی و استاندارد کالا</a:t>
            </a:r>
            <a:endParaRPr lang="en-US" altLang="en-US" sz="1400">
              <a:solidFill>
                <a:srgbClr val="C00000"/>
              </a:solidFill>
              <a:latin typeface="Arial" charset="0"/>
              <a:cs typeface="B Titr" pitchFamily="2" charset="-78"/>
            </a:endParaRPr>
          </a:p>
          <a:p>
            <a:pPr algn="r" rtl="1">
              <a:spcBef>
                <a:spcPct val="0"/>
              </a:spcBef>
              <a:buFontTx/>
              <a:buNone/>
            </a:pPr>
            <a:r>
              <a:rPr lang="fa-IR" altLang="en-US" sz="1400">
                <a:solidFill>
                  <a:srgbClr val="C00000"/>
                </a:solidFill>
                <a:latin typeface="Arial" charset="0"/>
                <a:cs typeface="B Titr" pitchFamily="2" charset="-78"/>
              </a:rPr>
              <a:t>فصل 21 : تحویل کالا</a:t>
            </a:r>
            <a:endParaRPr lang="en-US" altLang="en-US" sz="1400">
              <a:solidFill>
                <a:srgbClr val="C00000"/>
              </a:solidFill>
              <a:latin typeface="Arial" charset="0"/>
              <a:cs typeface="B Titr" pitchFamily="2" charset="-78"/>
            </a:endParaRPr>
          </a:p>
          <a:p>
            <a:pPr algn="r" rtl="1">
              <a:spcBef>
                <a:spcPct val="0"/>
              </a:spcBef>
              <a:buFontTx/>
              <a:buNone/>
            </a:pPr>
            <a:r>
              <a:rPr lang="fa-IR" altLang="en-US" sz="1400">
                <a:solidFill>
                  <a:srgbClr val="C00000"/>
                </a:solidFill>
                <a:latin typeface="Arial" charset="0"/>
                <a:cs typeface="B Titr" pitchFamily="2" charset="-78"/>
              </a:rPr>
              <a:t>فصل 22 : ابزار مالی کمکی</a:t>
            </a:r>
            <a:endParaRPr lang="en-US" altLang="en-US" sz="1400">
              <a:solidFill>
                <a:srgbClr val="C00000"/>
              </a:solidFill>
              <a:latin typeface="Arial" charset="0"/>
              <a:cs typeface="B Titr" pitchFamily="2" charset="-78"/>
            </a:endParaRPr>
          </a:p>
          <a:p>
            <a:pPr algn="r" rtl="1">
              <a:spcBef>
                <a:spcPct val="0"/>
              </a:spcBef>
              <a:buFontTx/>
              <a:buNone/>
            </a:pPr>
            <a:r>
              <a:rPr lang="fa-IR" altLang="en-US" sz="1400">
                <a:solidFill>
                  <a:srgbClr val="C00000"/>
                </a:solidFill>
                <a:latin typeface="Arial" charset="0"/>
                <a:cs typeface="B Titr" pitchFamily="2" charset="-78"/>
              </a:rPr>
              <a:t>فصل 23 : حوادث غیرمترقبه</a:t>
            </a:r>
            <a:endParaRPr lang="en-US" altLang="en-US" sz="1400">
              <a:solidFill>
                <a:srgbClr val="C00000"/>
              </a:solidFill>
              <a:latin typeface="Arial" charset="0"/>
              <a:cs typeface="B Titr" pitchFamily="2" charset="-78"/>
            </a:endParaRPr>
          </a:p>
          <a:p>
            <a:pPr algn="r" rtl="1">
              <a:spcBef>
                <a:spcPct val="0"/>
              </a:spcBef>
              <a:buFontTx/>
              <a:buNone/>
            </a:pPr>
            <a:r>
              <a:rPr lang="fa-IR" altLang="en-US" sz="1400">
                <a:solidFill>
                  <a:srgbClr val="C00000"/>
                </a:solidFill>
                <a:latin typeface="Arial" charset="0"/>
                <a:cs typeface="B Titr" pitchFamily="2" charset="-78"/>
              </a:rPr>
              <a:t>فصل 24 : داوری</a:t>
            </a:r>
            <a:endParaRPr lang="en-US" altLang="en-US" sz="1400">
              <a:solidFill>
                <a:srgbClr val="C00000"/>
              </a:solidFill>
              <a:latin typeface="Arial" charset="0"/>
              <a:cs typeface="B Titr" pitchFamily="2" charset="-78"/>
            </a:endParaRPr>
          </a:p>
        </p:txBody>
      </p:sp>
      <p:sp>
        <p:nvSpPr>
          <p:cNvPr id="20491" name="Rektangel 76"/>
          <p:cNvSpPr>
            <a:spLocks noChangeArrowheads="1"/>
          </p:cNvSpPr>
          <p:nvPr/>
        </p:nvSpPr>
        <p:spPr bwMode="auto">
          <a:xfrm>
            <a:off x="2662238" y="666750"/>
            <a:ext cx="12969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rtl="1">
              <a:spcBef>
                <a:spcPct val="0"/>
              </a:spcBef>
              <a:buFontTx/>
              <a:buNone/>
            </a:pPr>
            <a:r>
              <a:rPr lang="ar-SA" altLang="en-US" sz="1600" noProof="1">
                <a:solidFill>
                  <a:srgbClr val="000000"/>
                </a:solidFill>
                <a:latin typeface="Calibri" pitchFamily="34" charset="0"/>
                <a:cs typeface="B Titr" pitchFamily="2" charset="-78"/>
              </a:rPr>
              <a:t>سیستم پایه</a:t>
            </a:r>
            <a:endParaRPr lang="da-DK" altLang="en-US" sz="2000" b="1">
              <a:solidFill>
                <a:srgbClr val="000000"/>
              </a:solidFill>
              <a:latin typeface="Times New Roman" pitchFamily="18" charset="0"/>
              <a:cs typeface="Times New Roman" pitchFamily="18" charset="0"/>
            </a:endParaRPr>
          </a:p>
        </p:txBody>
      </p:sp>
      <p:sp>
        <p:nvSpPr>
          <p:cNvPr id="26" name="Rektangel med enkelt afrundet hjørne 11"/>
          <p:cNvSpPr/>
          <p:nvPr/>
        </p:nvSpPr>
        <p:spPr>
          <a:xfrm rot="10800000" flipH="1">
            <a:off x="4802889" y="1527504"/>
            <a:ext cx="3931203" cy="4844993"/>
          </a:xfrm>
          <a:prstGeom prst="round1Rect">
            <a:avLst/>
          </a:prstGeom>
          <a:gradFill flip="none" rotWithShape="1">
            <a:gsLst>
              <a:gs pos="0">
                <a:schemeClr val="bg1"/>
              </a:gs>
              <a:gs pos="100000">
                <a:schemeClr val="bg1">
                  <a:lumMod val="85000"/>
                </a:schemeClr>
              </a:gs>
            </a:gsLst>
            <a:lin ang="16200000" scaled="1"/>
            <a:tileRect/>
          </a:gradFill>
          <a:ln w="19050" cap="flat" cmpd="sng" algn="ctr">
            <a:gradFill flip="none" rotWithShape="1">
              <a:gsLst>
                <a:gs pos="0">
                  <a:schemeClr val="tx1">
                    <a:lumMod val="50000"/>
                    <a:lumOff val="50000"/>
                    <a:alpha val="47000"/>
                  </a:schemeClr>
                </a:gs>
                <a:gs pos="100000">
                  <a:schemeClr val="tx1">
                    <a:lumMod val="85000"/>
                    <a:lumOff val="15000"/>
                  </a:schemeClr>
                </a:gs>
              </a:gsLst>
              <a:lin ang="540000" scaled="0"/>
              <a:tileRect/>
            </a:gradFill>
            <a:prstDash val="solid"/>
          </a:ln>
          <a:effectLst/>
        </p:spPr>
        <p:txBody>
          <a:bodyPr anchor="ctr"/>
          <a:lstStyle/>
          <a:p>
            <a:pPr algn="ctr" fontAlgn="auto">
              <a:spcBef>
                <a:spcPts val="0"/>
              </a:spcBef>
              <a:spcAft>
                <a:spcPts val="0"/>
              </a:spcAft>
              <a:defRPr/>
            </a:pPr>
            <a:endParaRPr lang="da-DK">
              <a:solidFill>
                <a:srgbClr val="FFFFFF"/>
              </a:solidFill>
              <a:latin typeface="Calibri" pitchFamily="-105" charset="0"/>
            </a:endParaRPr>
          </a:p>
        </p:txBody>
      </p:sp>
      <p:sp>
        <p:nvSpPr>
          <p:cNvPr id="20495" name="TextBox 66"/>
          <p:cNvSpPr txBox="1">
            <a:spLocks noChangeArrowheads="1"/>
          </p:cNvSpPr>
          <p:nvPr/>
        </p:nvSpPr>
        <p:spPr bwMode="auto">
          <a:xfrm>
            <a:off x="5124450" y="2174875"/>
            <a:ext cx="3484563"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r" rtl="1">
              <a:spcBef>
                <a:spcPct val="0"/>
              </a:spcBef>
              <a:buFontTx/>
              <a:buChar char="•"/>
            </a:pPr>
            <a:r>
              <a:rPr lang="fa-IR" altLang="en-US" b="1">
                <a:solidFill>
                  <a:srgbClr val="C00000"/>
                </a:solidFill>
                <a:latin typeface="Arial" charset="0"/>
                <a:cs typeface="B Titr" pitchFamily="2" charset="-78"/>
              </a:rPr>
              <a:t>بخش اول سیستم پایه مشارکت در سود و زیان راستین (</a:t>
            </a:r>
            <a:r>
              <a:rPr lang="en-US" altLang="en-US" b="1">
                <a:solidFill>
                  <a:srgbClr val="C00000"/>
                </a:solidFill>
                <a:latin typeface="Arial" charset="0"/>
                <a:cs typeface="B Titr" pitchFamily="2" charset="-78"/>
              </a:rPr>
              <a:t>PLS</a:t>
            </a:r>
            <a:r>
              <a:rPr lang="fa-IR" altLang="en-US" b="1">
                <a:solidFill>
                  <a:srgbClr val="C00000"/>
                </a:solidFill>
                <a:latin typeface="Arial" charset="0"/>
                <a:cs typeface="B Titr" pitchFamily="2" charset="-78"/>
              </a:rPr>
              <a:t>) </a:t>
            </a:r>
          </a:p>
          <a:p>
            <a:pPr algn="r" rtl="1">
              <a:spcBef>
                <a:spcPct val="0"/>
              </a:spcBef>
              <a:buFontTx/>
              <a:buNone/>
            </a:pPr>
            <a:endParaRPr lang="fa-IR" altLang="en-US" b="1">
              <a:solidFill>
                <a:srgbClr val="002060"/>
              </a:solidFill>
              <a:latin typeface="Arial" charset="0"/>
              <a:cs typeface="B Titr" pitchFamily="2" charset="-78"/>
            </a:endParaRPr>
          </a:p>
          <a:p>
            <a:pPr algn="r" rtl="1">
              <a:spcBef>
                <a:spcPct val="0"/>
              </a:spcBef>
              <a:buFontTx/>
              <a:buChar char="•"/>
            </a:pPr>
            <a:r>
              <a:rPr lang="fa-IR" altLang="en-US" b="1">
                <a:solidFill>
                  <a:srgbClr val="002060"/>
                </a:solidFill>
                <a:latin typeface="Arial" charset="0"/>
                <a:cs typeface="B Titr" pitchFamily="2" charset="-78"/>
              </a:rPr>
              <a:t>بخش دوم زیرسیستم‌های مالی مشارکت در سود و زیان راستین </a:t>
            </a:r>
          </a:p>
          <a:p>
            <a:pPr algn="r" rtl="1">
              <a:spcBef>
                <a:spcPct val="0"/>
              </a:spcBef>
              <a:buFontTx/>
              <a:buNone/>
            </a:pPr>
            <a:endParaRPr lang="fa-IR" altLang="en-US" b="1">
              <a:solidFill>
                <a:srgbClr val="002060"/>
              </a:solidFill>
              <a:latin typeface="Arial" charset="0"/>
              <a:cs typeface="B Titr" pitchFamily="2" charset="-78"/>
            </a:endParaRPr>
          </a:p>
          <a:p>
            <a:pPr algn="r" rtl="1">
              <a:spcBef>
                <a:spcPct val="0"/>
              </a:spcBef>
              <a:buFontTx/>
              <a:buChar char="•"/>
            </a:pPr>
            <a:r>
              <a:rPr lang="fa-IR" altLang="en-US" b="1">
                <a:solidFill>
                  <a:srgbClr val="002060"/>
                </a:solidFill>
                <a:latin typeface="Arial" charset="0"/>
                <a:cs typeface="B Titr" pitchFamily="2" charset="-78"/>
              </a:rPr>
              <a:t>بخش سوم سیستم‌های مکمل در بانکداری راستین</a:t>
            </a:r>
            <a:endParaRPr lang="en-US" altLang="en-US" b="1">
              <a:solidFill>
                <a:srgbClr val="002060"/>
              </a:solidFill>
              <a:latin typeface="Arial" charset="0"/>
              <a:cs typeface="B Titr" pitchFamily="2" charset="-78"/>
            </a:endParaRPr>
          </a:p>
          <a:p>
            <a:pPr algn="r" rtl="1">
              <a:buFontTx/>
              <a:buNone/>
            </a:pPr>
            <a:endParaRPr lang="en-US" altLang="en-US" sz="2000" noProof="1">
              <a:solidFill>
                <a:srgbClr val="002060"/>
              </a:solidFill>
              <a:latin typeface="Calibri" pitchFamily="34" charset="0"/>
              <a:cs typeface="B Titr" pitchFamily="2" charset="-78"/>
            </a:endParaRPr>
          </a:p>
        </p:txBody>
      </p:sp>
      <p:sp>
        <p:nvSpPr>
          <p:cNvPr id="20496" name="Rektangel 76"/>
          <p:cNvSpPr>
            <a:spLocks noChangeArrowheads="1"/>
          </p:cNvSpPr>
          <p:nvPr/>
        </p:nvSpPr>
        <p:spPr bwMode="auto">
          <a:xfrm>
            <a:off x="6048375" y="862013"/>
            <a:ext cx="2401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r>
              <a:rPr lang="ar-SA" altLang="en-US" sz="2800" noProof="1">
                <a:solidFill>
                  <a:srgbClr val="000000"/>
                </a:solidFill>
                <a:latin typeface="Calibri" pitchFamily="34" charset="0"/>
                <a:cs typeface="B Titr" pitchFamily="2" charset="-78"/>
              </a:rPr>
              <a:t>بانکداری راستین</a:t>
            </a:r>
            <a:endParaRPr lang="da-DK" altLang="en-US" sz="3200">
              <a:solidFill>
                <a:srgbClr val="000000"/>
              </a:solidFill>
              <a:latin typeface="Calibri" pitchFamily="34" charset="0"/>
              <a:cs typeface="B Titr" pitchFamily="2" charset="-78"/>
            </a:endParaRPr>
          </a:p>
        </p:txBody>
      </p:sp>
      <p:sp>
        <p:nvSpPr>
          <p:cNvPr id="2" name="Right Arrow 1"/>
          <p:cNvSpPr/>
          <p:nvPr/>
        </p:nvSpPr>
        <p:spPr>
          <a:xfrm rot="10800000">
            <a:off x="4020615" y="2926484"/>
            <a:ext cx="2512498" cy="371665"/>
          </a:xfrm>
          <a:prstGeom prst="rightArrow">
            <a:avLst/>
          </a:prstGeom>
          <a:gradFill flip="none" rotWithShape="1">
            <a:gsLst>
              <a:gs pos="0">
                <a:schemeClr val="accent2">
                  <a:tint val="100000"/>
                  <a:shade val="100000"/>
                  <a:satMod val="130000"/>
                </a:schemeClr>
              </a:gs>
              <a:gs pos="100000">
                <a:schemeClr val="accent2">
                  <a:tint val="50000"/>
                  <a:shade val="100000"/>
                  <a:satMod val="350000"/>
                </a:schemeClr>
              </a:gs>
            </a:gsLst>
            <a:path path="circle">
              <a:fillToRect l="100000" b="100000"/>
            </a:path>
            <a:tileRect t="-100000" r="-100000"/>
          </a:gradFill>
        </p:spPr>
        <p:style>
          <a:lnRef idx="1">
            <a:schemeClr val="accent2"/>
          </a:lnRef>
          <a:fillRef idx="3">
            <a:schemeClr val="accent2"/>
          </a:fillRef>
          <a:effectRef idx="2">
            <a:schemeClr val="accent2"/>
          </a:effectRef>
          <a:fontRef idx="minor">
            <a:schemeClr val="lt1"/>
          </a:fontRef>
        </p:style>
        <p:txBody>
          <a:bodyPr rtlCol="1" anchor="ctr"/>
          <a:lstStyle/>
          <a:p>
            <a:pPr algn="ctr">
              <a:defRPr/>
            </a:pPr>
            <a:endParaRPr lang="fa-IR">
              <a:solidFill>
                <a:prstClr val="white"/>
              </a:solidFill>
            </a:endParaRPr>
          </a:p>
        </p:txBody>
      </p:sp>
      <p:sp>
        <p:nvSpPr>
          <p:cNvPr id="3" name="Slide Number Placeholder 2"/>
          <p:cNvSpPr>
            <a:spLocks noGrp="1"/>
          </p:cNvSpPr>
          <p:nvPr>
            <p:ph type="sldNum" sz="quarter" idx="12"/>
          </p:nvPr>
        </p:nvSpPr>
        <p:spPr/>
        <p:txBody>
          <a:bodyPr/>
          <a:lstStyle/>
          <a:p>
            <a:pPr>
              <a:defRPr/>
            </a:pPr>
            <a:fld id="{C55DF8E3-88C7-4860-9BE0-F40619681A8C}" type="slidenum">
              <a:rPr lang="ar-SA" smtClean="0"/>
              <a:pPr>
                <a:defRPr/>
              </a:pPr>
              <a:t>27</a:t>
            </a:fld>
            <a:endParaRPr lang="en-US" sz="1600">
              <a:solidFill>
                <a:srgbClr val="9D2512"/>
              </a:solidFill>
            </a:endParaRPr>
          </a:p>
        </p:txBody>
      </p:sp>
    </p:spTree>
    <p:extLst>
      <p:ext uri="{BB962C8B-B14F-4D97-AF65-F5344CB8AC3E}">
        <p14:creationId xmlns:p14="http://schemas.microsoft.com/office/powerpoint/2010/main" val="31802652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0" y="3886200"/>
            <a:ext cx="9144000" cy="2381256"/>
          </a:xfrm>
          <a:prstGeom prst="rect">
            <a:avLst/>
          </a:prstGeom>
          <a:gradFill>
            <a:gsLst>
              <a:gs pos="61000">
                <a:schemeClr val="bg1">
                  <a:alpha val="0"/>
                </a:schemeClr>
              </a:gs>
              <a:gs pos="100000">
                <a:schemeClr val="bg1">
                  <a:lumMod val="8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nvGrpSpPr>
          <p:cNvPr id="21509" name="Group 105"/>
          <p:cNvGrpSpPr>
            <a:grpSpLocks/>
          </p:cNvGrpSpPr>
          <p:nvPr/>
        </p:nvGrpSpPr>
        <p:grpSpPr bwMode="auto">
          <a:xfrm rot="19765573" flipH="1">
            <a:off x="5768975" y="74613"/>
            <a:ext cx="2992438" cy="2906712"/>
            <a:chOff x="5580063" y="2757488"/>
            <a:chExt cx="1031875" cy="1022350"/>
          </a:xfrm>
        </p:grpSpPr>
        <p:sp>
          <p:nvSpPr>
            <p:cNvPr id="10" name="Ellipse 44"/>
            <p:cNvSpPr/>
            <p:nvPr/>
          </p:nvSpPr>
          <p:spPr bwMode="auto">
            <a:xfrm rot="21052097">
              <a:off x="5590124" y="2757488"/>
              <a:ext cx="1021814" cy="1022350"/>
            </a:xfrm>
            <a:prstGeom prst="ellipse">
              <a:avLst/>
            </a:prstGeom>
            <a:gradFill flip="none" rotWithShape="1">
              <a:gsLst>
                <a:gs pos="0">
                  <a:srgbClr val="74FFFD"/>
                </a:gs>
                <a:gs pos="100000">
                  <a:srgbClr val="20A6CD"/>
                </a:gs>
              </a:gsLst>
              <a:path path="shape">
                <a:fillToRect l="50000" t="50000" r="50000" b="50000"/>
              </a:path>
              <a:tileRect/>
            </a:gradFill>
            <a:ln w="9525" cap="flat" cmpd="sng" algn="ctr">
              <a:solidFill>
                <a:srgbClr val="0081BE">
                  <a:lumMod val="75000"/>
                </a:srgbClr>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1" name="Måne 63"/>
            <p:cNvSpPr/>
            <p:nvPr/>
          </p:nvSpPr>
          <p:spPr bwMode="auto">
            <a:xfrm rot="16552097">
              <a:off x="5850994" y="3038453"/>
              <a:ext cx="450073" cy="991936"/>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21537" name="Ellipse 45"/>
            <p:cNvSpPr>
              <a:spLocks noChangeArrowheads="1"/>
            </p:cNvSpPr>
            <p:nvPr/>
          </p:nvSpPr>
          <p:spPr bwMode="auto">
            <a:xfrm>
              <a:off x="5735638" y="2786063"/>
              <a:ext cx="722312" cy="539750"/>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endParaRPr lang="da-DK" altLang="en-US" sz="2000" u="sng">
                <a:solidFill>
                  <a:srgbClr val="FFFFFF"/>
                </a:solidFill>
                <a:latin typeface="Calibri" pitchFamily="34" charset="0"/>
              </a:endParaRPr>
            </a:p>
          </p:txBody>
        </p:sp>
      </p:grpSp>
      <p:grpSp>
        <p:nvGrpSpPr>
          <p:cNvPr id="21510" name="Group 105"/>
          <p:cNvGrpSpPr>
            <a:grpSpLocks/>
          </p:cNvGrpSpPr>
          <p:nvPr/>
        </p:nvGrpSpPr>
        <p:grpSpPr bwMode="auto">
          <a:xfrm rot="19765573" flipH="1">
            <a:off x="2647950" y="200025"/>
            <a:ext cx="1370013" cy="1357313"/>
            <a:chOff x="5580063" y="2757488"/>
            <a:chExt cx="1031875" cy="1022350"/>
          </a:xfrm>
        </p:grpSpPr>
        <p:sp>
          <p:nvSpPr>
            <p:cNvPr id="24" name="Ellipse 44"/>
            <p:cNvSpPr/>
            <p:nvPr/>
          </p:nvSpPr>
          <p:spPr bwMode="auto">
            <a:xfrm rot="21052097">
              <a:off x="5590124" y="2757488"/>
              <a:ext cx="1021814" cy="1022350"/>
            </a:xfrm>
            <a:prstGeom prst="ellipse">
              <a:avLst/>
            </a:prstGeom>
            <a:gradFill flip="none" rotWithShape="1">
              <a:gsLst>
                <a:gs pos="0">
                  <a:srgbClr val="74FFFD"/>
                </a:gs>
                <a:gs pos="100000">
                  <a:srgbClr val="20A6CD"/>
                </a:gs>
              </a:gsLst>
              <a:path path="shape">
                <a:fillToRect l="50000" t="50000" r="50000" b="50000"/>
              </a:path>
              <a:tileRect/>
            </a:gradFill>
            <a:ln w="9525" cap="flat" cmpd="sng" algn="ctr">
              <a:solidFill>
                <a:srgbClr val="0081BE">
                  <a:lumMod val="75000"/>
                </a:srgbClr>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25" name="Måne 63"/>
            <p:cNvSpPr/>
            <p:nvPr/>
          </p:nvSpPr>
          <p:spPr bwMode="auto">
            <a:xfrm rot="16552097">
              <a:off x="5850994" y="3038453"/>
              <a:ext cx="450073" cy="991936"/>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21530" name="Ellipse 45"/>
            <p:cNvSpPr>
              <a:spLocks noChangeArrowheads="1"/>
            </p:cNvSpPr>
            <p:nvPr/>
          </p:nvSpPr>
          <p:spPr bwMode="auto">
            <a:xfrm>
              <a:off x="5735638" y="2786063"/>
              <a:ext cx="722312" cy="539750"/>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endParaRPr lang="da-DK" altLang="en-US" sz="2000" u="sng">
                <a:solidFill>
                  <a:srgbClr val="FFFFFF"/>
                </a:solidFill>
                <a:latin typeface="Calibri" pitchFamily="34" charset="0"/>
              </a:endParaRPr>
            </a:p>
          </p:txBody>
        </p:sp>
      </p:grpSp>
      <p:sp>
        <p:nvSpPr>
          <p:cNvPr id="27" name="Rektangel med enkelt afrundet hjørne 11"/>
          <p:cNvSpPr/>
          <p:nvPr/>
        </p:nvSpPr>
        <p:spPr>
          <a:xfrm rot="10800000" flipH="1">
            <a:off x="217170" y="928872"/>
            <a:ext cx="3785209" cy="5451868"/>
          </a:xfrm>
          <a:prstGeom prst="round1Rect">
            <a:avLst/>
          </a:prstGeom>
          <a:gradFill flip="none" rotWithShape="1">
            <a:gsLst>
              <a:gs pos="0">
                <a:schemeClr val="bg1"/>
              </a:gs>
              <a:gs pos="100000">
                <a:schemeClr val="bg1">
                  <a:lumMod val="85000"/>
                </a:schemeClr>
              </a:gs>
            </a:gsLst>
            <a:lin ang="16200000" scaled="1"/>
            <a:tileRect/>
          </a:gradFill>
          <a:ln w="19050" cap="flat" cmpd="sng" algn="ctr">
            <a:gradFill flip="none" rotWithShape="1">
              <a:gsLst>
                <a:gs pos="0">
                  <a:schemeClr val="tx1">
                    <a:lumMod val="50000"/>
                    <a:lumOff val="50000"/>
                    <a:alpha val="47000"/>
                  </a:schemeClr>
                </a:gs>
                <a:gs pos="100000">
                  <a:schemeClr val="tx1">
                    <a:lumMod val="85000"/>
                    <a:lumOff val="15000"/>
                  </a:schemeClr>
                </a:gs>
              </a:gsLst>
              <a:lin ang="540000" scaled="0"/>
              <a:tileRect/>
            </a:gradFill>
            <a:prstDash val="solid"/>
          </a:ln>
          <a:effectLst/>
        </p:spPr>
        <p:txBody>
          <a:bodyPr anchor="ctr"/>
          <a:lstStyle/>
          <a:p>
            <a:pPr algn="ctr" fontAlgn="auto">
              <a:spcBef>
                <a:spcPts val="0"/>
              </a:spcBef>
              <a:spcAft>
                <a:spcPts val="0"/>
              </a:spcAft>
              <a:defRPr/>
            </a:pPr>
            <a:endParaRPr lang="da-DK">
              <a:solidFill>
                <a:srgbClr val="FFFFFF"/>
              </a:solidFill>
              <a:latin typeface="Calibri" pitchFamily="-105" charset="0"/>
            </a:endParaRPr>
          </a:p>
        </p:txBody>
      </p:sp>
      <p:sp>
        <p:nvSpPr>
          <p:cNvPr id="21514" name="TextBox 66"/>
          <p:cNvSpPr txBox="1">
            <a:spLocks noChangeArrowheads="1"/>
          </p:cNvSpPr>
          <p:nvPr/>
        </p:nvSpPr>
        <p:spPr bwMode="auto">
          <a:xfrm>
            <a:off x="182563" y="1058863"/>
            <a:ext cx="3582987"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r" rtl="1">
              <a:spcBef>
                <a:spcPts val="600"/>
              </a:spcBef>
              <a:spcAft>
                <a:spcPts val="600"/>
              </a:spcAft>
              <a:buFontTx/>
              <a:buNone/>
            </a:pPr>
            <a:r>
              <a:rPr lang="fa-IR" altLang="en-US" sz="1600" b="1" dirty="0">
                <a:solidFill>
                  <a:srgbClr val="C00000"/>
                </a:solidFill>
                <a:latin typeface="Arial" charset="0"/>
                <a:cs typeface="B Titr" pitchFamily="2" charset="-78"/>
              </a:rPr>
              <a:t>فصل 25 : تأمین مالی جعاله                 </a:t>
            </a:r>
            <a:r>
              <a:rPr lang="en-US" altLang="en-US" sz="1600" b="1" dirty="0">
                <a:solidFill>
                  <a:srgbClr val="C00000"/>
                </a:solidFill>
                <a:latin typeface="Arial" charset="0"/>
                <a:cs typeface="B Titr" pitchFamily="2" charset="-78"/>
              </a:rPr>
              <a:t>JFS</a:t>
            </a:r>
          </a:p>
          <a:p>
            <a:pPr algn="r" rtl="1">
              <a:spcBef>
                <a:spcPts val="600"/>
              </a:spcBef>
              <a:spcAft>
                <a:spcPts val="600"/>
              </a:spcAft>
              <a:buFontTx/>
              <a:buNone/>
            </a:pPr>
            <a:r>
              <a:rPr lang="fa-IR" altLang="en-US" sz="1600" b="1" dirty="0">
                <a:solidFill>
                  <a:srgbClr val="C00000"/>
                </a:solidFill>
                <a:latin typeface="Arial" charset="0"/>
                <a:cs typeface="B Titr" pitchFamily="2" charset="-78"/>
              </a:rPr>
              <a:t>فصل 26 : تأمین مالی مضاربه             </a:t>
            </a:r>
            <a:r>
              <a:rPr lang="en-US" altLang="en-US" sz="1600" b="1" dirty="0">
                <a:solidFill>
                  <a:srgbClr val="C00000"/>
                </a:solidFill>
                <a:latin typeface="Arial" charset="0"/>
                <a:cs typeface="B Titr" pitchFamily="2" charset="-78"/>
              </a:rPr>
              <a:t>MFS</a:t>
            </a:r>
            <a:r>
              <a:rPr lang="fa-IR" altLang="en-US" sz="1600" b="1" dirty="0">
                <a:solidFill>
                  <a:srgbClr val="C00000"/>
                </a:solidFill>
                <a:latin typeface="Arial" charset="0"/>
                <a:cs typeface="B Titr" pitchFamily="2" charset="-78"/>
              </a:rPr>
              <a:t> </a:t>
            </a:r>
            <a:endParaRPr lang="en-US" altLang="en-US" sz="1600" b="1" dirty="0">
              <a:solidFill>
                <a:srgbClr val="C00000"/>
              </a:solidFill>
              <a:latin typeface="Arial" charset="0"/>
              <a:cs typeface="B Titr" pitchFamily="2" charset="-78"/>
            </a:endParaRPr>
          </a:p>
          <a:p>
            <a:pPr algn="r" rtl="1">
              <a:spcBef>
                <a:spcPts val="600"/>
              </a:spcBef>
              <a:spcAft>
                <a:spcPts val="600"/>
              </a:spcAft>
              <a:buFontTx/>
              <a:buNone/>
            </a:pPr>
            <a:r>
              <a:rPr lang="fa-IR" altLang="en-US" sz="1600" b="1" dirty="0">
                <a:solidFill>
                  <a:srgbClr val="C00000"/>
                </a:solidFill>
                <a:latin typeface="Arial" charset="0"/>
                <a:cs typeface="B Titr" pitchFamily="2" charset="-78"/>
              </a:rPr>
              <a:t>فصل 27 : تأمین مالی مقاسطه               </a:t>
            </a:r>
            <a:r>
              <a:rPr lang="en-US" altLang="en-US" sz="1600" b="1" dirty="0">
                <a:solidFill>
                  <a:srgbClr val="C00000"/>
                </a:solidFill>
                <a:latin typeface="Arial" charset="0"/>
                <a:cs typeface="B Titr" pitchFamily="2" charset="-78"/>
              </a:rPr>
              <a:t>IFS</a:t>
            </a:r>
            <a:r>
              <a:rPr lang="fa-IR" altLang="en-US" sz="1600" b="1" dirty="0">
                <a:solidFill>
                  <a:srgbClr val="C00000"/>
                </a:solidFill>
                <a:latin typeface="Arial" charset="0"/>
                <a:cs typeface="B Titr" pitchFamily="2" charset="-78"/>
              </a:rPr>
              <a:t> </a:t>
            </a:r>
            <a:endParaRPr lang="en-US" altLang="en-US" sz="1600" b="1" dirty="0">
              <a:solidFill>
                <a:srgbClr val="C00000"/>
              </a:solidFill>
              <a:latin typeface="Arial" charset="0"/>
              <a:cs typeface="B Titr" pitchFamily="2" charset="-78"/>
            </a:endParaRPr>
          </a:p>
          <a:p>
            <a:pPr algn="r" rtl="1">
              <a:spcBef>
                <a:spcPts val="600"/>
              </a:spcBef>
              <a:spcAft>
                <a:spcPts val="600"/>
              </a:spcAft>
              <a:buFontTx/>
              <a:buNone/>
            </a:pPr>
            <a:r>
              <a:rPr lang="fa-IR" altLang="en-US" sz="1600" b="1" dirty="0">
                <a:solidFill>
                  <a:srgbClr val="C00000"/>
                </a:solidFill>
                <a:latin typeface="Arial" charset="0"/>
                <a:cs typeface="B Titr" pitchFamily="2" charset="-78"/>
              </a:rPr>
              <a:t>فصل 28 : تأمین مالی اجاره                </a:t>
            </a:r>
            <a:r>
              <a:rPr lang="en-US" altLang="en-US" sz="1600" b="1" dirty="0">
                <a:solidFill>
                  <a:srgbClr val="C00000"/>
                </a:solidFill>
                <a:latin typeface="Arial" charset="0"/>
                <a:cs typeface="B Titr" pitchFamily="2" charset="-78"/>
              </a:rPr>
              <a:t>RFS</a:t>
            </a:r>
          </a:p>
          <a:p>
            <a:pPr algn="r" rtl="1">
              <a:spcBef>
                <a:spcPts val="600"/>
              </a:spcBef>
              <a:spcAft>
                <a:spcPts val="600"/>
              </a:spcAft>
              <a:buFontTx/>
              <a:buNone/>
            </a:pPr>
            <a:r>
              <a:rPr lang="fa-IR" altLang="en-US" sz="1600" b="1" dirty="0">
                <a:solidFill>
                  <a:srgbClr val="C00000"/>
                </a:solidFill>
                <a:latin typeface="Arial" charset="0"/>
                <a:cs typeface="B Titr" pitchFamily="2" charset="-78"/>
              </a:rPr>
              <a:t>فصل 29 : تأمین مالی امانی                 </a:t>
            </a:r>
            <a:r>
              <a:rPr lang="en-US" altLang="en-US" sz="1600" b="1" dirty="0">
                <a:solidFill>
                  <a:srgbClr val="C00000"/>
                </a:solidFill>
                <a:latin typeface="Arial" charset="0"/>
                <a:cs typeface="B Titr" pitchFamily="2" charset="-78"/>
              </a:rPr>
              <a:t>BFS</a:t>
            </a:r>
          </a:p>
          <a:p>
            <a:pPr algn="r" rtl="1">
              <a:spcBef>
                <a:spcPts val="600"/>
              </a:spcBef>
              <a:spcAft>
                <a:spcPts val="600"/>
              </a:spcAft>
              <a:buFontTx/>
              <a:buNone/>
            </a:pPr>
            <a:r>
              <a:rPr lang="fa-IR" altLang="en-US" sz="1600" b="1" dirty="0">
                <a:solidFill>
                  <a:srgbClr val="C00000"/>
                </a:solidFill>
                <a:latin typeface="Arial" charset="0"/>
                <a:cs typeface="B Titr" pitchFamily="2" charset="-78"/>
              </a:rPr>
              <a:t>فصل 30 : تأمین مالی گروهی             </a:t>
            </a:r>
            <a:r>
              <a:rPr lang="en-US" altLang="en-US" sz="1600" b="1" dirty="0">
                <a:solidFill>
                  <a:srgbClr val="C00000"/>
                </a:solidFill>
                <a:latin typeface="Arial" charset="0"/>
                <a:cs typeface="B Titr" pitchFamily="2" charset="-78"/>
              </a:rPr>
              <a:t>RGF</a:t>
            </a:r>
            <a:r>
              <a:rPr lang="fa-IR" altLang="en-US" sz="1600" b="1" dirty="0">
                <a:solidFill>
                  <a:srgbClr val="C00000"/>
                </a:solidFill>
                <a:latin typeface="Arial" charset="0"/>
                <a:cs typeface="B Titr" pitchFamily="2" charset="-78"/>
              </a:rPr>
              <a:t> </a:t>
            </a:r>
            <a:endParaRPr lang="en-US" altLang="en-US" sz="1600" b="1" dirty="0">
              <a:solidFill>
                <a:srgbClr val="C00000"/>
              </a:solidFill>
              <a:latin typeface="Arial" charset="0"/>
              <a:cs typeface="B Titr" pitchFamily="2" charset="-78"/>
            </a:endParaRPr>
          </a:p>
          <a:p>
            <a:pPr algn="r" rtl="1">
              <a:spcBef>
                <a:spcPts val="600"/>
              </a:spcBef>
              <a:spcAft>
                <a:spcPts val="600"/>
              </a:spcAft>
              <a:buFontTx/>
              <a:buNone/>
            </a:pPr>
            <a:r>
              <a:rPr lang="fa-IR" altLang="en-US" sz="1600" b="1" dirty="0">
                <a:solidFill>
                  <a:srgbClr val="C00000"/>
                </a:solidFill>
                <a:latin typeface="Arial" charset="0"/>
                <a:cs typeface="B Titr" pitchFamily="2" charset="-78"/>
              </a:rPr>
              <a:t>فصل 31 : تأمین شخصی راستین          </a:t>
            </a:r>
            <a:r>
              <a:rPr lang="en-US" altLang="en-US" sz="1600" b="1" dirty="0">
                <a:solidFill>
                  <a:srgbClr val="C00000"/>
                </a:solidFill>
                <a:latin typeface="Arial" charset="0"/>
                <a:cs typeface="B Titr" pitchFamily="2" charset="-78"/>
              </a:rPr>
              <a:t>RPS</a:t>
            </a:r>
          </a:p>
          <a:p>
            <a:pPr algn="r" rtl="1">
              <a:spcBef>
                <a:spcPts val="600"/>
              </a:spcBef>
              <a:spcAft>
                <a:spcPts val="600"/>
              </a:spcAft>
              <a:buFontTx/>
              <a:buNone/>
            </a:pPr>
            <a:r>
              <a:rPr lang="fa-IR" altLang="en-US" sz="1600" b="1" dirty="0">
                <a:solidFill>
                  <a:srgbClr val="C00000"/>
                </a:solidFill>
                <a:latin typeface="Arial" charset="0"/>
                <a:cs typeface="B Titr" pitchFamily="2" charset="-78"/>
              </a:rPr>
              <a:t>فصل 32 : تکافل اجتماعی راستین     </a:t>
            </a:r>
            <a:r>
              <a:rPr lang="en-US" altLang="en-US" sz="1600" b="1" dirty="0">
                <a:solidFill>
                  <a:srgbClr val="C00000"/>
                </a:solidFill>
                <a:latin typeface="Arial" charset="0"/>
                <a:cs typeface="B Titr" pitchFamily="2" charset="-78"/>
              </a:rPr>
              <a:t>RST</a:t>
            </a:r>
            <a:r>
              <a:rPr lang="fa-IR" altLang="en-US" sz="1600" b="1" dirty="0">
                <a:solidFill>
                  <a:srgbClr val="C00000"/>
                </a:solidFill>
                <a:latin typeface="Arial" charset="0"/>
                <a:cs typeface="B Titr" pitchFamily="2" charset="-78"/>
              </a:rPr>
              <a:t>  </a:t>
            </a:r>
            <a:endParaRPr lang="en-US" altLang="en-US" sz="1600" b="1" dirty="0">
              <a:solidFill>
                <a:srgbClr val="C00000"/>
              </a:solidFill>
              <a:latin typeface="Arial" charset="0"/>
              <a:cs typeface="B Titr" pitchFamily="2" charset="-78"/>
            </a:endParaRPr>
          </a:p>
          <a:p>
            <a:pPr algn="r" rtl="1">
              <a:spcBef>
                <a:spcPts val="600"/>
              </a:spcBef>
              <a:spcAft>
                <a:spcPts val="600"/>
              </a:spcAft>
              <a:buFontTx/>
              <a:buNone/>
            </a:pPr>
            <a:r>
              <a:rPr lang="fa-IR" altLang="en-US" sz="1600" b="1" dirty="0">
                <a:solidFill>
                  <a:srgbClr val="C00000"/>
                </a:solidFill>
                <a:latin typeface="Arial" charset="0"/>
                <a:cs typeface="B Titr" pitchFamily="2" charset="-78"/>
              </a:rPr>
              <a:t>فصل 33 : تأمین مالی حامی               </a:t>
            </a:r>
            <a:r>
              <a:rPr lang="en-US" altLang="en-US" sz="1600" b="1" dirty="0">
                <a:solidFill>
                  <a:srgbClr val="C00000"/>
                </a:solidFill>
                <a:latin typeface="Arial" charset="0"/>
                <a:cs typeface="B Titr" pitchFamily="2" charset="-78"/>
              </a:rPr>
              <a:t>RCF</a:t>
            </a:r>
            <a:r>
              <a:rPr lang="fa-IR" altLang="en-US" sz="1600" b="1" dirty="0">
                <a:solidFill>
                  <a:srgbClr val="C00000"/>
                </a:solidFill>
                <a:latin typeface="Arial" charset="0"/>
                <a:cs typeface="B Titr" pitchFamily="2" charset="-78"/>
              </a:rPr>
              <a:t> </a:t>
            </a:r>
            <a:endParaRPr lang="en-US" altLang="en-US" sz="1600" b="1" dirty="0">
              <a:solidFill>
                <a:srgbClr val="C00000"/>
              </a:solidFill>
              <a:latin typeface="Arial" charset="0"/>
              <a:cs typeface="B Titr" pitchFamily="2" charset="-78"/>
            </a:endParaRPr>
          </a:p>
          <a:p>
            <a:pPr algn="r" rtl="1">
              <a:spcBef>
                <a:spcPts val="600"/>
              </a:spcBef>
              <a:spcAft>
                <a:spcPts val="600"/>
              </a:spcAft>
              <a:buFontTx/>
              <a:buNone/>
            </a:pPr>
            <a:r>
              <a:rPr lang="fa-IR" altLang="en-US" sz="1600" b="1" dirty="0">
                <a:solidFill>
                  <a:srgbClr val="C00000"/>
                </a:solidFill>
                <a:latin typeface="Arial" charset="0"/>
                <a:cs typeface="B Titr" pitchFamily="2" charset="-78"/>
              </a:rPr>
              <a:t>فصل 34 : تأمین وام جمعی                 </a:t>
            </a:r>
            <a:r>
              <a:rPr lang="en-US" altLang="en-US" sz="1600" b="1" dirty="0">
                <a:solidFill>
                  <a:srgbClr val="C00000"/>
                </a:solidFill>
                <a:latin typeface="Arial" charset="0"/>
                <a:cs typeface="B Titr" pitchFamily="2" charset="-78"/>
              </a:rPr>
              <a:t>PPL</a:t>
            </a:r>
            <a:r>
              <a:rPr lang="fa-IR" altLang="en-US" sz="1600" b="1" dirty="0">
                <a:solidFill>
                  <a:srgbClr val="C00000"/>
                </a:solidFill>
                <a:latin typeface="Arial" charset="0"/>
                <a:cs typeface="B Titr" pitchFamily="2" charset="-78"/>
              </a:rPr>
              <a:t> </a:t>
            </a:r>
            <a:endParaRPr lang="en-US" altLang="en-US" sz="1600" b="1" dirty="0">
              <a:solidFill>
                <a:srgbClr val="C00000"/>
              </a:solidFill>
              <a:latin typeface="Arial" charset="0"/>
              <a:cs typeface="B Titr" pitchFamily="2" charset="-78"/>
            </a:endParaRPr>
          </a:p>
          <a:p>
            <a:pPr algn="r" rtl="1">
              <a:spcBef>
                <a:spcPts val="600"/>
              </a:spcBef>
              <a:spcAft>
                <a:spcPts val="600"/>
              </a:spcAft>
              <a:buFontTx/>
              <a:buNone/>
            </a:pPr>
            <a:r>
              <a:rPr lang="fa-IR" altLang="en-US" sz="1600" b="1" dirty="0">
                <a:solidFill>
                  <a:srgbClr val="C00000"/>
                </a:solidFill>
                <a:latin typeface="Arial" charset="0"/>
                <a:cs typeface="B Titr" pitchFamily="2" charset="-78"/>
              </a:rPr>
              <a:t>فصل 35 : اوراق مبادله راستین         </a:t>
            </a:r>
            <a:r>
              <a:rPr lang="en-US" altLang="en-US" sz="1600" b="1" dirty="0">
                <a:solidFill>
                  <a:srgbClr val="C00000"/>
                </a:solidFill>
                <a:latin typeface="Arial" charset="0"/>
                <a:cs typeface="B Titr" pitchFamily="2" charset="-78"/>
              </a:rPr>
              <a:t>RSB</a:t>
            </a:r>
            <a:r>
              <a:rPr lang="fa-IR" altLang="en-US" sz="1600" b="1" dirty="0">
                <a:solidFill>
                  <a:srgbClr val="C00000"/>
                </a:solidFill>
                <a:latin typeface="Arial" charset="0"/>
                <a:cs typeface="B Titr" pitchFamily="2" charset="-78"/>
              </a:rPr>
              <a:t> </a:t>
            </a:r>
          </a:p>
          <a:p>
            <a:pPr algn="r" rtl="1">
              <a:spcBef>
                <a:spcPts val="600"/>
              </a:spcBef>
              <a:spcAft>
                <a:spcPts val="600"/>
              </a:spcAft>
              <a:buFontTx/>
              <a:buNone/>
            </a:pPr>
            <a:r>
              <a:rPr lang="fa-IR" altLang="en-US" sz="1600" b="1" dirty="0">
                <a:solidFill>
                  <a:srgbClr val="C00000"/>
                </a:solidFill>
                <a:latin typeface="Arial" charset="0"/>
                <a:cs typeface="B Titr" pitchFamily="2" charset="-78"/>
              </a:rPr>
              <a:t>فصل 36 : کارت مبادله راستین          </a:t>
            </a:r>
            <a:r>
              <a:rPr lang="en-US" altLang="en-US" sz="1600" b="1" dirty="0">
                <a:solidFill>
                  <a:srgbClr val="C00000"/>
                </a:solidFill>
                <a:latin typeface="Arial" charset="0"/>
                <a:cs typeface="B Titr" pitchFamily="2" charset="-78"/>
              </a:rPr>
              <a:t>RSC</a:t>
            </a:r>
            <a:r>
              <a:rPr lang="fa-IR" altLang="en-US" sz="1600" b="1" dirty="0">
                <a:solidFill>
                  <a:srgbClr val="C00000"/>
                </a:solidFill>
                <a:latin typeface="Arial" charset="0"/>
                <a:cs typeface="B Titr" pitchFamily="2" charset="-78"/>
              </a:rPr>
              <a:t> </a:t>
            </a:r>
            <a:endParaRPr lang="en-US" altLang="en-US" sz="1600" b="1" dirty="0">
              <a:solidFill>
                <a:srgbClr val="C00000"/>
              </a:solidFill>
              <a:latin typeface="Arial" charset="0"/>
              <a:cs typeface="B Titr" pitchFamily="2" charset="-78"/>
            </a:endParaRPr>
          </a:p>
          <a:p>
            <a:pPr algn="r" rtl="1">
              <a:spcBef>
                <a:spcPts val="600"/>
              </a:spcBef>
              <a:spcAft>
                <a:spcPts val="600"/>
              </a:spcAft>
              <a:buFontTx/>
              <a:buNone/>
            </a:pPr>
            <a:r>
              <a:rPr lang="fa-IR" altLang="en-US" sz="1600" b="1" dirty="0">
                <a:solidFill>
                  <a:srgbClr val="C00000"/>
                </a:solidFill>
                <a:latin typeface="Arial" charset="0"/>
                <a:cs typeface="B Titr" pitchFamily="2" charset="-78"/>
              </a:rPr>
              <a:t>فصل 37 : سپرده مبادله راستین         </a:t>
            </a:r>
            <a:r>
              <a:rPr lang="en-US" altLang="en-US" sz="1600" b="1" dirty="0">
                <a:solidFill>
                  <a:srgbClr val="C00000"/>
                </a:solidFill>
                <a:latin typeface="Arial" charset="0"/>
                <a:cs typeface="B Titr" pitchFamily="2" charset="-78"/>
              </a:rPr>
              <a:t>RSD</a:t>
            </a:r>
            <a:r>
              <a:rPr lang="fa-IR" altLang="en-US" sz="1600" b="1" dirty="0">
                <a:solidFill>
                  <a:srgbClr val="C00000"/>
                </a:solidFill>
                <a:latin typeface="Arial" charset="0"/>
                <a:cs typeface="B Titr" pitchFamily="2" charset="-78"/>
              </a:rPr>
              <a:t> </a:t>
            </a:r>
            <a:endParaRPr lang="en-US" altLang="en-US" sz="1600" b="1" dirty="0">
              <a:solidFill>
                <a:srgbClr val="C00000"/>
              </a:solidFill>
              <a:latin typeface="Arial" charset="0"/>
              <a:cs typeface="B Titr" pitchFamily="2" charset="-78"/>
            </a:endParaRPr>
          </a:p>
        </p:txBody>
      </p:sp>
      <p:sp>
        <p:nvSpPr>
          <p:cNvPr id="21515" name="Rektangel 76"/>
          <p:cNvSpPr>
            <a:spLocks noChangeArrowheads="1"/>
          </p:cNvSpPr>
          <p:nvPr/>
        </p:nvSpPr>
        <p:spPr bwMode="auto">
          <a:xfrm>
            <a:off x="2676525" y="344488"/>
            <a:ext cx="12969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rtl="1">
              <a:spcBef>
                <a:spcPct val="0"/>
              </a:spcBef>
              <a:buFontTx/>
              <a:buNone/>
            </a:pPr>
            <a:r>
              <a:rPr lang="ar-SA" altLang="en-US" sz="1600" noProof="1">
                <a:solidFill>
                  <a:srgbClr val="000000"/>
                </a:solidFill>
                <a:latin typeface="Calibri" pitchFamily="34" charset="0"/>
                <a:cs typeface="B Titr" pitchFamily="2" charset="-78"/>
              </a:rPr>
              <a:t>سیستم‌های مالی</a:t>
            </a:r>
            <a:endParaRPr lang="da-DK" altLang="en-US" sz="2000" b="1">
              <a:solidFill>
                <a:srgbClr val="000000"/>
              </a:solidFill>
              <a:latin typeface="Times New Roman" pitchFamily="18" charset="0"/>
              <a:cs typeface="Times New Roman" pitchFamily="18" charset="0"/>
            </a:endParaRPr>
          </a:p>
        </p:txBody>
      </p:sp>
      <p:sp>
        <p:nvSpPr>
          <p:cNvPr id="26" name="Rektangel med enkelt afrundet hjørne 11"/>
          <p:cNvSpPr/>
          <p:nvPr/>
        </p:nvSpPr>
        <p:spPr>
          <a:xfrm rot="10800000" flipH="1">
            <a:off x="4802889" y="1527504"/>
            <a:ext cx="3931203" cy="4844993"/>
          </a:xfrm>
          <a:prstGeom prst="round1Rect">
            <a:avLst/>
          </a:prstGeom>
          <a:gradFill flip="none" rotWithShape="1">
            <a:gsLst>
              <a:gs pos="0">
                <a:schemeClr val="bg1"/>
              </a:gs>
              <a:gs pos="100000">
                <a:schemeClr val="bg1">
                  <a:lumMod val="85000"/>
                </a:schemeClr>
              </a:gs>
            </a:gsLst>
            <a:lin ang="16200000" scaled="1"/>
            <a:tileRect/>
          </a:gradFill>
          <a:ln w="19050" cap="flat" cmpd="sng" algn="ctr">
            <a:gradFill flip="none" rotWithShape="1">
              <a:gsLst>
                <a:gs pos="0">
                  <a:schemeClr val="tx1">
                    <a:lumMod val="50000"/>
                    <a:lumOff val="50000"/>
                    <a:alpha val="47000"/>
                  </a:schemeClr>
                </a:gs>
                <a:gs pos="100000">
                  <a:schemeClr val="tx1">
                    <a:lumMod val="85000"/>
                    <a:lumOff val="15000"/>
                  </a:schemeClr>
                </a:gs>
              </a:gsLst>
              <a:lin ang="540000" scaled="0"/>
              <a:tileRect/>
            </a:gradFill>
            <a:prstDash val="solid"/>
          </a:ln>
          <a:effectLst/>
        </p:spPr>
        <p:txBody>
          <a:bodyPr anchor="ctr"/>
          <a:lstStyle/>
          <a:p>
            <a:pPr algn="ctr" fontAlgn="auto">
              <a:spcBef>
                <a:spcPts val="0"/>
              </a:spcBef>
              <a:spcAft>
                <a:spcPts val="0"/>
              </a:spcAft>
              <a:defRPr/>
            </a:pPr>
            <a:endParaRPr lang="da-DK">
              <a:solidFill>
                <a:srgbClr val="FFFFFF"/>
              </a:solidFill>
              <a:latin typeface="Calibri" pitchFamily="-105" charset="0"/>
            </a:endParaRPr>
          </a:p>
        </p:txBody>
      </p:sp>
      <p:sp>
        <p:nvSpPr>
          <p:cNvPr id="21519" name="TextBox 66"/>
          <p:cNvSpPr txBox="1">
            <a:spLocks noChangeArrowheads="1"/>
          </p:cNvSpPr>
          <p:nvPr/>
        </p:nvSpPr>
        <p:spPr bwMode="auto">
          <a:xfrm>
            <a:off x="5049838" y="2189163"/>
            <a:ext cx="3559175"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r" rtl="1">
              <a:spcBef>
                <a:spcPct val="0"/>
              </a:spcBef>
              <a:buFontTx/>
              <a:buChar char="•"/>
            </a:pPr>
            <a:r>
              <a:rPr lang="fa-IR" altLang="en-US" b="1">
                <a:solidFill>
                  <a:srgbClr val="002060"/>
                </a:solidFill>
                <a:latin typeface="Arial" charset="0"/>
                <a:cs typeface="B Titr" pitchFamily="2" charset="-78"/>
              </a:rPr>
              <a:t>بخش اول سیستم پایه مشارکت در سود و زیان راستین (</a:t>
            </a:r>
            <a:r>
              <a:rPr lang="en-US" altLang="en-US" b="1">
                <a:solidFill>
                  <a:srgbClr val="002060"/>
                </a:solidFill>
                <a:latin typeface="Arial" charset="0"/>
                <a:cs typeface="B Titr" pitchFamily="2" charset="-78"/>
              </a:rPr>
              <a:t>PLS</a:t>
            </a:r>
            <a:r>
              <a:rPr lang="fa-IR" altLang="en-US" b="1">
                <a:solidFill>
                  <a:srgbClr val="002060"/>
                </a:solidFill>
                <a:latin typeface="Arial" charset="0"/>
                <a:cs typeface="B Titr" pitchFamily="2" charset="-78"/>
              </a:rPr>
              <a:t>) </a:t>
            </a:r>
          </a:p>
          <a:p>
            <a:pPr algn="r" rtl="1">
              <a:spcBef>
                <a:spcPct val="0"/>
              </a:spcBef>
              <a:buFontTx/>
              <a:buNone/>
            </a:pPr>
            <a:endParaRPr lang="fa-IR" altLang="en-US" b="1">
              <a:solidFill>
                <a:srgbClr val="002060"/>
              </a:solidFill>
              <a:latin typeface="Arial" charset="0"/>
              <a:cs typeface="B Titr" pitchFamily="2" charset="-78"/>
            </a:endParaRPr>
          </a:p>
          <a:p>
            <a:pPr algn="r" rtl="1">
              <a:spcBef>
                <a:spcPct val="0"/>
              </a:spcBef>
              <a:buFontTx/>
              <a:buChar char="•"/>
            </a:pPr>
            <a:r>
              <a:rPr lang="fa-IR" altLang="en-US" b="1">
                <a:solidFill>
                  <a:srgbClr val="C00000"/>
                </a:solidFill>
                <a:latin typeface="Arial" charset="0"/>
                <a:cs typeface="B Titr" pitchFamily="2" charset="-78"/>
              </a:rPr>
              <a:t>بخش دوم زیرسیستم‌های مالی مشارکت در سود و زیان راستین </a:t>
            </a:r>
          </a:p>
          <a:p>
            <a:pPr algn="r" rtl="1">
              <a:spcBef>
                <a:spcPct val="0"/>
              </a:spcBef>
              <a:buFontTx/>
              <a:buNone/>
            </a:pPr>
            <a:endParaRPr lang="fa-IR" altLang="en-US" b="1">
              <a:solidFill>
                <a:srgbClr val="002060"/>
              </a:solidFill>
              <a:latin typeface="Arial" charset="0"/>
              <a:cs typeface="B Titr" pitchFamily="2" charset="-78"/>
            </a:endParaRPr>
          </a:p>
          <a:p>
            <a:pPr algn="r" rtl="1">
              <a:spcBef>
                <a:spcPct val="0"/>
              </a:spcBef>
              <a:buFontTx/>
              <a:buChar char="•"/>
            </a:pPr>
            <a:r>
              <a:rPr lang="fa-IR" altLang="en-US" b="1">
                <a:solidFill>
                  <a:srgbClr val="002060"/>
                </a:solidFill>
                <a:latin typeface="Arial" charset="0"/>
                <a:cs typeface="B Titr" pitchFamily="2" charset="-78"/>
              </a:rPr>
              <a:t>بخش سوم سیستم‌های مکمل در بانکداری راستین</a:t>
            </a:r>
            <a:endParaRPr lang="en-US" altLang="en-US" b="1">
              <a:solidFill>
                <a:srgbClr val="002060"/>
              </a:solidFill>
              <a:latin typeface="Arial" charset="0"/>
              <a:cs typeface="B Titr" pitchFamily="2" charset="-78"/>
            </a:endParaRPr>
          </a:p>
          <a:p>
            <a:pPr algn="r" rtl="1">
              <a:buFontTx/>
              <a:buNone/>
            </a:pPr>
            <a:endParaRPr lang="en-US" altLang="en-US" sz="2000" noProof="1">
              <a:solidFill>
                <a:srgbClr val="002060"/>
              </a:solidFill>
              <a:latin typeface="Calibri" pitchFamily="34" charset="0"/>
              <a:cs typeface="B Titr" pitchFamily="2" charset="-78"/>
            </a:endParaRPr>
          </a:p>
        </p:txBody>
      </p:sp>
      <p:sp>
        <p:nvSpPr>
          <p:cNvPr id="21520" name="Rektangel 76"/>
          <p:cNvSpPr>
            <a:spLocks noChangeArrowheads="1"/>
          </p:cNvSpPr>
          <p:nvPr/>
        </p:nvSpPr>
        <p:spPr bwMode="auto">
          <a:xfrm>
            <a:off x="6048375" y="862013"/>
            <a:ext cx="2401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r>
              <a:rPr lang="ar-SA" altLang="en-US" sz="2800" noProof="1">
                <a:solidFill>
                  <a:srgbClr val="000000"/>
                </a:solidFill>
                <a:latin typeface="Calibri" pitchFamily="34" charset="0"/>
                <a:cs typeface="B Titr" pitchFamily="2" charset="-78"/>
              </a:rPr>
              <a:t>بانکداری راستین</a:t>
            </a:r>
            <a:endParaRPr lang="da-DK" altLang="en-US" sz="3200">
              <a:solidFill>
                <a:srgbClr val="000000"/>
              </a:solidFill>
              <a:latin typeface="Calibri" pitchFamily="34" charset="0"/>
              <a:cs typeface="B Titr" pitchFamily="2" charset="-78"/>
            </a:endParaRPr>
          </a:p>
        </p:txBody>
      </p:sp>
      <p:sp>
        <p:nvSpPr>
          <p:cNvPr id="2" name="Right Arrow 1"/>
          <p:cNvSpPr/>
          <p:nvPr/>
        </p:nvSpPr>
        <p:spPr>
          <a:xfrm rot="10800000">
            <a:off x="4143027" y="4491868"/>
            <a:ext cx="3106348" cy="325590"/>
          </a:xfrm>
          <a:prstGeom prst="rightArrow">
            <a:avLst/>
          </a:prstGeom>
          <a:gradFill flip="none" rotWithShape="1">
            <a:gsLst>
              <a:gs pos="0">
                <a:schemeClr val="accent2">
                  <a:tint val="100000"/>
                  <a:shade val="100000"/>
                  <a:satMod val="130000"/>
                </a:schemeClr>
              </a:gs>
              <a:gs pos="100000">
                <a:schemeClr val="accent2">
                  <a:tint val="50000"/>
                  <a:shade val="100000"/>
                  <a:satMod val="350000"/>
                </a:schemeClr>
              </a:gs>
            </a:gsLst>
            <a:path path="circle">
              <a:fillToRect l="100000" b="100000"/>
            </a:path>
            <a:tileRect t="-100000" r="-100000"/>
          </a:gradFill>
        </p:spPr>
        <p:style>
          <a:lnRef idx="1">
            <a:schemeClr val="accent2"/>
          </a:lnRef>
          <a:fillRef idx="3">
            <a:schemeClr val="accent2"/>
          </a:fillRef>
          <a:effectRef idx="2">
            <a:schemeClr val="accent2"/>
          </a:effectRef>
          <a:fontRef idx="minor">
            <a:schemeClr val="lt1"/>
          </a:fontRef>
        </p:style>
        <p:txBody>
          <a:bodyPr rtlCol="1" anchor="ctr"/>
          <a:lstStyle/>
          <a:p>
            <a:pPr algn="ctr">
              <a:defRPr/>
            </a:pPr>
            <a:endParaRPr lang="fa-IR">
              <a:solidFill>
                <a:prstClr val="white"/>
              </a:solidFill>
            </a:endParaRPr>
          </a:p>
        </p:txBody>
      </p:sp>
      <p:sp>
        <p:nvSpPr>
          <p:cNvPr id="3" name="Slide Number Placeholder 2"/>
          <p:cNvSpPr>
            <a:spLocks noGrp="1"/>
          </p:cNvSpPr>
          <p:nvPr>
            <p:ph type="sldNum" sz="quarter" idx="12"/>
          </p:nvPr>
        </p:nvSpPr>
        <p:spPr/>
        <p:txBody>
          <a:bodyPr/>
          <a:lstStyle/>
          <a:p>
            <a:pPr>
              <a:defRPr/>
            </a:pPr>
            <a:fld id="{C55DF8E3-88C7-4860-9BE0-F40619681A8C}" type="slidenum">
              <a:rPr lang="ar-SA" smtClean="0"/>
              <a:pPr>
                <a:defRPr/>
              </a:pPr>
              <a:t>28</a:t>
            </a:fld>
            <a:endParaRPr lang="en-US" sz="1600">
              <a:solidFill>
                <a:srgbClr val="9D2512"/>
              </a:solidFill>
            </a:endParaRPr>
          </a:p>
        </p:txBody>
      </p:sp>
    </p:spTree>
    <p:extLst>
      <p:ext uri="{BB962C8B-B14F-4D97-AF65-F5344CB8AC3E}">
        <p14:creationId xmlns:p14="http://schemas.microsoft.com/office/powerpoint/2010/main" val="4023249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0" y="3886200"/>
            <a:ext cx="9144000" cy="2381256"/>
          </a:xfrm>
          <a:prstGeom prst="rect">
            <a:avLst/>
          </a:prstGeom>
          <a:gradFill>
            <a:gsLst>
              <a:gs pos="61000">
                <a:schemeClr val="bg1">
                  <a:alpha val="0"/>
                </a:schemeClr>
              </a:gs>
              <a:gs pos="100000">
                <a:schemeClr val="bg1">
                  <a:lumMod val="8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nvGrpSpPr>
          <p:cNvPr id="22533" name="Group 105"/>
          <p:cNvGrpSpPr>
            <a:grpSpLocks/>
          </p:cNvGrpSpPr>
          <p:nvPr/>
        </p:nvGrpSpPr>
        <p:grpSpPr bwMode="auto">
          <a:xfrm rot="19765573" flipH="1">
            <a:off x="5768975" y="74613"/>
            <a:ext cx="2992438" cy="2906712"/>
            <a:chOff x="5580063" y="2757488"/>
            <a:chExt cx="1031875" cy="1022350"/>
          </a:xfrm>
        </p:grpSpPr>
        <p:sp>
          <p:nvSpPr>
            <p:cNvPr id="10" name="Ellipse 44"/>
            <p:cNvSpPr/>
            <p:nvPr/>
          </p:nvSpPr>
          <p:spPr bwMode="auto">
            <a:xfrm rot="21052097">
              <a:off x="5590124" y="2757488"/>
              <a:ext cx="1021814" cy="1022350"/>
            </a:xfrm>
            <a:prstGeom prst="ellipse">
              <a:avLst/>
            </a:prstGeom>
            <a:gradFill flip="none" rotWithShape="1">
              <a:gsLst>
                <a:gs pos="0">
                  <a:srgbClr val="74FFFD"/>
                </a:gs>
                <a:gs pos="100000">
                  <a:srgbClr val="20A6CD"/>
                </a:gs>
              </a:gsLst>
              <a:path path="shape">
                <a:fillToRect l="50000" t="50000" r="50000" b="50000"/>
              </a:path>
              <a:tileRect/>
            </a:gradFill>
            <a:ln w="9525" cap="flat" cmpd="sng" algn="ctr">
              <a:solidFill>
                <a:srgbClr val="0081BE">
                  <a:lumMod val="75000"/>
                </a:srgbClr>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1" name="Måne 63"/>
            <p:cNvSpPr/>
            <p:nvPr/>
          </p:nvSpPr>
          <p:spPr bwMode="auto">
            <a:xfrm rot="16552097">
              <a:off x="5850994" y="3038453"/>
              <a:ext cx="450073" cy="991936"/>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22561" name="Ellipse 45"/>
            <p:cNvSpPr>
              <a:spLocks noChangeArrowheads="1"/>
            </p:cNvSpPr>
            <p:nvPr/>
          </p:nvSpPr>
          <p:spPr bwMode="auto">
            <a:xfrm>
              <a:off x="5735638" y="2786063"/>
              <a:ext cx="722312" cy="539750"/>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endParaRPr lang="da-DK" altLang="en-US" sz="2000" u="sng">
                <a:solidFill>
                  <a:srgbClr val="FFFFFF"/>
                </a:solidFill>
                <a:latin typeface="Calibri" pitchFamily="34" charset="0"/>
              </a:endParaRPr>
            </a:p>
          </p:txBody>
        </p:sp>
      </p:grpSp>
      <p:grpSp>
        <p:nvGrpSpPr>
          <p:cNvPr id="22534" name="Group 105"/>
          <p:cNvGrpSpPr>
            <a:grpSpLocks/>
          </p:cNvGrpSpPr>
          <p:nvPr/>
        </p:nvGrpSpPr>
        <p:grpSpPr bwMode="auto">
          <a:xfrm rot="19765573" flipH="1">
            <a:off x="2843213" y="1295400"/>
            <a:ext cx="1370012" cy="1357313"/>
            <a:chOff x="5580063" y="2757488"/>
            <a:chExt cx="1031875" cy="1022350"/>
          </a:xfrm>
        </p:grpSpPr>
        <p:sp>
          <p:nvSpPr>
            <p:cNvPr id="24" name="Ellipse 44"/>
            <p:cNvSpPr/>
            <p:nvPr/>
          </p:nvSpPr>
          <p:spPr bwMode="auto">
            <a:xfrm rot="21052097">
              <a:off x="5590124" y="2757488"/>
              <a:ext cx="1021814" cy="1022350"/>
            </a:xfrm>
            <a:prstGeom prst="ellipse">
              <a:avLst/>
            </a:prstGeom>
            <a:gradFill flip="none" rotWithShape="1">
              <a:gsLst>
                <a:gs pos="0">
                  <a:srgbClr val="74FFFD"/>
                </a:gs>
                <a:gs pos="100000">
                  <a:srgbClr val="20A6CD"/>
                </a:gs>
              </a:gsLst>
              <a:path path="shape">
                <a:fillToRect l="50000" t="50000" r="50000" b="50000"/>
              </a:path>
              <a:tileRect/>
            </a:gradFill>
            <a:ln w="9525" cap="flat" cmpd="sng" algn="ctr">
              <a:solidFill>
                <a:srgbClr val="0081BE">
                  <a:lumMod val="75000"/>
                </a:srgbClr>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25" name="Måne 63"/>
            <p:cNvSpPr/>
            <p:nvPr/>
          </p:nvSpPr>
          <p:spPr bwMode="auto">
            <a:xfrm rot="16552097">
              <a:off x="5850994" y="3038453"/>
              <a:ext cx="450073" cy="991936"/>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22554" name="Ellipse 45"/>
            <p:cNvSpPr>
              <a:spLocks noChangeArrowheads="1"/>
            </p:cNvSpPr>
            <p:nvPr/>
          </p:nvSpPr>
          <p:spPr bwMode="auto">
            <a:xfrm>
              <a:off x="5691167" y="2812337"/>
              <a:ext cx="722312" cy="539750"/>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endParaRPr lang="da-DK" altLang="en-US" sz="2000" u="sng">
                <a:solidFill>
                  <a:srgbClr val="FFFFFF"/>
                </a:solidFill>
                <a:latin typeface="Calibri" pitchFamily="34" charset="0"/>
              </a:endParaRPr>
            </a:p>
          </p:txBody>
        </p:sp>
      </p:grpSp>
      <p:sp>
        <p:nvSpPr>
          <p:cNvPr id="27" name="Rektangel med enkelt afrundet hjørne 11"/>
          <p:cNvSpPr/>
          <p:nvPr/>
        </p:nvSpPr>
        <p:spPr>
          <a:xfrm rot="10800000" flipH="1">
            <a:off x="102870" y="1978091"/>
            <a:ext cx="4093011" cy="4765605"/>
          </a:xfrm>
          <a:prstGeom prst="round1Rect">
            <a:avLst/>
          </a:prstGeom>
          <a:gradFill flip="none" rotWithShape="1">
            <a:gsLst>
              <a:gs pos="0">
                <a:schemeClr val="bg1"/>
              </a:gs>
              <a:gs pos="100000">
                <a:schemeClr val="bg1">
                  <a:lumMod val="85000"/>
                </a:schemeClr>
              </a:gs>
            </a:gsLst>
            <a:lin ang="16200000" scaled="1"/>
            <a:tileRect/>
          </a:gradFill>
          <a:ln w="19050" cap="flat" cmpd="sng" algn="ctr">
            <a:gradFill flip="none" rotWithShape="1">
              <a:gsLst>
                <a:gs pos="0">
                  <a:schemeClr val="tx1">
                    <a:lumMod val="50000"/>
                    <a:lumOff val="50000"/>
                    <a:alpha val="47000"/>
                  </a:schemeClr>
                </a:gs>
                <a:gs pos="100000">
                  <a:schemeClr val="tx1">
                    <a:lumMod val="85000"/>
                    <a:lumOff val="15000"/>
                  </a:schemeClr>
                </a:gs>
              </a:gsLst>
              <a:lin ang="540000" scaled="0"/>
              <a:tileRect/>
            </a:gradFill>
            <a:prstDash val="solid"/>
          </a:ln>
          <a:effectLst/>
        </p:spPr>
        <p:txBody>
          <a:bodyPr anchor="ctr"/>
          <a:lstStyle/>
          <a:p>
            <a:pPr algn="ctr" fontAlgn="auto">
              <a:spcBef>
                <a:spcPts val="0"/>
              </a:spcBef>
              <a:spcAft>
                <a:spcPts val="0"/>
              </a:spcAft>
              <a:defRPr/>
            </a:pPr>
            <a:endParaRPr lang="da-DK">
              <a:solidFill>
                <a:srgbClr val="FFFFFF"/>
              </a:solidFill>
              <a:latin typeface="Calibri" pitchFamily="-105" charset="0"/>
            </a:endParaRPr>
          </a:p>
        </p:txBody>
      </p:sp>
      <p:sp>
        <p:nvSpPr>
          <p:cNvPr id="22538" name="Rektangel 76"/>
          <p:cNvSpPr>
            <a:spLocks noChangeArrowheads="1"/>
          </p:cNvSpPr>
          <p:nvPr/>
        </p:nvSpPr>
        <p:spPr bwMode="auto">
          <a:xfrm>
            <a:off x="2841625" y="1439863"/>
            <a:ext cx="12969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rtl="1">
              <a:spcBef>
                <a:spcPct val="0"/>
              </a:spcBef>
              <a:buFontTx/>
              <a:buNone/>
            </a:pPr>
            <a:r>
              <a:rPr lang="ar-SA" altLang="en-US" sz="1600" noProof="1">
                <a:solidFill>
                  <a:srgbClr val="000000"/>
                </a:solidFill>
                <a:latin typeface="Calibri" pitchFamily="34" charset="0"/>
                <a:cs typeface="B Titr" pitchFamily="2" charset="-78"/>
              </a:rPr>
              <a:t>سیستم‌های مکمل</a:t>
            </a:r>
            <a:endParaRPr lang="da-DK" altLang="en-US" sz="2000" b="1">
              <a:solidFill>
                <a:srgbClr val="000000"/>
              </a:solidFill>
              <a:latin typeface="Times New Roman" pitchFamily="18" charset="0"/>
              <a:cs typeface="Times New Roman" pitchFamily="18" charset="0"/>
            </a:endParaRPr>
          </a:p>
        </p:txBody>
      </p:sp>
      <p:sp>
        <p:nvSpPr>
          <p:cNvPr id="26" name="Rektangel med enkelt afrundet hjørne 11"/>
          <p:cNvSpPr/>
          <p:nvPr/>
        </p:nvSpPr>
        <p:spPr>
          <a:xfrm rot="10800000" flipH="1">
            <a:off x="4802889" y="1527504"/>
            <a:ext cx="3931203" cy="4844993"/>
          </a:xfrm>
          <a:prstGeom prst="round1Rect">
            <a:avLst/>
          </a:prstGeom>
          <a:gradFill flip="none" rotWithShape="1">
            <a:gsLst>
              <a:gs pos="0">
                <a:schemeClr val="bg1"/>
              </a:gs>
              <a:gs pos="100000">
                <a:schemeClr val="bg1">
                  <a:lumMod val="85000"/>
                </a:schemeClr>
              </a:gs>
            </a:gsLst>
            <a:lin ang="16200000" scaled="1"/>
            <a:tileRect/>
          </a:gradFill>
          <a:ln w="19050" cap="flat" cmpd="sng" algn="ctr">
            <a:gradFill flip="none" rotWithShape="1">
              <a:gsLst>
                <a:gs pos="0">
                  <a:schemeClr val="tx1">
                    <a:lumMod val="50000"/>
                    <a:lumOff val="50000"/>
                    <a:alpha val="47000"/>
                  </a:schemeClr>
                </a:gs>
                <a:gs pos="100000">
                  <a:schemeClr val="tx1">
                    <a:lumMod val="85000"/>
                    <a:lumOff val="15000"/>
                  </a:schemeClr>
                </a:gs>
              </a:gsLst>
              <a:lin ang="540000" scaled="0"/>
              <a:tileRect/>
            </a:gradFill>
            <a:prstDash val="solid"/>
          </a:ln>
          <a:effectLst/>
        </p:spPr>
        <p:txBody>
          <a:bodyPr anchor="ctr"/>
          <a:lstStyle/>
          <a:p>
            <a:pPr algn="ctr" fontAlgn="auto">
              <a:spcBef>
                <a:spcPts val="0"/>
              </a:spcBef>
              <a:spcAft>
                <a:spcPts val="0"/>
              </a:spcAft>
              <a:defRPr/>
            </a:pPr>
            <a:endParaRPr lang="da-DK">
              <a:solidFill>
                <a:srgbClr val="FFFFFF"/>
              </a:solidFill>
              <a:latin typeface="Calibri" pitchFamily="-105" charset="0"/>
            </a:endParaRPr>
          </a:p>
        </p:txBody>
      </p:sp>
      <p:sp>
        <p:nvSpPr>
          <p:cNvPr id="22542" name="TextBox 66"/>
          <p:cNvSpPr txBox="1">
            <a:spLocks noChangeArrowheads="1"/>
          </p:cNvSpPr>
          <p:nvPr/>
        </p:nvSpPr>
        <p:spPr bwMode="auto">
          <a:xfrm>
            <a:off x="4997450" y="2174875"/>
            <a:ext cx="3611563"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r" rtl="1">
              <a:spcBef>
                <a:spcPct val="0"/>
              </a:spcBef>
              <a:buFontTx/>
              <a:buChar char="•"/>
            </a:pPr>
            <a:r>
              <a:rPr lang="fa-IR" altLang="en-US" b="1">
                <a:solidFill>
                  <a:srgbClr val="002060"/>
                </a:solidFill>
                <a:latin typeface="Arial" charset="0"/>
                <a:cs typeface="B Titr" pitchFamily="2" charset="-78"/>
              </a:rPr>
              <a:t>بخش اول سیستم پایه مشارکت در سود و زیان راستین (</a:t>
            </a:r>
            <a:r>
              <a:rPr lang="en-US" altLang="en-US" b="1">
                <a:solidFill>
                  <a:srgbClr val="002060"/>
                </a:solidFill>
                <a:latin typeface="Arial" charset="0"/>
                <a:cs typeface="B Titr" pitchFamily="2" charset="-78"/>
              </a:rPr>
              <a:t>PLS</a:t>
            </a:r>
            <a:r>
              <a:rPr lang="fa-IR" altLang="en-US" b="1">
                <a:solidFill>
                  <a:srgbClr val="002060"/>
                </a:solidFill>
                <a:latin typeface="Arial" charset="0"/>
                <a:cs typeface="B Titr" pitchFamily="2" charset="-78"/>
              </a:rPr>
              <a:t>) </a:t>
            </a:r>
          </a:p>
          <a:p>
            <a:pPr algn="r" rtl="1">
              <a:spcBef>
                <a:spcPct val="0"/>
              </a:spcBef>
              <a:buFontTx/>
              <a:buNone/>
            </a:pPr>
            <a:endParaRPr lang="fa-IR" altLang="en-US" b="1">
              <a:solidFill>
                <a:srgbClr val="002060"/>
              </a:solidFill>
              <a:latin typeface="Arial" charset="0"/>
              <a:cs typeface="B Titr" pitchFamily="2" charset="-78"/>
            </a:endParaRPr>
          </a:p>
          <a:p>
            <a:pPr algn="r" rtl="1">
              <a:spcBef>
                <a:spcPct val="0"/>
              </a:spcBef>
              <a:buFontTx/>
              <a:buChar char="•"/>
            </a:pPr>
            <a:r>
              <a:rPr lang="fa-IR" altLang="en-US" b="1">
                <a:solidFill>
                  <a:srgbClr val="002060"/>
                </a:solidFill>
                <a:latin typeface="Arial" charset="0"/>
                <a:cs typeface="B Titr" pitchFamily="2" charset="-78"/>
              </a:rPr>
              <a:t>بخش دوم زیرسیستم‌های مالی مشارکت در سود و زیان راستین </a:t>
            </a:r>
          </a:p>
          <a:p>
            <a:pPr algn="r" rtl="1">
              <a:spcBef>
                <a:spcPct val="0"/>
              </a:spcBef>
              <a:buFontTx/>
              <a:buNone/>
            </a:pPr>
            <a:endParaRPr lang="fa-IR" altLang="en-US" b="1">
              <a:solidFill>
                <a:srgbClr val="002060"/>
              </a:solidFill>
              <a:latin typeface="Arial" charset="0"/>
              <a:cs typeface="B Titr" pitchFamily="2" charset="-78"/>
            </a:endParaRPr>
          </a:p>
          <a:p>
            <a:pPr algn="r" rtl="1">
              <a:spcBef>
                <a:spcPct val="0"/>
              </a:spcBef>
              <a:buFontTx/>
              <a:buChar char="•"/>
            </a:pPr>
            <a:r>
              <a:rPr lang="fa-IR" altLang="en-US" b="1">
                <a:solidFill>
                  <a:srgbClr val="C00000"/>
                </a:solidFill>
                <a:latin typeface="Arial" charset="0"/>
                <a:cs typeface="B Titr" pitchFamily="2" charset="-78"/>
              </a:rPr>
              <a:t>بخش سوم سیستم‌های مکمل در بانکداری راستین</a:t>
            </a:r>
            <a:endParaRPr lang="en-US" altLang="en-US" b="1">
              <a:solidFill>
                <a:srgbClr val="C00000"/>
              </a:solidFill>
              <a:latin typeface="Arial" charset="0"/>
              <a:cs typeface="B Titr" pitchFamily="2" charset="-78"/>
            </a:endParaRPr>
          </a:p>
          <a:p>
            <a:pPr algn="r" rtl="1">
              <a:buFontTx/>
              <a:buNone/>
            </a:pPr>
            <a:endParaRPr lang="en-US" altLang="en-US" sz="2000" noProof="1">
              <a:solidFill>
                <a:srgbClr val="002060"/>
              </a:solidFill>
              <a:latin typeface="Calibri" pitchFamily="34" charset="0"/>
              <a:cs typeface="B Titr" pitchFamily="2" charset="-78"/>
            </a:endParaRPr>
          </a:p>
        </p:txBody>
      </p:sp>
      <p:sp>
        <p:nvSpPr>
          <p:cNvPr id="22543" name="Rektangel 76"/>
          <p:cNvSpPr>
            <a:spLocks noChangeArrowheads="1"/>
          </p:cNvSpPr>
          <p:nvPr/>
        </p:nvSpPr>
        <p:spPr bwMode="auto">
          <a:xfrm>
            <a:off x="6048375" y="862013"/>
            <a:ext cx="2401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r>
              <a:rPr lang="ar-SA" altLang="en-US" sz="2800" noProof="1">
                <a:solidFill>
                  <a:srgbClr val="000000"/>
                </a:solidFill>
                <a:latin typeface="Calibri" pitchFamily="34" charset="0"/>
                <a:cs typeface="B Titr" pitchFamily="2" charset="-78"/>
              </a:rPr>
              <a:t>بانکداری راستین</a:t>
            </a:r>
            <a:endParaRPr lang="da-DK" altLang="en-US" sz="3200">
              <a:solidFill>
                <a:srgbClr val="000000"/>
              </a:solidFill>
              <a:latin typeface="Calibri" pitchFamily="34" charset="0"/>
              <a:cs typeface="B Titr" pitchFamily="2" charset="-78"/>
            </a:endParaRPr>
          </a:p>
        </p:txBody>
      </p:sp>
      <p:sp>
        <p:nvSpPr>
          <p:cNvPr id="2" name="Right Arrow 1"/>
          <p:cNvSpPr/>
          <p:nvPr/>
        </p:nvSpPr>
        <p:spPr>
          <a:xfrm rot="10800000">
            <a:off x="4354829" y="5529005"/>
            <a:ext cx="1567670" cy="371665"/>
          </a:xfrm>
          <a:prstGeom prst="rightArrow">
            <a:avLst/>
          </a:prstGeom>
          <a:gradFill flip="none" rotWithShape="1">
            <a:gsLst>
              <a:gs pos="0">
                <a:schemeClr val="accent2">
                  <a:tint val="100000"/>
                  <a:shade val="100000"/>
                  <a:satMod val="130000"/>
                </a:schemeClr>
              </a:gs>
              <a:gs pos="100000">
                <a:schemeClr val="accent2">
                  <a:tint val="50000"/>
                  <a:shade val="100000"/>
                  <a:satMod val="350000"/>
                </a:schemeClr>
              </a:gs>
            </a:gsLst>
            <a:path path="circle">
              <a:fillToRect l="100000" b="100000"/>
            </a:path>
            <a:tileRect t="-100000" r="-100000"/>
          </a:gradFill>
        </p:spPr>
        <p:style>
          <a:lnRef idx="1">
            <a:schemeClr val="accent2"/>
          </a:lnRef>
          <a:fillRef idx="3">
            <a:schemeClr val="accent2"/>
          </a:fillRef>
          <a:effectRef idx="2">
            <a:schemeClr val="accent2"/>
          </a:effectRef>
          <a:fontRef idx="minor">
            <a:schemeClr val="lt1"/>
          </a:fontRef>
        </p:style>
        <p:txBody>
          <a:bodyPr rtlCol="1" anchor="ctr"/>
          <a:lstStyle/>
          <a:p>
            <a:pPr algn="ctr">
              <a:defRPr/>
            </a:pPr>
            <a:endParaRPr lang="fa-IR">
              <a:solidFill>
                <a:prstClr val="white"/>
              </a:solidFill>
            </a:endParaRPr>
          </a:p>
        </p:txBody>
      </p:sp>
      <p:sp>
        <p:nvSpPr>
          <p:cNvPr id="22547" name="TextBox 66"/>
          <p:cNvSpPr txBox="1">
            <a:spLocks noChangeArrowheads="1"/>
          </p:cNvSpPr>
          <p:nvPr/>
        </p:nvSpPr>
        <p:spPr bwMode="auto">
          <a:xfrm>
            <a:off x="103188" y="2159000"/>
            <a:ext cx="4092575" cy="433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r" rtl="1">
              <a:spcBef>
                <a:spcPts val="600"/>
              </a:spcBef>
              <a:spcAft>
                <a:spcPts val="600"/>
              </a:spcAft>
              <a:buFontTx/>
              <a:buNone/>
            </a:pPr>
            <a:r>
              <a:rPr lang="fa-IR" altLang="en-US" sz="1600" b="1">
                <a:solidFill>
                  <a:srgbClr val="C00000"/>
                </a:solidFill>
                <a:latin typeface="Arial" charset="0"/>
                <a:cs typeface="B Titr" pitchFamily="2" charset="-78"/>
              </a:rPr>
              <a:t>فصل 38 : بازار گواهی راستین </a:t>
            </a:r>
            <a:r>
              <a:rPr lang="en-US" altLang="en-US" sz="1600" b="1">
                <a:solidFill>
                  <a:srgbClr val="C00000"/>
                </a:solidFill>
                <a:latin typeface="Arial" charset="0"/>
                <a:cs typeface="B Titr" pitchFamily="2" charset="-78"/>
              </a:rPr>
              <a:t>(RCM)</a:t>
            </a:r>
            <a:endParaRPr lang="fa-IR" altLang="en-US" sz="1600" b="1">
              <a:solidFill>
                <a:srgbClr val="C00000"/>
              </a:solidFill>
              <a:latin typeface="Arial" charset="0"/>
              <a:cs typeface="B Titr" pitchFamily="2" charset="-78"/>
            </a:endParaRPr>
          </a:p>
          <a:p>
            <a:pPr algn="r" rtl="1">
              <a:spcBef>
                <a:spcPts val="600"/>
              </a:spcBef>
              <a:spcAft>
                <a:spcPts val="600"/>
              </a:spcAft>
              <a:buFontTx/>
              <a:buNone/>
            </a:pPr>
            <a:r>
              <a:rPr lang="fa-IR" altLang="en-US" sz="1600" b="1">
                <a:solidFill>
                  <a:srgbClr val="C00000"/>
                </a:solidFill>
                <a:latin typeface="Arial" charset="0"/>
                <a:cs typeface="B Titr" pitchFamily="2" charset="-78"/>
              </a:rPr>
              <a:t>فصل 39 : سامانه تأمین مالی جمعی </a:t>
            </a:r>
            <a:r>
              <a:rPr lang="en-US" altLang="en-US" sz="1600" b="1">
                <a:solidFill>
                  <a:srgbClr val="C00000"/>
                </a:solidFill>
                <a:latin typeface="Arial" charset="0"/>
                <a:cs typeface="B Titr" pitchFamily="2" charset="-78"/>
              </a:rPr>
              <a:t>(CFS)</a:t>
            </a:r>
            <a:endParaRPr lang="fa-IR" altLang="en-US" sz="1600" b="1">
              <a:solidFill>
                <a:srgbClr val="C00000"/>
              </a:solidFill>
              <a:latin typeface="Arial" charset="0"/>
              <a:cs typeface="B Titr" pitchFamily="2" charset="-78"/>
            </a:endParaRPr>
          </a:p>
          <a:p>
            <a:pPr algn="r" rtl="1">
              <a:spcBef>
                <a:spcPts val="600"/>
              </a:spcBef>
              <a:spcAft>
                <a:spcPts val="600"/>
              </a:spcAft>
              <a:buFontTx/>
              <a:buNone/>
            </a:pPr>
            <a:r>
              <a:rPr lang="fa-IR" altLang="en-US" sz="1600" b="1">
                <a:solidFill>
                  <a:srgbClr val="C00000"/>
                </a:solidFill>
                <a:latin typeface="Arial" charset="0"/>
                <a:cs typeface="B Titr" pitchFamily="2" charset="-78"/>
              </a:rPr>
              <a:t>فصل 40 : بازرسی و پایش عملیات </a:t>
            </a:r>
            <a:r>
              <a:rPr lang="en-US" altLang="en-US" sz="1600" b="1">
                <a:solidFill>
                  <a:srgbClr val="C00000"/>
                </a:solidFill>
                <a:latin typeface="Arial" charset="0"/>
                <a:cs typeface="B Titr" pitchFamily="2" charset="-78"/>
              </a:rPr>
              <a:t>(OCM)</a:t>
            </a:r>
          </a:p>
          <a:p>
            <a:pPr algn="r" rtl="1">
              <a:spcBef>
                <a:spcPts val="600"/>
              </a:spcBef>
              <a:spcAft>
                <a:spcPts val="600"/>
              </a:spcAft>
              <a:buFontTx/>
              <a:buNone/>
            </a:pPr>
            <a:r>
              <a:rPr lang="fa-IR" altLang="en-US" sz="1600" b="1">
                <a:solidFill>
                  <a:srgbClr val="C00000"/>
                </a:solidFill>
                <a:latin typeface="Arial" charset="0"/>
                <a:cs typeface="B Titr" pitchFamily="2" charset="-78"/>
              </a:rPr>
              <a:t>فصل 41 : تبدیل دارائی به اوراق بهادار </a:t>
            </a:r>
            <a:r>
              <a:rPr lang="en-US" altLang="en-US" sz="1600" b="1">
                <a:solidFill>
                  <a:srgbClr val="C00000"/>
                </a:solidFill>
                <a:latin typeface="Arial" charset="0"/>
                <a:cs typeface="B Titr" pitchFamily="2" charset="-78"/>
              </a:rPr>
              <a:t>(MSS)</a:t>
            </a:r>
          </a:p>
          <a:p>
            <a:pPr algn="r" rtl="1">
              <a:spcBef>
                <a:spcPts val="600"/>
              </a:spcBef>
              <a:spcAft>
                <a:spcPts val="600"/>
              </a:spcAft>
              <a:buFontTx/>
              <a:buNone/>
            </a:pPr>
            <a:r>
              <a:rPr lang="fa-IR" altLang="en-US" sz="1600" b="1">
                <a:solidFill>
                  <a:srgbClr val="C00000"/>
                </a:solidFill>
                <a:latin typeface="Arial" charset="0"/>
                <a:cs typeface="B Titr" pitchFamily="2" charset="-78"/>
              </a:rPr>
              <a:t>فصل 42 : تهاتر تعهدات پشت سرهم </a:t>
            </a:r>
            <a:r>
              <a:rPr lang="en-US" altLang="en-US" sz="1600" b="1">
                <a:solidFill>
                  <a:srgbClr val="C00000"/>
                </a:solidFill>
                <a:latin typeface="Arial" charset="0"/>
                <a:cs typeface="B Titr" pitchFamily="2" charset="-78"/>
              </a:rPr>
              <a:t>(SCC)</a:t>
            </a:r>
          </a:p>
          <a:p>
            <a:pPr algn="r" rtl="1">
              <a:spcBef>
                <a:spcPts val="600"/>
              </a:spcBef>
              <a:spcAft>
                <a:spcPts val="600"/>
              </a:spcAft>
              <a:buFontTx/>
              <a:buNone/>
            </a:pPr>
            <a:r>
              <a:rPr lang="fa-IR" altLang="en-US" sz="1600" b="1">
                <a:solidFill>
                  <a:srgbClr val="C00000"/>
                </a:solidFill>
                <a:latin typeface="Arial" charset="0"/>
                <a:cs typeface="B Titr" pitchFamily="2" charset="-78"/>
              </a:rPr>
              <a:t>فصل 43: سامانه ثبت وثیقه </a:t>
            </a:r>
            <a:r>
              <a:rPr lang="en-US" altLang="en-US" sz="1600" b="1">
                <a:solidFill>
                  <a:srgbClr val="C00000"/>
                </a:solidFill>
                <a:latin typeface="Arial" charset="0"/>
                <a:cs typeface="B Titr" pitchFamily="2" charset="-78"/>
              </a:rPr>
              <a:t>(CRS)</a:t>
            </a:r>
          </a:p>
          <a:p>
            <a:pPr algn="r" rtl="1">
              <a:spcBef>
                <a:spcPts val="600"/>
              </a:spcBef>
              <a:spcAft>
                <a:spcPts val="600"/>
              </a:spcAft>
              <a:buFontTx/>
              <a:buNone/>
            </a:pPr>
            <a:r>
              <a:rPr lang="fa-IR" altLang="en-US" sz="1600" b="1">
                <a:solidFill>
                  <a:srgbClr val="C00000"/>
                </a:solidFill>
                <a:latin typeface="Arial" charset="0"/>
                <a:cs typeface="B Titr" pitchFamily="2" charset="-78"/>
              </a:rPr>
              <a:t>فصل 44 : پروتکل برداشت بین بانکی </a:t>
            </a:r>
            <a:r>
              <a:rPr lang="en-US" altLang="en-US" sz="1600" b="1">
                <a:solidFill>
                  <a:srgbClr val="C00000"/>
                </a:solidFill>
                <a:latin typeface="Arial" charset="0"/>
                <a:cs typeface="B Titr" pitchFamily="2" charset="-78"/>
              </a:rPr>
              <a:t>(IWP) </a:t>
            </a:r>
          </a:p>
          <a:p>
            <a:pPr algn="r" rtl="1">
              <a:spcBef>
                <a:spcPts val="600"/>
              </a:spcBef>
              <a:spcAft>
                <a:spcPts val="600"/>
              </a:spcAft>
              <a:buFontTx/>
              <a:buNone/>
            </a:pPr>
            <a:r>
              <a:rPr lang="fa-IR" altLang="en-US" sz="1600" b="1">
                <a:solidFill>
                  <a:srgbClr val="C00000"/>
                </a:solidFill>
                <a:latin typeface="Arial" charset="0"/>
                <a:cs typeface="B Titr" pitchFamily="2" charset="-78"/>
              </a:rPr>
              <a:t>فصل 45 :</a:t>
            </a:r>
            <a:r>
              <a:rPr lang="fa-IR" altLang="en-US" sz="1500" b="1">
                <a:solidFill>
                  <a:srgbClr val="C00000"/>
                </a:solidFill>
                <a:latin typeface="Arial" charset="0"/>
                <a:cs typeface="B Titr" pitchFamily="2" charset="-78"/>
              </a:rPr>
              <a:t> تسویه اوراق بدون کاغذ غیرربوی </a:t>
            </a:r>
            <a:r>
              <a:rPr lang="en-US" altLang="en-US" sz="1500" b="1">
                <a:solidFill>
                  <a:srgbClr val="C00000"/>
                </a:solidFill>
                <a:latin typeface="Arial" charset="0"/>
                <a:cs typeface="B Titr" pitchFamily="2" charset="-78"/>
              </a:rPr>
              <a:t>NSSSS)</a:t>
            </a:r>
            <a:r>
              <a:rPr lang="fa-IR" altLang="en-US" sz="1500" b="1">
                <a:solidFill>
                  <a:srgbClr val="C00000"/>
                </a:solidFill>
                <a:latin typeface="Arial" charset="0"/>
                <a:cs typeface="B Titr" pitchFamily="2" charset="-78"/>
              </a:rPr>
              <a:t>)</a:t>
            </a:r>
            <a:endParaRPr lang="en-US" altLang="en-US" sz="1500" b="1">
              <a:solidFill>
                <a:srgbClr val="C00000"/>
              </a:solidFill>
              <a:latin typeface="Arial" charset="0"/>
              <a:cs typeface="B Titr" pitchFamily="2" charset="-78"/>
            </a:endParaRPr>
          </a:p>
          <a:p>
            <a:pPr algn="r" rtl="1">
              <a:spcBef>
                <a:spcPts val="600"/>
              </a:spcBef>
              <a:spcAft>
                <a:spcPts val="600"/>
              </a:spcAft>
              <a:buFontTx/>
              <a:buNone/>
            </a:pPr>
            <a:r>
              <a:rPr lang="fa-IR" altLang="en-US" sz="1600" b="1">
                <a:solidFill>
                  <a:srgbClr val="C00000"/>
                </a:solidFill>
                <a:latin typeface="Arial" charset="0"/>
                <a:cs typeface="B Titr" pitchFamily="2" charset="-78"/>
              </a:rPr>
              <a:t>فصل 46 : اجرای مفاد اسناد لازم الاجراي بانكها</a:t>
            </a:r>
            <a:endParaRPr lang="en-US" altLang="en-US" sz="1600" b="1">
              <a:solidFill>
                <a:srgbClr val="C00000"/>
              </a:solidFill>
              <a:latin typeface="Arial" charset="0"/>
              <a:cs typeface="B Titr" pitchFamily="2" charset="-78"/>
            </a:endParaRPr>
          </a:p>
          <a:p>
            <a:pPr algn="r" rtl="1">
              <a:spcBef>
                <a:spcPts val="600"/>
              </a:spcBef>
              <a:spcAft>
                <a:spcPts val="600"/>
              </a:spcAft>
              <a:buFontTx/>
              <a:buNone/>
            </a:pPr>
            <a:r>
              <a:rPr lang="fa-IR" altLang="en-US" sz="1600" b="1">
                <a:solidFill>
                  <a:srgbClr val="C00000"/>
                </a:solidFill>
                <a:latin typeface="Arial" charset="0"/>
                <a:cs typeface="B Titr" pitchFamily="2" charset="-78"/>
              </a:rPr>
              <a:t>فصل 47 :</a:t>
            </a:r>
            <a:r>
              <a:rPr lang="fa-IR" altLang="en-US" sz="1500" b="1">
                <a:solidFill>
                  <a:srgbClr val="C00000"/>
                </a:solidFill>
                <a:latin typeface="Arial" charset="0"/>
                <a:cs typeface="B Titr" pitchFamily="2" charset="-78"/>
              </a:rPr>
              <a:t> شفافیت مالی، حکمرانی و افشای اطلاعات بانک</a:t>
            </a:r>
          </a:p>
          <a:p>
            <a:pPr algn="r" rtl="1">
              <a:spcBef>
                <a:spcPts val="600"/>
              </a:spcBef>
              <a:spcAft>
                <a:spcPts val="600"/>
              </a:spcAft>
              <a:buFontTx/>
              <a:buNone/>
            </a:pPr>
            <a:r>
              <a:rPr lang="fa-IR" altLang="en-US" sz="1600" b="1">
                <a:solidFill>
                  <a:srgbClr val="C00000"/>
                </a:solidFill>
                <a:latin typeface="Arial" charset="0"/>
                <a:cs typeface="B Titr" pitchFamily="2" charset="-78"/>
              </a:rPr>
              <a:t> </a:t>
            </a:r>
          </a:p>
        </p:txBody>
      </p:sp>
      <p:sp>
        <p:nvSpPr>
          <p:cNvPr id="3" name="Slide Number Placeholder 2"/>
          <p:cNvSpPr>
            <a:spLocks noGrp="1"/>
          </p:cNvSpPr>
          <p:nvPr>
            <p:ph type="sldNum" sz="quarter" idx="12"/>
          </p:nvPr>
        </p:nvSpPr>
        <p:spPr/>
        <p:txBody>
          <a:bodyPr/>
          <a:lstStyle/>
          <a:p>
            <a:pPr>
              <a:defRPr/>
            </a:pPr>
            <a:fld id="{C55DF8E3-88C7-4860-9BE0-F40619681A8C}" type="slidenum">
              <a:rPr lang="ar-SA" smtClean="0"/>
              <a:pPr>
                <a:defRPr/>
              </a:pPr>
              <a:t>29</a:t>
            </a:fld>
            <a:endParaRPr lang="en-US" sz="1600">
              <a:solidFill>
                <a:srgbClr val="9D2512"/>
              </a:solidFill>
            </a:endParaRPr>
          </a:p>
        </p:txBody>
      </p:sp>
    </p:spTree>
    <p:extLst>
      <p:ext uri="{BB962C8B-B14F-4D97-AF65-F5344CB8AC3E}">
        <p14:creationId xmlns:p14="http://schemas.microsoft.com/office/powerpoint/2010/main" val="1448907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625" y="1662820"/>
            <a:ext cx="8229600" cy="4525963"/>
          </a:xfrm>
        </p:spPr>
        <p:txBody>
          <a:bodyPr rtlCol="0">
            <a:normAutofit fontScale="85000" lnSpcReduction="20000"/>
          </a:bodyPr>
          <a:lstStyle/>
          <a:p>
            <a:pPr algn="r" rtl="1" fontAlgn="auto">
              <a:lnSpc>
                <a:spcPct val="120000"/>
              </a:lnSpc>
              <a:spcAft>
                <a:spcPts val="0"/>
              </a:spcAft>
              <a:buFont typeface="Wingdings" pitchFamily="2" charset="2"/>
              <a:buChar char="Ø"/>
              <a:defRPr/>
            </a:pPr>
            <a:r>
              <a:rPr lang="fa-IR" sz="2000" b="1" dirty="0">
                <a:solidFill>
                  <a:srgbClr val="002060"/>
                </a:solidFill>
                <a:cs typeface="B Titr" pitchFamily="2" charset="-78"/>
              </a:rPr>
              <a:t>علاوه بر بسیاری از زمینه‌های توسعه نظری و بنیادی در مجموع بانکداری راستین طرحی کاربردی است که منتج به تدوین لایحه بانکداری راستین و آئین‌نامه اجرائی بانکداری راستین شد.</a:t>
            </a:r>
          </a:p>
          <a:p>
            <a:pPr algn="r" rtl="1" fontAlgn="auto">
              <a:lnSpc>
                <a:spcPct val="120000"/>
              </a:lnSpc>
              <a:spcAft>
                <a:spcPts val="0"/>
              </a:spcAft>
              <a:buFont typeface="Wingdings" pitchFamily="2" charset="2"/>
              <a:buChar char="Ø"/>
              <a:defRPr/>
            </a:pPr>
            <a:endParaRPr lang="fa-IR" sz="2000" b="1" dirty="0">
              <a:solidFill>
                <a:schemeClr val="tx1">
                  <a:lumMod val="50000"/>
                  <a:lumOff val="50000"/>
                </a:schemeClr>
              </a:solidFill>
              <a:cs typeface="B Nazanin" pitchFamily="2" charset="-78"/>
            </a:endParaRPr>
          </a:p>
          <a:p>
            <a:pPr algn="r" rtl="1" fontAlgn="auto">
              <a:lnSpc>
                <a:spcPct val="120000"/>
              </a:lnSpc>
              <a:spcAft>
                <a:spcPts val="0"/>
              </a:spcAft>
              <a:buFont typeface="Wingdings" pitchFamily="2" charset="2"/>
              <a:buChar char="Ø"/>
              <a:defRPr/>
            </a:pPr>
            <a:r>
              <a:rPr lang="fa-IR" sz="2800" b="1" dirty="0">
                <a:solidFill>
                  <a:srgbClr val="FF0000"/>
                </a:solidFill>
                <a:cs typeface="B Nazanin" pitchFamily="2" charset="-78"/>
              </a:rPr>
              <a:t>اهداف تدوین بانکداری راستین بطور خلاصه: </a:t>
            </a:r>
          </a:p>
          <a:p>
            <a:pPr algn="r" rtl="1" fontAlgn="auto">
              <a:lnSpc>
                <a:spcPct val="120000"/>
              </a:lnSpc>
              <a:spcAft>
                <a:spcPts val="0"/>
              </a:spcAft>
              <a:buFont typeface="Arial" pitchFamily="34" charset="0"/>
              <a:buChar char="•"/>
              <a:defRPr/>
            </a:pPr>
            <a:r>
              <a:rPr lang="fa-IR" sz="2000" b="1" dirty="0">
                <a:solidFill>
                  <a:srgbClr val="002060"/>
                </a:solidFill>
                <a:cs typeface="B Titr" pitchFamily="2" charset="-78"/>
              </a:rPr>
              <a:t>انطباق بیشتر عملیات و نظام بانکی با اصول و موازین دین مبین اسلام و تأمین نظر شارع مقدس، </a:t>
            </a:r>
          </a:p>
          <a:p>
            <a:pPr algn="r" rtl="1" fontAlgn="auto">
              <a:lnSpc>
                <a:spcPct val="120000"/>
              </a:lnSpc>
              <a:spcAft>
                <a:spcPts val="0"/>
              </a:spcAft>
              <a:buFont typeface="Arial" pitchFamily="34" charset="0"/>
              <a:buChar char="•"/>
              <a:defRPr/>
            </a:pPr>
            <a:r>
              <a:rPr lang="fa-IR" sz="2000" b="1" dirty="0">
                <a:solidFill>
                  <a:srgbClr val="002060"/>
                </a:solidFill>
                <a:cs typeface="B Titr" pitchFamily="2" charset="-78"/>
              </a:rPr>
              <a:t>دستیابی هرچه بیشتر به یک نظام بانکی مبتنی بر صدق و راستی و عملیات مالی سالم</a:t>
            </a:r>
          </a:p>
          <a:p>
            <a:pPr algn="r" rtl="1" fontAlgn="auto">
              <a:lnSpc>
                <a:spcPct val="120000"/>
              </a:lnSpc>
              <a:spcAft>
                <a:spcPts val="0"/>
              </a:spcAft>
              <a:buFont typeface="Arial" pitchFamily="34" charset="0"/>
              <a:buChar char="•"/>
              <a:defRPr/>
            </a:pPr>
            <a:r>
              <a:rPr lang="fa-IR" sz="2000" b="1" dirty="0">
                <a:solidFill>
                  <a:srgbClr val="002060"/>
                </a:solidFill>
                <a:cs typeface="B Titr" pitchFamily="2" charset="-78"/>
              </a:rPr>
              <a:t>کمک به شکوفایی اقتصاد، توزیع عادلانه امکانات و </a:t>
            </a:r>
            <a:r>
              <a:rPr lang="fa-IR" sz="2000" b="1" dirty="0" err="1">
                <a:solidFill>
                  <a:srgbClr val="002060"/>
                </a:solidFill>
                <a:cs typeface="B Titr" pitchFamily="2" charset="-78"/>
              </a:rPr>
              <a:t>فرصت‌ها</a:t>
            </a:r>
            <a:r>
              <a:rPr lang="fa-IR" sz="2000" b="1" dirty="0">
                <a:solidFill>
                  <a:srgbClr val="002060"/>
                </a:solidFill>
                <a:cs typeface="B Titr" pitchFamily="2" charset="-78"/>
              </a:rPr>
              <a:t> و ایجاد اشتغال و افزایش تولید و رفاه جامعه</a:t>
            </a:r>
          </a:p>
          <a:p>
            <a:pPr marL="0" indent="0" algn="r" rtl="1" fontAlgn="auto">
              <a:lnSpc>
                <a:spcPct val="120000"/>
              </a:lnSpc>
              <a:spcAft>
                <a:spcPts val="0"/>
              </a:spcAft>
              <a:buFontTx/>
              <a:buNone/>
              <a:defRPr/>
            </a:pPr>
            <a:endParaRPr lang="fa-IR" sz="2000" b="1" dirty="0">
              <a:solidFill>
                <a:srgbClr val="002060"/>
              </a:solidFill>
              <a:cs typeface="B Titr" pitchFamily="2" charset="-78"/>
            </a:endParaRPr>
          </a:p>
          <a:p>
            <a:pPr algn="r" rtl="1" fontAlgn="auto">
              <a:lnSpc>
                <a:spcPct val="120000"/>
              </a:lnSpc>
              <a:spcAft>
                <a:spcPts val="0"/>
              </a:spcAft>
              <a:buFont typeface="Wingdings" pitchFamily="2" charset="2"/>
              <a:buChar char="Ø"/>
              <a:defRPr/>
            </a:pPr>
            <a:r>
              <a:rPr lang="fa-IR" b="1" dirty="0">
                <a:solidFill>
                  <a:schemeClr val="tx1">
                    <a:lumMod val="50000"/>
                    <a:lumOff val="50000"/>
                  </a:schemeClr>
                </a:solidFill>
                <a:cs typeface="B Nazanin" pitchFamily="2" charset="-78"/>
              </a:rPr>
              <a:t>توضیح: </a:t>
            </a:r>
          </a:p>
          <a:p>
            <a:pPr marL="0" indent="0" algn="r" rtl="1" fontAlgn="auto">
              <a:lnSpc>
                <a:spcPct val="120000"/>
              </a:lnSpc>
              <a:spcAft>
                <a:spcPts val="0"/>
              </a:spcAft>
              <a:buFontTx/>
              <a:buNone/>
              <a:defRPr/>
            </a:pPr>
            <a:r>
              <a:rPr lang="fa-IR" sz="2000" b="1" dirty="0">
                <a:solidFill>
                  <a:srgbClr val="002060"/>
                </a:solidFill>
                <a:cs typeface="B Titr" pitchFamily="2" charset="-78"/>
              </a:rPr>
              <a:t>بانکداری راستین بر مبنای اصول عملیاتی، مالی، اقتصادی، اخلاقی، اجتماعی، حقوقی، بین‌المللی و سازمانی خاصی است که همگی منتج از </a:t>
            </a:r>
            <a:r>
              <a:rPr lang="fa-IR" sz="2000" b="1" dirty="0" err="1">
                <a:solidFill>
                  <a:srgbClr val="002060"/>
                </a:solidFill>
                <a:cs typeface="B Titr" pitchFamily="2" charset="-78"/>
              </a:rPr>
              <a:t>آموزه‌های</a:t>
            </a:r>
            <a:r>
              <a:rPr lang="fa-IR" sz="2000" b="1" dirty="0">
                <a:solidFill>
                  <a:srgbClr val="002060"/>
                </a:solidFill>
                <a:cs typeface="B Titr" pitchFamily="2" charset="-78"/>
              </a:rPr>
              <a:t> عقلی، انسانی، اسلامی و اخلاقی و مبتنی بر آخرین </a:t>
            </a:r>
            <a:r>
              <a:rPr lang="fa-IR" sz="2000" b="1" dirty="0" err="1">
                <a:solidFill>
                  <a:srgbClr val="002060"/>
                </a:solidFill>
                <a:cs typeface="B Titr" pitchFamily="2" charset="-78"/>
              </a:rPr>
              <a:t>دستآوردهای</a:t>
            </a:r>
            <a:r>
              <a:rPr lang="fa-IR" sz="2000" b="1" dirty="0">
                <a:solidFill>
                  <a:srgbClr val="002060"/>
                </a:solidFill>
                <a:cs typeface="B Titr" pitchFamily="2" charset="-78"/>
              </a:rPr>
              <a:t> علمی بشر در </a:t>
            </a:r>
            <a:r>
              <a:rPr lang="fa-IR" sz="2000" b="1" dirty="0" err="1">
                <a:solidFill>
                  <a:srgbClr val="002060"/>
                </a:solidFill>
                <a:cs typeface="B Titr" pitchFamily="2" charset="-78"/>
              </a:rPr>
              <a:t>زمینه‌های</a:t>
            </a:r>
            <a:r>
              <a:rPr lang="fa-IR" sz="2000" b="1" dirty="0">
                <a:solidFill>
                  <a:srgbClr val="002060"/>
                </a:solidFill>
                <a:cs typeface="B Titr" pitchFamily="2" charset="-78"/>
              </a:rPr>
              <a:t> علوم و فناوری و با هدف توسعه و رشد اقتصاد و بانکداری کشور طراحی شده است.</a:t>
            </a:r>
          </a:p>
          <a:p>
            <a:pPr algn="r" rtl="1" fontAlgn="auto">
              <a:lnSpc>
                <a:spcPct val="120000"/>
              </a:lnSpc>
              <a:spcAft>
                <a:spcPts val="0"/>
              </a:spcAft>
              <a:buFont typeface="Arial" pitchFamily="34" charset="0"/>
              <a:buChar char="•"/>
              <a:defRPr/>
            </a:pPr>
            <a:endParaRPr lang="en-US" sz="2000" dirty="0">
              <a:solidFill>
                <a:schemeClr val="tx1">
                  <a:lumMod val="50000"/>
                  <a:lumOff val="50000"/>
                </a:schemeClr>
              </a:solidFill>
              <a:cs typeface="B Nazanin" pitchFamily="2" charset="-78"/>
            </a:endParaRPr>
          </a:p>
        </p:txBody>
      </p:sp>
      <p:sp>
        <p:nvSpPr>
          <p:cNvPr id="5" name="Title 1"/>
          <p:cNvSpPr txBox="1">
            <a:spLocks noGrp="1"/>
          </p:cNvSpPr>
          <p:nvPr>
            <p:ph type="title"/>
          </p:nvPr>
        </p:nvSpPr>
        <p:spPr>
          <a:prstGeom prst="rect">
            <a:avLst/>
          </a:prstGeom>
        </p:spPr>
        <p:txBody>
          <a:bodyPr anchor="ctr">
            <a:normAutofit/>
          </a:bodyPr>
          <a:lstStyle>
            <a:lvl1pPr algn="ctr" rtl="0" eaLnBrk="0" fontAlgn="base" hangingPunct="0">
              <a:spcBef>
                <a:spcPct val="0"/>
              </a:spcBef>
              <a:spcAft>
                <a:spcPct val="0"/>
              </a:spcAft>
              <a:defRPr sz="4400" b="1" kern="120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reflection blurRad="6350" stA="55000" endA="300" endPos="45500" dir="5400000" sy="-100000" algn="bl" rotWithShape="0"/>
                </a:effectLst>
                <a:latin typeface="+mj-lt"/>
                <a:ea typeface="+mj-ea"/>
                <a:cs typeface="+mj-cs"/>
              </a:defRPr>
            </a:lvl1pPr>
            <a:lvl2pPr algn="ctr" rtl="0" eaLnBrk="0" fontAlgn="base" hangingPunct="0">
              <a:spcBef>
                <a:spcPct val="0"/>
              </a:spcBef>
              <a:spcAft>
                <a:spcPct val="0"/>
              </a:spcAft>
              <a:defRPr sz="4400" b="1">
                <a:solidFill>
                  <a:schemeClr val="tx1"/>
                </a:solidFill>
                <a:latin typeface="Calibri" pitchFamily="34" charset="0"/>
                <a:ea typeface="宋体" charset="-122"/>
              </a:defRPr>
            </a:lvl2pPr>
            <a:lvl3pPr algn="ctr" rtl="0" eaLnBrk="0" fontAlgn="base" hangingPunct="0">
              <a:spcBef>
                <a:spcPct val="0"/>
              </a:spcBef>
              <a:spcAft>
                <a:spcPct val="0"/>
              </a:spcAft>
              <a:defRPr sz="4400" b="1">
                <a:solidFill>
                  <a:schemeClr val="tx1"/>
                </a:solidFill>
                <a:latin typeface="Calibri" pitchFamily="34" charset="0"/>
                <a:ea typeface="宋体" charset="-122"/>
              </a:defRPr>
            </a:lvl3pPr>
            <a:lvl4pPr algn="ctr" rtl="0" eaLnBrk="0" fontAlgn="base" hangingPunct="0">
              <a:spcBef>
                <a:spcPct val="0"/>
              </a:spcBef>
              <a:spcAft>
                <a:spcPct val="0"/>
              </a:spcAft>
              <a:defRPr sz="4400" b="1">
                <a:solidFill>
                  <a:schemeClr val="tx1"/>
                </a:solidFill>
                <a:latin typeface="Calibri" pitchFamily="34" charset="0"/>
                <a:ea typeface="宋体" charset="-122"/>
              </a:defRPr>
            </a:lvl4pPr>
            <a:lvl5pPr algn="ctr" rtl="0" eaLnBrk="0" fontAlgn="base" hangingPunct="0">
              <a:spcBef>
                <a:spcPct val="0"/>
              </a:spcBef>
              <a:spcAft>
                <a:spcPct val="0"/>
              </a:spcAft>
              <a:defRPr sz="4400" b="1">
                <a:solidFill>
                  <a:schemeClr val="tx1"/>
                </a:solidFill>
                <a:latin typeface="Calibri" pitchFamily="34" charset="0"/>
                <a:ea typeface="宋体" charset="-122"/>
              </a:defRPr>
            </a:lvl5pPr>
            <a:lvl6pPr marL="457200" algn="ctr" rtl="0" eaLnBrk="1" fontAlgn="base" hangingPunct="1">
              <a:spcBef>
                <a:spcPct val="0"/>
              </a:spcBef>
              <a:spcAft>
                <a:spcPct val="0"/>
              </a:spcAft>
              <a:defRPr sz="4400" b="1">
                <a:solidFill>
                  <a:schemeClr val="tx1"/>
                </a:solidFill>
                <a:latin typeface="Calibri" pitchFamily="34" charset="0"/>
                <a:ea typeface="宋体" charset="-122"/>
              </a:defRPr>
            </a:lvl6pPr>
            <a:lvl7pPr marL="914400" algn="ctr" rtl="0" eaLnBrk="1" fontAlgn="base" hangingPunct="1">
              <a:spcBef>
                <a:spcPct val="0"/>
              </a:spcBef>
              <a:spcAft>
                <a:spcPct val="0"/>
              </a:spcAft>
              <a:defRPr sz="4400" b="1">
                <a:solidFill>
                  <a:schemeClr val="tx1"/>
                </a:solidFill>
                <a:latin typeface="Calibri" pitchFamily="34" charset="0"/>
                <a:ea typeface="宋体" charset="-122"/>
              </a:defRPr>
            </a:lvl7pPr>
            <a:lvl8pPr marL="1371600" algn="ctr" rtl="0" eaLnBrk="1" fontAlgn="base" hangingPunct="1">
              <a:spcBef>
                <a:spcPct val="0"/>
              </a:spcBef>
              <a:spcAft>
                <a:spcPct val="0"/>
              </a:spcAft>
              <a:defRPr sz="4400" b="1">
                <a:solidFill>
                  <a:schemeClr val="tx1"/>
                </a:solidFill>
                <a:latin typeface="Calibri" pitchFamily="34" charset="0"/>
                <a:ea typeface="宋体" charset="-122"/>
              </a:defRPr>
            </a:lvl8pPr>
            <a:lvl9pPr marL="1828800" algn="ctr" rtl="0" eaLnBrk="1" fontAlgn="base" hangingPunct="1">
              <a:spcBef>
                <a:spcPct val="0"/>
              </a:spcBef>
              <a:spcAft>
                <a:spcPct val="0"/>
              </a:spcAft>
              <a:defRPr sz="4400" b="1">
                <a:solidFill>
                  <a:schemeClr val="tx1"/>
                </a:solidFill>
                <a:latin typeface="Calibri" pitchFamily="34" charset="0"/>
                <a:ea typeface="宋体" charset="-122"/>
              </a:defRPr>
            </a:lvl9pPr>
          </a:lstStyle>
          <a:p>
            <a:pPr algn="r" rtl="1" eaLnBrk="1" hangingPunct="1">
              <a:defRPr/>
            </a:pPr>
            <a:r>
              <a:rPr lang="fa-I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B Titr" panose="00000700000000000000" pitchFamily="2" charset="-78"/>
              </a:rPr>
              <a:t>مشخصات کلی بانکداری راستین</a:t>
            </a:r>
            <a:endParaRPr lang="en-US"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B Titr" panose="00000700000000000000" pitchFamily="2" charset="-78"/>
            </a:endParaRPr>
          </a:p>
        </p:txBody>
      </p:sp>
      <p:sp>
        <p:nvSpPr>
          <p:cNvPr id="2" name="Slide Number Placeholder 1"/>
          <p:cNvSpPr>
            <a:spLocks noGrp="1"/>
          </p:cNvSpPr>
          <p:nvPr>
            <p:ph type="sldNum" sz="quarter" idx="12"/>
          </p:nvPr>
        </p:nvSpPr>
        <p:spPr/>
        <p:txBody>
          <a:bodyPr/>
          <a:lstStyle/>
          <a:p>
            <a:pPr>
              <a:defRPr/>
            </a:pPr>
            <a:fld id="{C55DF8E3-88C7-4860-9BE0-F40619681A8C}" type="slidenum">
              <a:rPr lang="ar-SA" smtClean="0"/>
              <a:pPr>
                <a:defRPr/>
              </a:pPr>
              <a:t>3</a:t>
            </a:fld>
            <a:endParaRPr lang="en-US" sz="1600">
              <a:solidFill>
                <a:srgbClr val="9D251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par>
                          <p:cTn id="8" fill="hold" nodeType="afterGroup">
                            <p:stCondLst>
                              <p:cond delay="500"/>
                            </p:stCondLst>
                            <p:childTnLst>
                              <p:par>
                                <p:cTn id="9" presetID="5" presetClass="entr" presetSubtype="1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checkerboard(across)">
                                      <p:cBhvr>
                                        <p:cTn id="11" dur="500"/>
                                        <p:tgtEl>
                                          <p:spTgt spid="3">
                                            <p:txEl>
                                              <p:pRg st="2" end="2"/>
                                            </p:txEl>
                                          </p:spTgt>
                                        </p:tgtEl>
                                      </p:cBhvr>
                                    </p:animEffect>
                                  </p:child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heckerboard(across)">
                                      <p:cBhvr>
                                        <p:cTn id="15" dur="500"/>
                                        <p:tgtEl>
                                          <p:spTgt spid="3">
                                            <p:txEl>
                                              <p:pRg st="3" end="3"/>
                                            </p:txEl>
                                          </p:spTgt>
                                        </p:tgtEl>
                                      </p:cBhvr>
                                    </p:animEffect>
                                  </p:childTnLst>
                                </p:cTn>
                              </p:par>
                            </p:childTnLst>
                          </p:cTn>
                        </p:par>
                        <p:par>
                          <p:cTn id="16" fill="hold" nodeType="afterGroup">
                            <p:stCondLst>
                              <p:cond delay="1500"/>
                            </p:stCondLst>
                            <p:childTnLst>
                              <p:par>
                                <p:cTn id="17" presetID="5" presetClass="entr" presetSubtype="1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checkerboard(across)">
                                      <p:cBhvr>
                                        <p:cTn id="19" dur="500"/>
                                        <p:tgtEl>
                                          <p:spTgt spid="3">
                                            <p:txEl>
                                              <p:pRg st="4" end="4"/>
                                            </p:txEl>
                                          </p:spTgt>
                                        </p:tgtEl>
                                      </p:cBhvr>
                                    </p:animEffect>
                                  </p:child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heckerboard(across)">
                                      <p:cBhvr>
                                        <p:cTn id="23" dur="500"/>
                                        <p:tgtEl>
                                          <p:spTgt spid="3">
                                            <p:txEl>
                                              <p:pRg st="5" end="5"/>
                                            </p:txEl>
                                          </p:spTgt>
                                        </p:tgtEl>
                                      </p:cBhvr>
                                    </p:animEffect>
                                  </p:childTnLst>
                                </p:cTn>
                              </p:par>
                            </p:childTnLst>
                          </p:cTn>
                        </p:par>
                        <p:par>
                          <p:cTn id="24" fill="hold" nodeType="afterGroup">
                            <p:stCondLst>
                              <p:cond delay="2500"/>
                            </p:stCondLst>
                            <p:childTnLst>
                              <p:par>
                                <p:cTn id="25" presetID="5" presetClass="entr" presetSubtype="10" fill="hold" nodeType="after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checkerboard(across)">
                                      <p:cBhvr>
                                        <p:cTn id="27" dur="500"/>
                                        <p:tgtEl>
                                          <p:spTgt spid="3">
                                            <p:txEl>
                                              <p:pRg st="7" end="7"/>
                                            </p:txEl>
                                          </p:spTgt>
                                        </p:tgtEl>
                                      </p:cBhvr>
                                    </p:animEffect>
                                  </p:child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checkerboard(across)">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194872" y="89942"/>
            <a:ext cx="8906265" cy="929389"/>
          </a:xfrm>
        </p:spPr>
        <p:txBody>
          <a:bodyPr>
            <a:normAutofit fontScale="90000"/>
          </a:bodyPr>
          <a:lstStyle/>
          <a:p>
            <a:pPr rtl="1" fontAlgn="auto">
              <a:spcAft>
                <a:spcPts val="0"/>
              </a:spcAft>
              <a:defRPr/>
            </a:pPr>
            <a:r>
              <a:rPr lang="en-US" sz="4000" dirty="0">
                <a:solidFill>
                  <a:srgbClr val="00B0F0"/>
                </a:solidFill>
                <a:cs typeface="B Titr" pitchFamily="2" charset="-78"/>
              </a:rPr>
              <a:t> </a:t>
            </a:r>
            <a:r>
              <a:rPr lang="fa-IR" sz="4000" dirty="0">
                <a:solidFill>
                  <a:srgbClr val="00B0F0"/>
                </a:solidFill>
                <a:cs typeface="B Titr" pitchFamily="2" charset="-78"/>
              </a:rPr>
              <a:t>سامانه بازار گواهی راستین    </a:t>
            </a:r>
            <a:r>
              <a:rPr lang="en-US" sz="4000" dirty="0">
                <a:solidFill>
                  <a:schemeClr val="accent2">
                    <a:lumMod val="60000"/>
                    <a:lumOff val="40000"/>
                  </a:schemeClr>
                </a:solidFill>
              </a:rPr>
              <a:t>http://pls.bmi.ir/</a:t>
            </a:r>
            <a:endParaRPr lang="fa-IR" sz="4000" dirty="0">
              <a:solidFill>
                <a:srgbClr val="00B0F0"/>
              </a:solidFill>
              <a:cs typeface="B Titr" pitchFamily="2" charset="-78"/>
            </a:endParaRPr>
          </a:p>
        </p:txBody>
      </p:sp>
      <p:sp>
        <p:nvSpPr>
          <p:cNvPr id="34819" name="Content Placeholder 2"/>
          <p:cNvSpPr>
            <a:spLocks noGrp="1"/>
          </p:cNvSpPr>
          <p:nvPr>
            <p:ph idx="1"/>
          </p:nvPr>
        </p:nvSpPr>
        <p:spPr>
          <a:xfrm>
            <a:off x="6091238" y="1011238"/>
            <a:ext cx="1793875" cy="425450"/>
          </a:xfrm>
        </p:spPr>
        <p:txBody>
          <a:bodyPr/>
          <a:lstStyle/>
          <a:p>
            <a:pPr marL="0" indent="0" algn="r" rtl="1">
              <a:buFontTx/>
              <a:buNone/>
            </a:pPr>
            <a:r>
              <a:rPr lang="fa-IR" altLang="en-US" sz="2000" b="1">
                <a:cs typeface="B Titr" pitchFamily="2" charset="-78"/>
              </a:rPr>
              <a:t>شعبه مشاركتي قبا</a:t>
            </a:r>
            <a:endParaRPr lang="en-US" altLang="en-US" sz="2000">
              <a:cs typeface="B Titr" pitchFamily="2" charset="-78"/>
            </a:endParaRPr>
          </a:p>
        </p:txBody>
      </p:sp>
      <p:pic>
        <p:nvPicPr>
          <p:cNvPr id="34820" name="Picture 3" descr="New Microsoft Office Word Document_pagenumber.001.jpg"/>
          <p:cNvPicPr>
            <a:picLocks noChangeAspect="1"/>
          </p:cNvPicPr>
          <p:nvPr/>
        </p:nvPicPr>
        <p:blipFill>
          <a:blip r:embed="rId2">
            <a:extLst>
              <a:ext uri="{28A0092B-C50C-407E-A947-70E740481C1C}">
                <a14:useLocalDpi xmlns:a14="http://schemas.microsoft.com/office/drawing/2010/main" val="0"/>
              </a:ext>
            </a:extLst>
          </a:blip>
          <a:srcRect r="6969"/>
          <a:stretch>
            <a:fillRect/>
          </a:stretch>
        </p:blipFill>
        <p:spPr bwMode="auto">
          <a:xfrm>
            <a:off x="19050" y="1209675"/>
            <a:ext cx="5172075"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1450" y="1366838"/>
            <a:ext cx="3849688" cy="547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C55DF8E3-88C7-4860-9BE0-F40619681A8C}" type="slidenum">
              <a:rPr lang="ar-SA" smtClean="0"/>
              <a:pPr>
                <a:defRPr/>
              </a:pPr>
              <a:t>30</a:t>
            </a:fld>
            <a:endParaRPr lang="en-US" sz="1600">
              <a:solidFill>
                <a:srgbClr val="9D2512"/>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0" y="3886200"/>
            <a:ext cx="9144000" cy="2381256"/>
          </a:xfrm>
          <a:prstGeom prst="rect">
            <a:avLst/>
          </a:prstGeom>
          <a:gradFill>
            <a:gsLst>
              <a:gs pos="61000">
                <a:schemeClr val="bg1">
                  <a:alpha val="0"/>
                </a:schemeClr>
              </a:gs>
              <a:gs pos="100000">
                <a:schemeClr val="bg1">
                  <a:lumMod val="8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ktangel med enkelt afrundet hjørne 11"/>
          <p:cNvSpPr/>
          <p:nvPr/>
        </p:nvSpPr>
        <p:spPr>
          <a:xfrm rot="10800000" flipH="1">
            <a:off x="211015" y="379827"/>
            <a:ext cx="8523077" cy="6230847"/>
          </a:xfrm>
          <a:prstGeom prst="round1Rect">
            <a:avLst/>
          </a:prstGeom>
          <a:gradFill flip="none" rotWithShape="1">
            <a:gsLst>
              <a:gs pos="0">
                <a:schemeClr val="bg1"/>
              </a:gs>
              <a:gs pos="100000">
                <a:schemeClr val="bg1">
                  <a:lumMod val="85000"/>
                </a:schemeClr>
              </a:gs>
            </a:gsLst>
            <a:lin ang="16200000" scaled="1"/>
            <a:tileRect/>
          </a:gradFill>
          <a:ln w="19050" cap="flat" cmpd="sng" algn="ctr">
            <a:gradFill flip="none" rotWithShape="1">
              <a:gsLst>
                <a:gs pos="0">
                  <a:schemeClr val="tx1">
                    <a:lumMod val="50000"/>
                    <a:lumOff val="50000"/>
                    <a:alpha val="47000"/>
                  </a:schemeClr>
                </a:gs>
                <a:gs pos="100000">
                  <a:schemeClr val="tx1">
                    <a:lumMod val="85000"/>
                    <a:lumOff val="15000"/>
                  </a:schemeClr>
                </a:gs>
              </a:gsLst>
              <a:lin ang="540000" scaled="0"/>
              <a:tileRect/>
            </a:gradFill>
            <a:prstDash val="solid"/>
          </a:ln>
          <a:effectLst/>
        </p:spPr>
        <p:txBody>
          <a:bodyPr anchor="ctr"/>
          <a:lstStyle/>
          <a:p>
            <a:pPr algn="ctr" fontAlgn="auto">
              <a:spcBef>
                <a:spcPts val="0"/>
              </a:spcBef>
              <a:spcAft>
                <a:spcPts val="0"/>
              </a:spcAft>
              <a:defRPr/>
            </a:pPr>
            <a:endParaRPr lang="da-DK">
              <a:solidFill>
                <a:srgbClr val="FFFFFF"/>
              </a:solidFill>
              <a:latin typeface="Calibri" pitchFamily="-105" charset="0"/>
            </a:endParaRPr>
          </a:p>
        </p:txBody>
      </p:sp>
      <p:grpSp>
        <p:nvGrpSpPr>
          <p:cNvPr id="38920" name="Group 105"/>
          <p:cNvGrpSpPr>
            <a:grpSpLocks/>
          </p:cNvGrpSpPr>
          <p:nvPr/>
        </p:nvGrpSpPr>
        <p:grpSpPr bwMode="auto">
          <a:xfrm rot="19765573" flipH="1">
            <a:off x="5768975" y="74613"/>
            <a:ext cx="2992438" cy="2906712"/>
            <a:chOff x="5580063" y="2757488"/>
            <a:chExt cx="1031875" cy="1022350"/>
          </a:xfrm>
        </p:grpSpPr>
        <p:sp>
          <p:nvSpPr>
            <p:cNvPr id="10" name="Ellipse 44"/>
            <p:cNvSpPr/>
            <p:nvPr/>
          </p:nvSpPr>
          <p:spPr bwMode="auto">
            <a:xfrm rot="21052097">
              <a:off x="5590124" y="2757488"/>
              <a:ext cx="1021814" cy="1022350"/>
            </a:xfrm>
            <a:prstGeom prst="ellipse">
              <a:avLst/>
            </a:prstGeom>
            <a:gradFill flip="none" rotWithShape="1">
              <a:gsLst>
                <a:gs pos="0">
                  <a:srgbClr val="74FFFD"/>
                </a:gs>
                <a:gs pos="100000">
                  <a:srgbClr val="20A6CD"/>
                </a:gs>
              </a:gsLst>
              <a:path path="shape">
                <a:fillToRect l="50000" t="50000" r="50000" b="50000"/>
              </a:path>
              <a:tileRect/>
            </a:gradFill>
            <a:ln w="9525" cap="flat" cmpd="sng" algn="ctr">
              <a:solidFill>
                <a:srgbClr val="0081BE">
                  <a:lumMod val="75000"/>
                </a:srgbClr>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1" name="Måne 63"/>
            <p:cNvSpPr/>
            <p:nvPr/>
          </p:nvSpPr>
          <p:spPr bwMode="auto">
            <a:xfrm rot="16552097">
              <a:off x="5850994" y="3038453"/>
              <a:ext cx="450073" cy="991936"/>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38929" name="Ellipse 45"/>
            <p:cNvSpPr>
              <a:spLocks noChangeArrowheads="1"/>
            </p:cNvSpPr>
            <p:nvPr/>
          </p:nvSpPr>
          <p:spPr bwMode="auto">
            <a:xfrm>
              <a:off x="5735638" y="2786063"/>
              <a:ext cx="722312" cy="539750"/>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endParaRPr lang="da-DK" altLang="en-US" sz="2000" u="sng">
                <a:solidFill>
                  <a:srgbClr val="FFFFFF"/>
                </a:solidFill>
                <a:latin typeface="Calibri" pitchFamily="34" charset="0"/>
              </a:endParaRPr>
            </a:p>
          </p:txBody>
        </p:sp>
      </p:grpSp>
      <p:sp>
        <p:nvSpPr>
          <p:cNvPr id="38921" name="TextBox 66"/>
          <p:cNvSpPr txBox="1">
            <a:spLocks noChangeArrowheads="1"/>
          </p:cNvSpPr>
          <p:nvPr/>
        </p:nvSpPr>
        <p:spPr bwMode="auto">
          <a:xfrm>
            <a:off x="211138" y="423863"/>
            <a:ext cx="5345112"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r" rtl="1">
              <a:spcBef>
                <a:spcPct val="0"/>
              </a:spcBef>
              <a:buFontTx/>
              <a:buNone/>
            </a:pPr>
            <a:r>
              <a:rPr lang="fa-IR" altLang="en-US" sz="1800">
                <a:solidFill>
                  <a:schemeClr val="tx1"/>
                </a:solidFill>
                <a:latin typeface="Arial" charset="0"/>
                <a:cs typeface="B Titr" pitchFamily="2" charset="-78"/>
              </a:rPr>
              <a:t>فصل 1 : اصول و تعاریف</a:t>
            </a:r>
            <a:endParaRPr lang="en-US" altLang="en-US" sz="1800">
              <a:solidFill>
                <a:schemeClr val="tx1"/>
              </a:solidFill>
              <a:latin typeface="Arial" charset="0"/>
              <a:cs typeface="B Titr" pitchFamily="2" charset="-78"/>
            </a:endParaRPr>
          </a:p>
          <a:p>
            <a:pPr algn="r" rtl="1">
              <a:spcBef>
                <a:spcPct val="0"/>
              </a:spcBef>
              <a:buFontTx/>
              <a:buNone/>
            </a:pPr>
            <a:r>
              <a:rPr lang="fa-IR" altLang="en-US" sz="1800">
                <a:solidFill>
                  <a:schemeClr val="tx1"/>
                </a:solidFill>
                <a:latin typeface="Arial" charset="0"/>
                <a:cs typeface="B Titr" pitchFamily="2" charset="-78"/>
              </a:rPr>
              <a:t>فصل 2 : کلیات</a:t>
            </a:r>
            <a:endParaRPr lang="en-US" altLang="en-US" sz="1800">
              <a:solidFill>
                <a:schemeClr val="tx1"/>
              </a:solidFill>
              <a:latin typeface="Arial" charset="0"/>
              <a:cs typeface="B Titr" pitchFamily="2" charset="-78"/>
            </a:endParaRPr>
          </a:p>
          <a:p>
            <a:pPr algn="r" rtl="1">
              <a:spcBef>
                <a:spcPct val="0"/>
              </a:spcBef>
              <a:buFontTx/>
              <a:buNone/>
            </a:pPr>
            <a:r>
              <a:rPr lang="fa-IR" altLang="en-US" sz="1800">
                <a:solidFill>
                  <a:schemeClr val="tx1"/>
                </a:solidFill>
                <a:latin typeface="Arial" charset="0"/>
                <a:cs typeface="B Titr" pitchFamily="2" charset="-78"/>
              </a:rPr>
              <a:t>فصل 3 : عقود</a:t>
            </a:r>
            <a:endParaRPr lang="en-US" altLang="en-US" sz="1800">
              <a:solidFill>
                <a:schemeClr val="tx1"/>
              </a:solidFill>
              <a:latin typeface="Arial" charset="0"/>
              <a:cs typeface="B Titr" pitchFamily="2" charset="-78"/>
            </a:endParaRPr>
          </a:p>
          <a:p>
            <a:pPr algn="r" rtl="1">
              <a:spcBef>
                <a:spcPct val="0"/>
              </a:spcBef>
              <a:buFontTx/>
              <a:buNone/>
            </a:pPr>
            <a:r>
              <a:rPr lang="fa-IR" altLang="en-US" sz="1800">
                <a:solidFill>
                  <a:schemeClr val="tx1"/>
                </a:solidFill>
                <a:latin typeface="Arial" charset="0"/>
                <a:cs typeface="B Titr" pitchFamily="2" charset="-78"/>
              </a:rPr>
              <a:t>فصل 4 : مجری</a:t>
            </a:r>
            <a:endParaRPr lang="en-US" altLang="en-US" sz="1800">
              <a:solidFill>
                <a:schemeClr val="tx1"/>
              </a:solidFill>
              <a:latin typeface="Arial" charset="0"/>
              <a:cs typeface="B Titr" pitchFamily="2" charset="-78"/>
            </a:endParaRPr>
          </a:p>
          <a:p>
            <a:pPr algn="r" rtl="1">
              <a:spcBef>
                <a:spcPct val="0"/>
              </a:spcBef>
              <a:buFontTx/>
              <a:buNone/>
            </a:pPr>
            <a:r>
              <a:rPr lang="fa-IR" altLang="en-US" sz="1800">
                <a:solidFill>
                  <a:schemeClr val="tx1"/>
                </a:solidFill>
                <a:latin typeface="Arial" charset="0"/>
                <a:cs typeface="B Titr" pitchFamily="2" charset="-78"/>
              </a:rPr>
              <a:t>فصل 5 : سپرده‌گذار	</a:t>
            </a:r>
            <a:endParaRPr lang="en-US" altLang="en-US" sz="1800">
              <a:solidFill>
                <a:schemeClr val="tx1"/>
              </a:solidFill>
              <a:latin typeface="Arial" charset="0"/>
              <a:cs typeface="B Titr" pitchFamily="2" charset="-78"/>
            </a:endParaRPr>
          </a:p>
          <a:p>
            <a:pPr algn="r" rtl="1">
              <a:spcBef>
                <a:spcPct val="0"/>
              </a:spcBef>
              <a:buFontTx/>
              <a:buNone/>
            </a:pPr>
            <a:r>
              <a:rPr lang="fa-IR" altLang="en-US" sz="1800">
                <a:solidFill>
                  <a:schemeClr val="tx1"/>
                </a:solidFill>
                <a:latin typeface="Arial" charset="0"/>
                <a:cs typeface="B Titr" pitchFamily="2" charset="-78"/>
              </a:rPr>
              <a:t>فصل 6 : ارزیابی و نظارت</a:t>
            </a:r>
            <a:endParaRPr lang="en-US" altLang="en-US" sz="1800">
              <a:solidFill>
                <a:schemeClr val="tx1"/>
              </a:solidFill>
              <a:latin typeface="Arial" charset="0"/>
              <a:cs typeface="B Titr" pitchFamily="2" charset="-78"/>
            </a:endParaRPr>
          </a:p>
          <a:p>
            <a:pPr algn="r" rtl="1">
              <a:spcBef>
                <a:spcPct val="0"/>
              </a:spcBef>
              <a:buFontTx/>
              <a:buNone/>
            </a:pPr>
            <a:r>
              <a:rPr lang="fa-IR" altLang="en-US" sz="1800">
                <a:solidFill>
                  <a:schemeClr val="tx1"/>
                </a:solidFill>
                <a:latin typeface="Arial" charset="0"/>
                <a:cs typeface="B Titr" pitchFamily="2" charset="-78"/>
              </a:rPr>
              <a:t>فصل 7 : گواهی راستین</a:t>
            </a:r>
            <a:endParaRPr lang="en-US" altLang="en-US" sz="1800">
              <a:solidFill>
                <a:schemeClr val="tx1"/>
              </a:solidFill>
              <a:latin typeface="Arial" charset="0"/>
              <a:cs typeface="B Titr" pitchFamily="2" charset="-78"/>
            </a:endParaRPr>
          </a:p>
          <a:p>
            <a:pPr algn="r" rtl="1">
              <a:spcBef>
                <a:spcPct val="0"/>
              </a:spcBef>
              <a:buFontTx/>
              <a:buNone/>
            </a:pPr>
            <a:r>
              <a:rPr lang="fa-IR" altLang="en-US" sz="1800">
                <a:solidFill>
                  <a:schemeClr val="tx1"/>
                </a:solidFill>
                <a:latin typeface="Arial" charset="0"/>
                <a:cs typeface="B Titr" pitchFamily="2" charset="-78"/>
              </a:rPr>
              <a:t>فصل 8 : مبادله راستین</a:t>
            </a:r>
            <a:endParaRPr lang="en-US" altLang="en-US" sz="1800">
              <a:solidFill>
                <a:schemeClr val="tx1"/>
              </a:solidFill>
              <a:latin typeface="Arial" charset="0"/>
              <a:cs typeface="B Titr" pitchFamily="2" charset="-78"/>
            </a:endParaRPr>
          </a:p>
          <a:p>
            <a:pPr algn="r" rtl="1">
              <a:spcBef>
                <a:spcPct val="0"/>
              </a:spcBef>
              <a:buFontTx/>
              <a:buNone/>
            </a:pPr>
            <a:r>
              <a:rPr lang="fa-IR" altLang="en-US" sz="1800">
                <a:solidFill>
                  <a:schemeClr val="tx1"/>
                </a:solidFill>
                <a:latin typeface="Arial" charset="0"/>
                <a:cs typeface="B Titr" pitchFamily="2" charset="-78"/>
              </a:rPr>
              <a:t>فصل 9 : سامانه بازار گواهی راستین </a:t>
            </a:r>
            <a:r>
              <a:rPr lang="en-US" altLang="en-US" sz="1800">
                <a:solidFill>
                  <a:schemeClr val="tx1"/>
                </a:solidFill>
                <a:latin typeface="Arial" charset="0"/>
                <a:cs typeface="B Titr" pitchFamily="2" charset="-78"/>
              </a:rPr>
              <a:t>RCM)</a:t>
            </a:r>
            <a:r>
              <a:rPr lang="fa-IR" altLang="en-US" sz="1800">
                <a:solidFill>
                  <a:schemeClr val="tx1"/>
                </a:solidFill>
                <a:latin typeface="Arial" charset="0"/>
                <a:cs typeface="B Titr" pitchFamily="2" charset="-78"/>
              </a:rPr>
              <a:t>)</a:t>
            </a:r>
            <a:endParaRPr lang="en-US" altLang="en-US" sz="1800">
              <a:solidFill>
                <a:schemeClr val="tx1"/>
              </a:solidFill>
              <a:latin typeface="Arial" charset="0"/>
              <a:cs typeface="B Titr" pitchFamily="2" charset="-78"/>
            </a:endParaRPr>
          </a:p>
          <a:p>
            <a:pPr algn="r" rtl="1">
              <a:spcBef>
                <a:spcPct val="0"/>
              </a:spcBef>
              <a:buFontTx/>
              <a:buNone/>
            </a:pPr>
            <a:r>
              <a:rPr lang="fa-IR" altLang="en-US" sz="1800">
                <a:solidFill>
                  <a:schemeClr val="tx1"/>
                </a:solidFill>
                <a:latin typeface="Arial" charset="0"/>
                <a:cs typeface="B Titr" pitchFamily="2" charset="-78"/>
              </a:rPr>
              <a:t>فصل 10 : سامانه بازرسی و پایش عملیات </a:t>
            </a:r>
            <a:r>
              <a:rPr lang="en-US" altLang="en-US" sz="1800">
                <a:solidFill>
                  <a:schemeClr val="tx1"/>
                </a:solidFill>
                <a:latin typeface="Arial" charset="0"/>
                <a:cs typeface="B Titr" pitchFamily="2" charset="-78"/>
              </a:rPr>
              <a:t>OCM) </a:t>
            </a:r>
            <a:r>
              <a:rPr lang="fa-IR" altLang="en-US" sz="1800">
                <a:solidFill>
                  <a:schemeClr val="tx1"/>
                </a:solidFill>
                <a:latin typeface="Arial" charset="0"/>
                <a:cs typeface="B Titr" pitchFamily="2" charset="-78"/>
              </a:rPr>
              <a:t>)</a:t>
            </a:r>
            <a:endParaRPr lang="en-US" altLang="en-US" sz="1800">
              <a:solidFill>
                <a:schemeClr val="tx1"/>
              </a:solidFill>
              <a:latin typeface="Arial" charset="0"/>
              <a:cs typeface="B Titr" pitchFamily="2" charset="-78"/>
            </a:endParaRPr>
          </a:p>
          <a:p>
            <a:pPr algn="r" rtl="1">
              <a:spcBef>
                <a:spcPct val="0"/>
              </a:spcBef>
              <a:buFontTx/>
              <a:buNone/>
            </a:pPr>
            <a:r>
              <a:rPr lang="fa-IR" altLang="en-US" sz="1800">
                <a:solidFill>
                  <a:schemeClr val="tx1"/>
                </a:solidFill>
                <a:latin typeface="Arial" charset="0"/>
                <a:cs typeface="B Titr" pitchFamily="2" charset="-78"/>
              </a:rPr>
              <a:t>فصل 11 : سامانه ثبت وثیقه </a:t>
            </a:r>
            <a:r>
              <a:rPr lang="en-US" altLang="en-US" sz="1800">
                <a:solidFill>
                  <a:schemeClr val="tx1"/>
                </a:solidFill>
                <a:latin typeface="Arial" charset="0"/>
                <a:cs typeface="B Titr" pitchFamily="2" charset="-78"/>
              </a:rPr>
              <a:t>(CRS)</a:t>
            </a:r>
          </a:p>
          <a:p>
            <a:pPr algn="r" rtl="1">
              <a:spcBef>
                <a:spcPct val="0"/>
              </a:spcBef>
              <a:buFontTx/>
              <a:buNone/>
            </a:pPr>
            <a:r>
              <a:rPr lang="fa-IR" altLang="en-US" sz="1800">
                <a:solidFill>
                  <a:schemeClr val="tx1"/>
                </a:solidFill>
                <a:latin typeface="Arial" charset="0"/>
                <a:cs typeface="B Titr" pitchFamily="2" charset="-78"/>
              </a:rPr>
              <a:t>فصل 12 : تبدیل دارائی به گواهی ضمانت </a:t>
            </a:r>
            <a:r>
              <a:rPr lang="en-US" altLang="en-US" sz="1800">
                <a:solidFill>
                  <a:schemeClr val="tx1"/>
                </a:solidFill>
                <a:latin typeface="Arial" charset="0"/>
                <a:cs typeface="B Titr" pitchFamily="2" charset="-78"/>
              </a:rPr>
              <a:t>MSS)</a:t>
            </a:r>
            <a:r>
              <a:rPr lang="fa-IR" altLang="en-US" sz="1800">
                <a:solidFill>
                  <a:schemeClr val="tx1"/>
                </a:solidFill>
                <a:latin typeface="Arial" charset="0"/>
                <a:cs typeface="B Titr" pitchFamily="2" charset="-78"/>
              </a:rPr>
              <a:t>)</a:t>
            </a:r>
            <a:endParaRPr lang="en-US" altLang="en-US" sz="1800">
              <a:solidFill>
                <a:schemeClr val="tx1"/>
              </a:solidFill>
              <a:latin typeface="Arial" charset="0"/>
              <a:cs typeface="B Titr" pitchFamily="2" charset="-78"/>
            </a:endParaRPr>
          </a:p>
          <a:p>
            <a:pPr algn="r" rtl="1">
              <a:spcBef>
                <a:spcPct val="0"/>
              </a:spcBef>
              <a:buFontTx/>
              <a:buNone/>
            </a:pPr>
            <a:r>
              <a:rPr lang="fa-IR" altLang="en-US" sz="1800">
                <a:solidFill>
                  <a:schemeClr val="tx1"/>
                </a:solidFill>
                <a:latin typeface="Arial" charset="0"/>
                <a:cs typeface="B Titr" pitchFamily="2" charset="-78"/>
              </a:rPr>
              <a:t>فصل 13 : پروتکل برداشت بین بانکی </a:t>
            </a:r>
            <a:r>
              <a:rPr lang="en-US" altLang="en-US" sz="1800">
                <a:solidFill>
                  <a:schemeClr val="tx1"/>
                </a:solidFill>
                <a:latin typeface="Arial" charset="0"/>
                <a:cs typeface="B Titr" pitchFamily="2" charset="-78"/>
              </a:rPr>
              <a:t>IWP)</a:t>
            </a:r>
            <a:r>
              <a:rPr lang="fa-IR" altLang="en-US" sz="1800">
                <a:solidFill>
                  <a:schemeClr val="tx1"/>
                </a:solidFill>
                <a:latin typeface="Arial" charset="0"/>
                <a:cs typeface="B Titr" pitchFamily="2" charset="-78"/>
              </a:rPr>
              <a:t>)</a:t>
            </a:r>
            <a:endParaRPr lang="en-US" altLang="en-US" sz="1800">
              <a:solidFill>
                <a:schemeClr val="tx1"/>
              </a:solidFill>
              <a:latin typeface="Arial" charset="0"/>
              <a:cs typeface="B Titr" pitchFamily="2" charset="-78"/>
            </a:endParaRPr>
          </a:p>
          <a:p>
            <a:pPr algn="r" rtl="1">
              <a:spcBef>
                <a:spcPct val="0"/>
              </a:spcBef>
              <a:buFontTx/>
              <a:buNone/>
            </a:pPr>
            <a:r>
              <a:rPr lang="fa-IR" altLang="en-US" sz="1800">
                <a:solidFill>
                  <a:schemeClr val="tx1"/>
                </a:solidFill>
                <a:latin typeface="Arial" charset="0"/>
                <a:cs typeface="B Titr" pitchFamily="2" charset="-78"/>
              </a:rPr>
              <a:t>فصل 14 : سامانه تسویه اوراق بدون کاغذ غیرربوی </a:t>
            </a:r>
            <a:r>
              <a:rPr lang="en-US" altLang="en-US" sz="1800">
                <a:solidFill>
                  <a:schemeClr val="tx1"/>
                </a:solidFill>
                <a:latin typeface="Arial" charset="0"/>
                <a:cs typeface="B Titr" pitchFamily="2" charset="-78"/>
              </a:rPr>
              <a:t>NSSSS) </a:t>
            </a:r>
            <a:r>
              <a:rPr lang="fa-IR" altLang="en-US" sz="1800">
                <a:solidFill>
                  <a:schemeClr val="tx1"/>
                </a:solidFill>
                <a:latin typeface="Arial" charset="0"/>
                <a:cs typeface="B Titr" pitchFamily="2" charset="-78"/>
              </a:rPr>
              <a:t>)</a:t>
            </a:r>
            <a:endParaRPr lang="en-US" altLang="en-US" sz="1800">
              <a:solidFill>
                <a:schemeClr val="tx1"/>
              </a:solidFill>
              <a:latin typeface="Arial" charset="0"/>
              <a:cs typeface="B Titr" pitchFamily="2" charset="-78"/>
            </a:endParaRPr>
          </a:p>
          <a:p>
            <a:pPr algn="r" rtl="1">
              <a:spcBef>
                <a:spcPct val="0"/>
              </a:spcBef>
              <a:buFontTx/>
              <a:buNone/>
            </a:pPr>
            <a:r>
              <a:rPr lang="fa-IR" altLang="en-US" sz="1800">
                <a:solidFill>
                  <a:schemeClr val="tx1"/>
                </a:solidFill>
                <a:latin typeface="Arial" charset="0"/>
                <a:cs typeface="B Titr" pitchFamily="2" charset="-78"/>
              </a:rPr>
              <a:t>فصل 15 : تأمین شخصی راستین </a:t>
            </a:r>
            <a:r>
              <a:rPr lang="en-US" altLang="en-US" sz="1800">
                <a:solidFill>
                  <a:schemeClr val="tx1"/>
                </a:solidFill>
                <a:latin typeface="Arial" charset="0"/>
                <a:cs typeface="B Titr" pitchFamily="2" charset="-78"/>
              </a:rPr>
              <a:t>RPS)</a:t>
            </a:r>
            <a:r>
              <a:rPr lang="fa-IR" altLang="en-US" sz="1800">
                <a:solidFill>
                  <a:schemeClr val="tx1"/>
                </a:solidFill>
                <a:latin typeface="Arial" charset="0"/>
                <a:cs typeface="B Titr" pitchFamily="2" charset="-78"/>
              </a:rPr>
              <a:t>)</a:t>
            </a:r>
            <a:endParaRPr lang="en-US" altLang="en-US" sz="1800">
              <a:solidFill>
                <a:schemeClr val="tx1"/>
              </a:solidFill>
              <a:latin typeface="Arial" charset="0"/>
              <a:cs typeface="B Titr" pitchFamily="2" charset="-78"/>
            </a:endParaRPr>
          </a:p>
          <a:p>
            <a:pPr algn="r" rtl="1">
              <a:spcBef>
                <a:spcPct val="0"/>
              </a:spcBef>
              <a:buFontTx/>
              <a:buNone/>
            </a:pPr>
            <a:r>
              <a:rPr lang="fa-IR" altLang="en-US" sz="1800">
                <a:solidFill>
                  <a:schemeClr val="tx1"/>
                </a:solidFill>
                <a:latin typeface="Arial" charset="0"/>
                <a:cs typeface="B Titr" pitchFamily="2" charset="-78"/>
              </a:rPr>
              <a:t>فصل 16 : تکافل اجتماعی راستین </a:t>
            </a:r>
            <a:r>
              <a:rPr lang="en-US" altLang="en-US" sz="1800">
                <a:solidFill>
                  <a:schemeClr val="tx1"/>
                </a:solidFill>
                <a:latin typeface="Arial" charset="0"/>
                <a:cs typeface="B Titr" pitchFamily="2" charset="-78"/>
              </a:rPr>
              <a:t>RTS)</a:t>
            </a:r>
            <a:r>
              <a:rPr lang="fa-IR" altLang="en-US" sz="1800">
                <a:solidFill>
                  <a:schemeClr val="tx1"/>
                </a:solidFill>
                <a:latin typeface="Arial" charset="0"/>
                <a:cs typeface="B Titr" pitchFamily="2" charset="-78"/>
              </a:rPr>
              <a:t>)</a:t>
            </a:r>
            <a:endParaRPr lang="en-US" altLang="en-US" sz="1800">
              <a:solidFill>
                <a:schemeClr val="tx1"/>
              </a:solidFill>
              <a:latin typeface="Arial" charset="0"/>
              <a:cs typeface="B Titr" pitchFamily="2" charset="-78"/>
            </a:endParaRPr>
          </a:p>
          <a:p>
            <a:pPr algn="r" rtl="1">
              <a:spcBef>
                <a:spcPct val="0"/>
              </a:spcBef>
              <a:buFontTx/>
              <a:buNone/>
            </a:pPr>
            <a:r>
              <a:rPr lang="fa-IR" altLang="en-US" sz="1800">
                <a:solidFill>
                  <a:schemeClr val="tx1"/>
                </a:solidFill>
                <a:latin typeface="Arial" charset="0"/>
                <a:cs typeface="B Titr" pitchFamily="2" charset="-78"/>
              </a:rPr>
              <a:t>فصل 17 : اصلاح الگوی مصرف</a:t>
            </a:r>
            <a:endParaRPr lang="en-US" altLang="en-US" sz="1800">
              <a:solidFill>
                <a:schemeClr val="tx1"/>
              </a:solidFill>
              <a:latin typeface="Arial" charset="0"/>
              <a:cs typeface="B Titr" pitchFamily="2" charset="-78"/>
            </a:endParaRPr>
          </a:p>
          <a:p>
            <a:pPr algn="r" rtl="1">
              <a:spcBef>
                <a:spcPct val="0"/>
              </a:spcBef>
              <a:buFontTx/>
              <a:buNone/>
            </a:pPr>
            <a:r>
              <a:rPr lang="fa-IR" altLang="en-US" sz="1800">
                <a:solidFill>
                  <a:schemeClr val="tx1"/>
                </a:solidFill>
                <a:latin typeface="Arial" charset="0"/>
                <a:cs typeface="B Titr" pitchFamily="2" charset="-78"/>
              </a:rPr>
              <a:t>فصل 18 : اراضی موات</a:t>
            </a:r>
            <a:endParaRPr lang="en-US" altLang="en-US" sz="1800">
              <a:solidFill>
                <a:schemeClr val="tx1"/>
              </a:solidFill>
              <a:latin typeface="Arial" charset="0"/>
              <a:cs typeface="B Titr" pitchFamily="2" charset="-78"/>
            </a:endParaRPr>
          </a:p>
          <a:p>
            <a:pPr algn="r" rtl="1">
              <a:spcBef>
                <a:spcPct val="0"/>
              </a:spcBef>
              <a:buFontTx/>
              <a:buNone/>
            </a:pPr>
            <a:r>
              <a:rPr lang="fa-IR" altLang="en-US" sz="1800">
                <a:solidFill>
                  <a:schemeClr val="tx1"/>
                </a:solidFill>
                <a:latin typeface="Arial" charset="0"/>
                <a:cs typeface="B Titr" pitchFamily="2" charset="-78"/>
              </a:rPr>
              <a:t>فصل 19 : شفافیت، افشا و حکمرانی</a:t>
            </a:r>
            <a:endParaRPr lang="en-US" altLang="en-US" sz="1800">
              <a:solidFill>
                <a:schemeClr val="tx1"/>
              </a:solidFill>
              <a:latin typeface="Arial" charset="0"/>
              <a:cs typeface="B Titr" pitchFamily="2" charset="-78"/>
            </a:endParaRPr>
          </a:p>
          <a:p>
            <a:pPr algn="r" rtl="1">
              <a:spcBef>
                <a:spcPct val="0"/>
              </a:spcBef>
              <a:buFontTx/>
              <a:buNone/>
            </a:pPr>
            <a:r>
              <a:rPr lang="fa-IR" altLang="en-US" sz="1800">
                <a:solidFill>
                  <a:schemeClr val="tx1"/>
                </a:solidFill>
                <a:latin typeface="Arial" charset="0"/>
                <a:cs typeface="B Titr" pitchFamily="2" charset="-78"/>
              </a:rPr>
              <a:t>فصل 20 اجرای مفاد اسناد</a:t>
            </a:r>
            <a:endParaRPr lang="en-US" altLang="en-US" sz="1800">
              <a:solidFill>
                <a:schemeClr val="tx1"/>
              </a:solidFill>
              <a:latin typeface="Arial" charset="0"/>
              <a:cs typeface="B Titr" pitchFamily="2" charset="-78"/>
            </a:endParaRPr>
          </a:p>
          <a:p>
            <a:pPr algn="r" rtl="1">
              <a:spcBef>
                <a:spcPct val="0"/>
              </a:spcBef>
              <a:buFontTx/>
              <a:buNone/>
            </a:pPr>
            <a:r>
              <a:rPr lang="fa-IR" altLang="en-US" sz="1800">
                <a:solidFill>
                  <a:schemeClr val="tx1"/>
                </a:solidFill>
                <a:latin typeface="Arial" charset="0"/>
                <a:cs typeface="B Titr" pitchFamily="2" charset="-78"/>
              </a:rPr>
              <a:t>فصل 21 : سیستم کشف پولشویی </a:t>
            </a:r>
            <a:r>
              <a:rPr lang="en-US" altLang="en-US" sz="1800">
                <a:solidFill>
                  <a:schemeClr val="tx1"/>
                </a:solidFill>
                <a:latin typeface="Arial" charset="0"/>
                <a:cs typeface="B Titr" pitchFamily="2" charset="-78"/>
              </a:rPr>
              <a:t>(MLD)</a:t>
            </a:r>
            <a:endParaRPr lang="fa-IR" altLang="en-US" sz="1800">
              <a:solidFill>
                <a:schemeClr val="tx1"/>
              </a:solidFill>
              <a:latin typeface="Arial" charset="0"/>
              <a:cs typeface="B Titr" pitchFamily="2" charset="-78"/>
            </a:endParaRPr>
          </a:p>
          <a:p>
            <a:pPr algn="r" rtl="1">
              <a:spcBef>
                <a:spcPct val="0"/>
              </a:spcBef>
              <a:buFontTx/>
              <a:buNone/>
            </a:pPr>
            <a:r>
              <a:rPr lang="fa-IR" altLang="en-US" sz="1800">
                <a:solidFill>
                  <a:schemeClr val="tx1"/>
                </a:solidFill>
                <a:latin typeface="Arial" charset="0"/>
                <a:cs typeface="B Titr" pitchFamily="2" charset="-78"/>
              </a:rPr>
              <a:t>فصل 22: صیانت</a:t>
            </a:r>
          </a:p>
          <a:p>
            <a:pPr algn="r" rtl="1">
              <a:spcBef>
                <a:spcPct val="0"/>
              </a:spcBef>
              <a:buFontTx/>
              <a:buNone/>
            </a:pPr>
            <a:endParaRPr lang="en-US" altLang="en-US" sz="1800">
              <a:solidFill>
                <a:schemeClr val="tx1"/>
              </a:solidFill>
              <a:latin typeface="Arial" charset="0"/>
              <a:cs typeface="B Titr" pitchFamily="2" charset="-78"/>
            </a:endParaRPr>
          </a:p>
        </p:txBody>
      </p:sp>
      <p:sp>
        <p:nvSpPr>
          <p:cNvPr id="38922" name="Rektangel 76"/>
          <p:cNvSpPr>
            <a:spLocks noChangeArrowheads="1"/>
          </p:cNvSpPr>
          <p:nvPr/>
        </p:nvSpPr>
        <p:spPr bwMode="auto">
          <a:xfrm>
            <a:off x="6048375" y="862013"/>
            <a:ext cx="2401888"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r>
              <a:rPr lang="ar-SA" altLang="en-US" sz="2800" noProof="1">
                <a:solidFill>
                  <a:schemeClr val="tx1"/>
                </a:solidFill>
                <a:latin typeface="Calibri" pitchFamily="34" charset="0"/>
                <a:cs typeface="B Titr" pitchFamily="2" charset="-78"/>
              </a:rPr>
              <a:t>لایحه</a:t>
            </a:r>
          </a:p>
          <a:p>
            <a:pPr algn="ctr">
              <a:spcBef>
                <a:spcPct val="0"/>
              </a:spcBef>
              <a:buFontTx/>
              <a:buNone/>
            </a:pPr>
            <a:endParaRPr lang="ar-SA" altLang="en-US" sz="2800" noProof="1">
              <a:solidFill>
                <a:schemeClr val="tx1"/>
              </a:solidFill>
              <a:latin typeface="Calibri" pitchFamily="34" charset="0"/>
              <a:cs typeface="B Titr" pitchFamily="2" charset="-78"/>
            </a:endParaRPr>
          </a:p>
          <a:p>
            <a:pPr algn="ctr">
              <a:spcBef>
                <a:spcPct val="0"/>
              </a:spcBef>
              <a:buFontTx/>
              <a:buNone/>
            </a:pPr>
            <a:r>
              <a:rPr lang="ar-SA" altLang="en-US" sz="2800" noProof="1">
                <a:solidFill>
                  <a:schemeClr val="tx1"/>
                </a:solidFill>
                <a:latin typeface="Calibri" pitchFamily="34" charset="0"/>
                <a:cs typeface="B Titr" pitchFamily="2" charset="-78"/>
              </a:rPr>
              <a:t>بانکداری راستین</a:t>
            </a:r>
          </a:p>
          <a:p>
            <a:pPr algn="ctr">
              <a:spcBef>
                <a:spcPct val="0"/>
              </a:spcBef>
              <a:buFontTx/>
              <a:buNone/>
            </a:pPr>
            <a:endParaRPr lang="ar-SA" altLang="en-US" sz="2800" noProof="1">
              <a:solidFill>
                <a:schemeClr val="tx1"/>
              </a:solidFill>
              <a:latin typeface="Calibri" pitchFamily="34" charset="0"/>
              <a:cs typeface="B Titr" pitchFamily="2" charset="-78"/>
            </a:endParaRPr>
          </a:p>
        </p:txBody>
      </p:sp>
      <p:sp>
        <p:nvSpPr>
          <p:cNvPr id="2" name="Slide Number Placeholder 1"/>
          <p:cNvSpPr>
            <a:spLocks noGrp="1"/>
          </p:cNvSpPr>
          <p:nvPr>
            <p:ph type="sldNum" sz="quarter" idx="12"/>
          </p:nvPr>
        </p:nvSpPr>
        <p:spPr/>
        <p:txBody>
          <a:bodyPr/>
          <a:lstStyle/>
          <a:p>
            <a:pPr>
              <a:defRPr/>
            </a:pPr>
            <a:fld id="{C55DF8E3-88C7-4860-9BE0-F40619681A8C}" type="slidenum">
              <a:rPr lang="ar-SA" smtClean="0"/>
              <a:pPr>
                <a:defRPr/>
              </a:pPr>
              <a:t>31</a:t>
            </a:fld>
            <a:endParaRPr lang="en-US" sz="1600">
              <a:solidFill>
                <a:srgbClr val="9D2512"/>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0" y="3886200"/>
            <a:ext cx="9144000" cy="2381256"/>
          </a:xfrm>
          <a:prstGeom prst="rect">
            <a:avLst/>
          </a:prstGeom>
          <a:gradFill>
            <a:gsLst>
              <a:gs pos="61000">
                <a:schemeClr val="bg1">
                  <a:alpha val="0"/>
                </a:schemeClr>
              </a:gs>
              <a:gs pos="100000">
                <a:schemeClr val="bg1">
                  <a:lumMod val="8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ktangel med enkelt afrundet hjørne 11"/>
          <p:cNvSpPr/>
          <p:nvPr/>
        </p:nvSpPr>
        <p:spPr>
          <a:xfrm rot="10800000" flipH="1">
            <a:off x="211015" y="379828"/>
            <a:ext cx="8523077" cy="5992665"/>
          </a:xfrm>
          <a:prstGeom prst="round1Rect">
            <a:avLst/>
          </a:prstGeom>
          <a:gradFill flip="none" rotWithShape="1">
            <a:gsLst>
              <a:gs pos="0">
                <a:schemeClr val="bg1"/>
              </a:gs>
              <a:gs pos="100000">
                <a:schemeClr val="bg1">
                  <a:lumMod val="85000"/>
                </a:schemeClr>
              </a:gs>
            </a:gsLst>
            <a:lin ang="16200000" scaled="1"/>
            <a:tileRect/>
          </a:gradFill>
          <a:ln w="19050" cap="flat" cmpd="sng" algn="ctr">
            <a:gradFill flip="none" rotWithShape="1">
              <a:gsLst>
                <a:gs pos="0">
                  <a:schemeClr val="tx1">
                    <a:lumMod val="50000"/>
                    <a:lumOff val="50000"/>
                    <a:alpha val="47000"/>
                  </a:schemeClr>
                </a:gs>
                <a:gs pos="100000">
                  <a:schemeClr val="tx1">
                    <a:lumMod val="85000"/>
                    <a:lumOff val="15000"/>
                  </a:schemeClr>
                </a:gs>
              </a:gsLst>
              <a:lin ang="540000" scaled="0"/>
              <a:tileRect/>
            </a:gradFill>
            <a:prstDash val="solid"/>
          </a:ln>
          <a:effectLst/>
        </p:spPr>
        <p:txBody>
          <a:bodyPr anchor="ctr"/>
          <a:lstStyle/>
          <a:p>
            <a:pPr algn="ctr" fontAlgn="auto">
              <a:spcBef>
                <a:spcPts val="0"/>
              </a:spcBef>
              <a:spcAft>
                <a:spcPts val="0"/>
              </a:spcAft>
              <a:defRPr/>
            </a:pPr>
            <a:endParaRPr lang="da-DK">
              <a:solidFill>
                <a:srgbClr val="FFFFFF"/>
              </a:solidFill>
              <a:latin typeface="Calibri" pitchFamily="-105" charset="0"/>
            </a:endParaRPr>
          </a:p>
        </p:txBody>
      </p:sp>
      <p:grpSp>
        <p:nvGrpSpPr>
          <p:cNvPr id="39944" name="Group 105"/>
          <p:cNvGrpSpPr>
            <a:grpSpLocks/>
          </p:cNvGrpSpPr>
          <p:nvPr/>
        </p:nvGrpSpPr>
        <p:grpSpPr bwMode="auto">
          <a:xfrm rot="19765573" flipH="1">
            <a:off x="5768975" y="74613"/>
            <a:ext cx="2992438" cy="2906712"/>
            <a:chOff x="5580063" y="2757488"/>
            <a:chExt cx="1031875" cy="1022350"/>
          </a:xfrm>
        </p:grpSpPr>
        <p:sp>
          <p:nvSpPr>
            <p:cNvPr id="10" name="Ellipse 44"/>
            <p:cNvSpPr/>
            <p:nvPr/>
          </p:nvSpPr>
          <p:spPr bwMode="auto">
            <a:xfrm rot="21052097">
              <a:off x="5590124" y="2757488"/>
              <a:ext cx="1021814" cy="1022350"/>
            </a:xfrm>
            <a:prstGeom prst="ellipse">
              <a:avLst/>
            </a:prstGeom>
            <a:gradFill flip="none" rotWithShape="1">
              <a:gsLst>
                <a:gs pos="0">
                  <a:srgbClr val="74FFFD"/>
                </a:gs>
                <a:gs pos="100000">
                  <a:srgbClr val="20A6CD"/>
                </a:gs>
              </a:gsLst>
              <a:path path="shape">
                <a:fillToRect l="50000" t="50000" r="50000" b="50000"/>
              </a:path>
              <a:tileRect/>
            </a:gradFill>
            <a:ln w="9525" cap="flat" cmpd="sng" algn="ctr">
              <a:solidFill>
                <a:srgbClr val="0081BE">
                  <a:lumMod val="75000"/>
                </a:srgbClr>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1" name="Måne 63"/>
            <p:cNvSpPr/>
            <p:nvPr/>
          </p:nvSpPr>
          <p:spPr bwMode="auto">
            <a:xfrm rot="16552097">
              <a:off x="5850994" y="3038453"/>
              <a:ext cx="450073" cy="991936"/>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39953" name="Ellipse 45"/>
            <p:cNvSpPr>
              <a:spLocks noChangeArrowheads="1"/>
            </p:cNvSpPr>
            <p:nvPr/>
          </p:nvSpPr>
          <p:spPr bwMode="auto">
            <a:xfrm>
              <a:off x="5735638" y="2786063"/>
              <a:ext cx="722312" cy="539750"/>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endParaRPr lang="da-DK" altLang="en-US" sz="2000" u="sng">
                <a:solidFill>
                  <a:srgbClr val="FFFFFF"/>
                </a:solidFill>
                <a:latin typeface="Calibri" pitchFamily="34" charset="0"/>
              </a:endParaRPr>
            </a:p>
          </p:txBody>
        </p:sp>
      </p:grpSp>
      <p:sp>
        <p:nvSpPr>
          <p:cNvPr id="28" name="TextBox 66"/>
          <p:cNvSpPr txBox="1">
            <a:spLocks noChangeArrowheads="1"/>
          </p:cNvSpPr>
          <p:nvPr/>
        </p:nvSpPr>
        <p:spPr bwMode="auto">
          <a:xfrm>
            <a:off x="317500" y="3286125"/>
            <a:ext cx="7631113" cy="1938338"/>
          </a:xfrm>
          <a:prstGeom prst="rect">
            <a:avLst/>
          </a:prstGeom>
          <a:noFill/>
          <a:ln w="9525">
            <a:noFill/>
            <a:miter lim="800000"/>
            <a:headEnd/>
            <a:tailEnd/>
          </a:ln>
        </p:spPr>
        <p:txBody>
          <a:bodyPr>
            <a:spAutoFit/>
          </a:bodyPr>
          <a:lstStyle/>
          <a:p>
            <a:pPr marL="285750" indent="-285750" algn="r" rtl="1">
              <a:buFont typeface="Arial" pitchFamily="34" charset="0"/>
              <a:buChar char="•"/>
              <a:defRPr/>
            </a:pPr>
            <a:r>
              <a:rPr lang="fa-IR" sz="2400" b="1" dirty="0">
                <a:solidFill>
                  <a:srgbClr val="002060"/>
                </a:solidFill>
                <a:cs typeface="B Titr" pitchFamily="2" charset="-78"/>
              </a:rPr>
              <a:t>بخش اول سیستم پایه مشارکت در سود و زیان راستین (</a:t>
            </a:r>
            <a:r>
              <a:rPr lang="en-US" sz="2400" b="1" dirty="0">
                <a:solidFill>
                  <a:srgbClr val="002060"/>
                </a:solidFill>
                <a:cs typeface="B Titr" pitchFamily="2" charset="-78"/>
              </a:rPr>
              <a:t>PLS</a:t>
            </a:r>
            <a:r>
              <a:rPr lang="fa-IR" sz="2400" b="1" dirty="0">
                <a:solidFill>
                  <a:srgbClr val="002060"/>
                </a:solidFill>
                <a:cs typeface="B Titr" pitchFamily="2" charset="-78"/>
              </a:rPr>
              <a:t>) </a:t>
            </a:r>
          </a:p>
          <a:p>
            <a:pPr algn="r" rtl="1">
              <a:defRPr/>
            </a:pPr>
            <a:endParaRPr lang="fa-IR" sz="2400" b="1" dirty="0">
              <a:solidFill>
                <a:srgbClr val="002060"/>
              </a:solidFill>
              <a:cs typeface="B Titr" pitchFamily="2" charset="-78"/>
            </a:endParaRPr>
          </a:p>
          <a:p>
            <a:pPr marL="285750" indent="-285750" algn="r" rtl="1">
              <a:buFont typeface="Arial" pitchFamily="34" charset="0"/>
              <a:buChar char="•"/>
              <a:defRPr/>
            </a:pPr>
            <a:r>
              <a:rPr lang="fa-IR" sz="2400" b="1" dirty="0">
                <a:solidFill>
                  <a:srgbClr val="002060"/>
                </a:solidFill>
                <a:cs typeface="B Titr" pitchFamily="2" charset="-78"/>
              </a:rPr>
              <a:t>بخش دوم </a:t>
            </a:r>
            <a:r>
              <a:rPr lang="fa-IR" sz="2400" b="1" dirty="0" err="1">
                <a:solidFill>
                  <a:srgbClr val="002060"/>
                </a:solidFill>
                <a:cs typeface="B Titr" pitchFamily="2" charset="-78"/>
              </a:rPr>
              <a:t>زیرسیستم‌های</a:t>
            </a:r>
            <a:r>
              <a:rPr lang="fa-IR" sz="2400" b="1" dirty="0">
                <a:solidFill>
                  <a:srgbClr val="002060"/>
                </a:solidFill>
                <a:cs typeface="B Titr" pitchFamily="2" charset="-78"/>
              </a:rPr>
              <a:t> مالی مشارکت در سود و زیان راستین </a:t>
            </a:r>
          </a:p>
          <a:p>
            <a:pPr algn="r" rtl="1">
              <a:defRPr/>
            </a:pPr>
            <a:endParaRPr lang="fa-IR" sz="2400" b="1" dirty="0">
              <a:solidFill>
                <a:srgbClr val="002060"/>
              </a:solidFill>
              <a:cs typeface="B Titr" pitchFamily="2" charset="-78"/>
            </a:endParaRPr>
          </a:p>
          <a:p>
            <a:pPr marL="285750" indent="-285750" algn="r" rtl="1">
              <a:buFont typeface="Arial" pitchFamily="34" charset="0"/>
              <a:buChar char="•"/>
              <a:defRPr/>
            </a:pPr>
            <a:r>
              <a:rPr lang="fa-IR" sz="2400" b="1" dirty="0">
                <a:solidFill>
                  <a:srgbClr val="002060"/>
                </a:solidFill>
                <a:cs typeface="B Titr" pitchFamily="2" charset="-78"/>
              </a:rPr>
              <a:t>بخش سوم سیستم‌های مکمل در بانکداری راستین</a:t>
            </a:r>
            <a:endParaRPr lang="en-US" sz="2400" b="1" dirty="0">
              <a:solidFill>
                <a:srgbClr val="002060"/>
              </a:solidFill>
              <a:cs typeface="B Titr" pitchFamily="2" charset="-78"/>
            </a:endParaRPr>
          </a:p>
        </p:txBody>
      </p:sp>
      <p:sp>
        <p:nvSpPr>
          <p:cNvPr id="39946" name="Rektangel 76"/>
          <p:cNvSpPr>
            <a:spLocks noChangeArrowheads="1"/>
          </p:cNvSpPr>
          <p:nvPr/>
        </p:nvSpPr>
        <p:spPr bwMode="auto">
          <a:xfrm>
            <a:off x="6048375" y="862013"/>
            <a:ext cx="2401888"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r>
              <a:rPr lang="ar-SA" altLang="en-US" sz="2800" noProof="1">
                <a:solidFill>
                  <a:schemeClr val="tx1"/>
                </a:solidFill>
                <a:latin typeface="Calibri" pitchFamily="34" charset="0"/>
                <a:cs typeface="B Titr" pitchFamily="2" charset="-78"/>
              </a:rPr>
              <a:t>آئین‌نامه اجرائی</a:t>
            </a:r>
            <a:endParaRPr lang="da-DK" altLang="en-US" sz="3200">
              <a:solidFill>
                <a:schemeClr val="tx1"/>
              </a:solidFill>
              <a:latin typeface="Calibri" pitchFamily="34" charset="0"/>
              <a:cs typeface="B Titr" pitchFamily="2" charset="-78"/>
            </a:endParaRPr>
          </a:p>
          <a:p>
            <a:pPr algn="ctr">
              <a:spcBef>
                <a:spcPct val="0"/>
              </a:spcBef>
              <a:buFontTx/>
              <a:buNone/>
            </a:pPr>
            <a:endParaRPr lang="da-DK" altLang="en-US" sz="2800" noProof="1">
              <a:solidFill>
                <a:schemeClr val="tx1"/>
              </a:solidFill>
              <a:latin typeface="Calibri" pitchFamily="34" charset="0"/>
              <a:cs typeface="B Titr" pitchFamily="2" charset="-78"/>
            </a:endParaRPr>
          </a:p>
          <a:p>
            <a:pPr algn="ctr">
              <a:spcBef>
                <a:spcPct val="0"/>
              </a:spcBef>
              <a:buFontTx/>
              <a:buNone/>
            </a:pPr>
            <a:r>
              <a:rPr lang="ar-SA" altLang="en-US" sz="2800" noProof="1">
                <a:solidFill>
                  <a:schemeClr val="tx1"/>
                </a:solidFill>
                <a:latin typeface="Calibri" pitchFamily="34" charset="0"/>
                <a:cs typeface="B Titr" pitchFamily="2" charset="-78"/>
              </a:rPr>
              <a:t>بانکداری راستین</a:t>
            </a:r>
          </a:p>
          <a:p>
            <a:pPr algn="ctr">
              <a:spcBef>
                <a:spcPct val="0"/>
              </a:spcBef>
              <a:buFontTx/>
              <a:buNone/>
            </a:pPr>
            <a:endParaRPr lang="ar-SA" altLang="en-US" sz="2800" noProof="1">
              <a:solidFill>
                <a:schemeClr val="tx1"/>
              </a:solidFill>
              <a:latin typeface="Calibri" pitchFamily="34" charset="0"/>
              <a:cs typeface="B Titr" pitchFamily="2" charset="-78"/>
            </a:endParaRPr>
          </a:p>
        </p:txBody>
      </p:sp>
      <p:sp>
        <p:nvSpPr>
          <p:cNvPr id="2" name="Slide Number Placeholder 1"/>
          <p:cNvSpPr>
            <a:spLocks noGrp="1"/>
          </p:cNvSpPr>
          <p:nvPr>
            <p:ph type="sldNum" sz="quarter" idx="12"/>
          </p:nvPr>
        </p:nvSpPr>
        <p:spPr/>
        <p:txBody>
          <a:bodyPr/>
          <a:lstStyle/>
          <a:p>
            <a:pPr>
              <a:defRPr/>
            </a:pPr>
            <a:fld id="{C55DF8E3-88C7-4860-9BE0-F40619681A8C}" type="slidenum">
              <a:rPr lang="ar-SA" smtClean="0"/>
              <a:pPr>
                <a:defRPr/>
              </a:pPr>
              <a:t>32</a:t>
            </a:fld>
            <a:endParaRPr lang="en-US" sz="1600">
              <a:solidFill>
                <a:srgbClr val="9D251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0" y="3886200"/>
            <a:ext cx="9144000" cy="2381256"/>
          </a:xfrm>
          <a:prstGeom prst="rect">
            <a:avLst/>
          </a:prstGeom>
          <a:gradFill>
            <a:gsLst>
              <a:gs pos="61000">
                <a:schemeClr val="bg1">
                  <a:alpha val="0"/>
                </a:schemeClr>
              </a:gs>
              <a:gs pos="100000">
                <a:schemeClr val="bg1">
                  <a:lumMod val="8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ktangel med enkelt afrundet hjørne 11"/>
          <p:cNvSpPr/>
          <p:nvPr/>
        </p:nvSpPr>
        <p:spPr>
          <a:xfrm rot="10800000" flipH="1">
            <a:off x="211015" y="379828"/>
            <a:ext cx="8523077" cy="5992665"/>
          </a:xfrm>
          <a:prstGeom prst="round1Rect">
            <a:avLst/>
          </a:prstGeom>
          <a:gradFill flip="none" rotWithShape="1">
            <a:gsLst>
              <a:gs pos="0">
                <a:schemeClr val="bg1"/>
              </a:gs>
              <a:gs pos="100000">
                <a:schemeClr val="bg1">
                  <a:lumMod val="85000"/>
                </a:schemeClr>
              </a:gs>
            </a:gsLst>
            <a:lin ang="16200000" scaled="1"/>
            <a:tileRect/>
          </a:gradFill>
          <a:ln w="19050" cap="flat" cmpd="sng" algn="ctr">
            <a:gradFill flip="none" rotWithShape="1">
              <a:gsLst>
                <a:gs pos="0">
                  <a:schemeClr val="tx1">
                    <a:lumMod val="50000"/>
                    <a:lumOff val="50000"/>
                    <a:alpha val="47000"/>
                  </a:schemeClr>
                </a:gs>
                <a:gs pos="100000">
                  <a:schemeClr val="tx1">
                    <a:lumMod val="85000"/>
                    <a:lumOff val="15000"/>
                  </a:schemeClr>
                </a:gs>
              </a:gsLst>
              <a:lin ang="540000" scaled="0"/>
              <a:tileRect/>
            </a:gradFill>
            <a:prstDash val="solid"/>
          </a:ln>
          <a:effectLst/>
        </p:spPr>
        <p:txBody>
          <a:bodyPr anchor="ctr"/>
          <a:lstStyle/>
          <a:p>
            <a:pPr algn="ctr" fontAlgn="auto">
              <a:spcBef>
                <a:spcPts val="0"/>
              </a:spcBef>
              <a:spcAft>
                <a:spcPts val="0"/>
              </a:spcAft>
              <a:defRPr/>
            </a:pPr>
            <a:endParaRPr lang="da-DK" dirty="0">
              <a:solidFill>
                <a:srgbClr val="FFFFFF"/>
              </a:solidFill>
              <a:latin typeface="Calibri" pitchFamily="-105" charset="0"/>
            </a:endParaRPr>
          </a:p>
        </p:txBody>
      </p:sp>
      <p:grpSp>
        <p:nvGrpSpPr>
          <p:cNvPr id="40968" name="Group 105"/>
          <p:cNvGrpSpPr>
            <a:grpSpLocks/>
          </p:cNvGrpSpPr>
          <p:nvPr/>
        </p:nvGrpSpPr>
        <p:grpSpPr bwMode="auto">
          <a:xfrm rot="19765573" flipH="1">
            <a:off x="5768975" y="74613"/>
            <a:ext cx="2992438" cy="2906712"/>
            <a:chOff x="5580063" y="2757488"/>
            <a:chExt cx="1031875" cy="1022350"/>
          </a:xfrm>
        </p:grpSpPr>
        <p:sp>
          <p:nvSpPr>
            <p:cNvPr id="10" name="Ellipse 44"/>
            <p:cNvSpPr/>
            <p:nvPr/>
          </p:nvSpPr>
          <p:spPr bwMode="auto">
            <a:xfrm rot="21052097">
              <a:off x="5590124" y="2757488"/>
              <a:ext cx="1021814" cy="1022350"/>
            </a:xfrm>
            <a:prstGeom prst="ellipse">
              <a:avLst/>
            </a:prstGeom>
            <a:gradFill flip="none" rotWithShape="1">
              <a:gsLst>
                <a:gs pos="0">
                  <a:srgbClr val="74FFFD"/>
                </a:gs>
                <a:gs pos="100000">
                  <a:srgbClr val="20A6CD"/>
                </a:gs>
              </a:gsLst>
              <a:path path="shape">
                <a:fillToRect l="50000" t="50000" r="50000" b="50000"/>
              </a:path>
              <a:tileRect/>
            </a:gradFill>
            <a:ln w="9525" cap="flat" cmpd="sng" algn="ctr">
              <a:solidFill>
                <a:srgbClr val="0081BE">
                  <a:lumMod val="75000"/>
                </a:srgbClr>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1" name="Måne 63"/>
            <p:cNvSpPr/>
            <p:nvPr/>
          </p:nvSpPr>
          <p:spPr bwMode="auto">
            <a:xfrm rot="16552097">
              <a:off x="5850994" y="3038453"/>
              <a:ext cx="450073" cy="991936"/>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40978" name="Ellipse 45"/>
            <p:cNvSpPr>
              <a:spLocks noChangeArrowheads="1"/>
            </p:cNvSpPr>
            <p:nvPr/>
          </p:nvSpPr>
          <p:spPr bwMode="auto">
            <a:xfrm>
              <a:off x="5735638" y="2786063"/>
              <a:ext cx="722312" cy="539750"/>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endParaRPr lang="da-DK" altLang="en-US" sz="2000" u="sng">
                <a:solidFill>
                  <a:srgbClr val="FFFFFF"/>
                </a:solidFill>
                <a:latin typeface="Calibri" pitchFamily="34" charset="0"/>
              </a:endParaRPr>
            </a:p>
          </p:txBody>
        </p:sp>
      </p:grpSp>
      <p:sp>
        <p:nvSpPr>
          <p:cNvPr id="40969" name="TextBox 66"/>
          <p:cNvSpPr txBox="1">
            <a:spLocks noChangeArrowheads="1"/>
          </p:cNvSpPr>
          <p:nvPr/>
        </p:nvSpPr>
        <p:spPr bwMode="auto">
          <a:xfrm>
            <a:off x="323850" y="1803400"/>
            <a:ext cx="5451475" cy="455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r" rtl="1">
              <a:lnSpc>
                <a:spcPct val="115000"/>
              </a:lnSpc>
              <a:spcBef>
                <a:spcPct val="0"/>
              </a:spcBef>
              <a:buFont typeface="Wingdings" pitchFamily="2" charset="2"/>
              <a:buChar char="v"/>
            </a:pPr>
            <a:r>
              <a:rPr lang="fa-IR" altLang="en-US" sz="1800" b="1">
                <a:solidFill>
                  <a:schemeClr val="tx1"/>
                </a:solidFill>
                <a:latin typeface="Times New Roman" pitchFamily="18" charset="0"/>
                <a:cs typeface="B Titr" pitchFamily="2" charset="-78"/>
              </a:rPr>
              <a:t>تحت نظر وزارت امور اقتصادی و دارایی:                       </a:t>
            </a:r>
            <a:r>
              <a:rPr lang="fa-IR" altLang="en-US" sz="1800" b="1">
                <a:solidFill>
                  <a:srgbClr val="C00000"/>
                </a:solidFill>
                <a:latin typeface="Times New Roman" pitchFamily="18" charset="0"/>
                <a:cs typeface="B Titr" pitchFamily="2" charset="-78"/>
              </a:rPr>
              <a:t>4 پروژه</a:t>
            </a:r>
            <a:endParaRPr lang="en-US" altLang="en-US" sz="1400" b="1">
              <a:solidFill>
                <a:srgbClr val="C00000"/>
              </a:solidFill>
              <a:latin typeface="Calibri" pitchFamily="34" charset="0"/>
            </a:endParaRPr>
          </a:p>
          <a:p>
            <a:pPr algn="r" rtl="1">
              <a:lnSpc>
                <a:spcPct val="115000"/>
              </a:lnSpc>
              <a:spcBef>
                <a:spcPct val="0"/>
              </a:spcBef>
              <a:buFont typeface="Wingdings" pitchFamily="2" charset="2"/>
              <a:buChar char="v"/>
            </a:pPr>
            <a:r>
              <a:rPr lang="fa-IR" altLang="en-US" sz="1800" b="1">
                <a:solidFill>
                  <a:schemeClr val="tx1"/>
                </a:solidFill>
                <a:latin typeface="Times New Roman" pitchFamily="18" charset="0"/>
                <a:cs typeface="B Titr" pitchFamily="2" charset="-78"/>
              </a:rPr>
              <a:t>تحت نظر بانک مرکزی:                                                      </a:t>
            </a:r>
            <a:r>
              <a:rPr lang="fa-IR" altLang="en-US" sz="1800" b="1">
                <a:solidFill>
                  <a:srgbClr val="C00000"/>
                </a:solidFill>
                <a:latin typeface="Times New Roman" pitchFamily="18" charset="0"/>
                <a:cs typeface="B Titr" pitchFamily="2" charset="-78"/>
              </a:rPr>
              <a:t> 6 پروژه</a:t>
            </a:r>
            <a:endParaRPr lang="en-US" altLang="en-US" sz="1400" b="1">
              <a:solidFill>
                <a:srgbClr val="C00000"/>
              </a:solidFill>
              <a:latin typeface="Calibri" pitchFamily="34" charset="0"/>
            </a:endParaRPr>
          </a:p>
          <a:p>
            <a:pPr algn="r" rtl="1">
              <a:lnSpc>
                <a:spcPct val="115000"/>
              </a:lnSpc>
              <a:spcBef>
                <a:spcPct val="0"/>
              </a:spcBef>
              <a:buFont typeface="Wingdings" pitchFamily="2" charset="2"/>
              <a:buChar char="v"/>
            </a:pPr>
            <a:r>
              <a:rPr lang="fa-IR" altLang="en-US" sz="1800" b="1">
                <a:solidFill>
                  <a:schemeClr val="tx1"/>
                </a:solidFill>
                <a:latin typeface="Times New Roman" pitchFamily="18" charset="0"/>
                <a:cs typeface="B Titr" pitchFamily="2" charset="-78"/>
              </a:rPr>
              <a:t>توسط بانک‌ها و با استانداردهای بانک مرکزی:             </a:t>
            </a:r>
            <a:r>
              <a:rPr lang="fa-IR" altLang="en-US" sz="1800" b="1">
                <a:solidFill>
                  <a:srgbClr val="C00000"/>
                </a:solidFill>
                <a:latin typeface="Times New Roman" pitchFamily="18" charset="0"/>
                <a:cs typeface="B Titr" pitchFamily="2" charset="-78"/>
              </a:rPr>
              <a:t> 2 پروژه</a:t>
            </a:r>
            <a:endParaRPr lang="en-US" altLang="en-US" sz="1400" b="1">
              <a:solidFill>
                <a:srgbClr val="C00000"/>
              </a:solidFill>
              <a:latin typeface="Calibri" pitchFamily="34" charset="0"/>
            </a:endParaRPr>
          </a:p>
          <a:p>
            <a:pPr algn="r" rtl="1">
              <a:lnSpc>
                <a:spcPct val="115000"/>
              </a:lnSpc>
              <a:spcBef>
                <a:spcPct val="0"/>
              </a:spcBef>
              <a:buFont typeface="Wingdings" pitchFamily="2" charset="2"/>
              <a:buChar char="v"/>
            </a:pPr>
            <a:r>
              <a:rPr lang="fa-IR" altLang="en-US" sz="1800" b="1">
                <a:solidFill>
                  <a:schemeClr val="tx1"/>
                </a:solidFill>
                <a:latin typeface="Times New Roman" pitchFamily="18" charset="0"/>
                <a:cs typeface="B Titr" pitchFamily="2" charset="-78"/>
              </a:rPr>
              <a:t>در حال انجام در بانک ملی:                                             </a:t>
            </a:r>
            <a:r>
              <a:rPr lang="fa-IR" altLang="en-US" sz="1800" b="1">
                <a:solidFill>
                  <a:srgbClr val="C00000"/>
                </a:solidFill>
                <a:latin typeface="Times New Roman" pitchFamily="18" charset="0"/>
                <a:cs typeface="B Titr" pitchFamily="2" charset="-78"/>
              </a:rPr>
              <a:t> 7 پروژه</a:t>
            </a:r>
            <a:endParaRPr lang="en-US" altLang="en-US" sz="1400" b="1">
              <a:solidFill>
                <a:srgbClr val="C00000"/>
              </a:solidFill>
              <a:latin typeface="Calibri" pitchFamily="34" charset="0"/>
            </a:endParaRPr>
          </a:p>
          <a:p>
            <a:pPr algn="r" rtl="1">
              <a:lnSpc>
                <a:spcPct val="115000"/>
              </a:lnSpc>
              <a:spcBef>
                <a:spcPct val="0"/>
              </a:spcBef>
              <a:buFont typeface="Wingdings" pitchFamily="2" charset="2"/>
              <a:buChar char="v"/>
            </a:pPr>
            <a:r>
              <a:rPr lang="fa-IR" altLang="en-US" sz="1800" b="1">
                <a:solidFill>
                  <a:schemeClr val="tx1"/>
                </a:solidFill>
                <a:latin typeface="Times New Roman" pitchFamily="18" charset="0"/>
                <a:cs typeface="B Titr" pitchFamily="2" charset="-78"/>
              </a:rPr>
              <a:t>توسط اداره ثبت اسناد و املاک کشور:                            </a:t>
            </a:r>
            <a:r>
              <a:rPr lang="fa-IR" altLang="en-US" sz="1800" b="1">
                <a:solidFill>
                  <a:srgbClr val="C00000"/>
                </a:solidFill>
                <a:latin typeface="Times New Roman" pitchFamily="18" charset="0"/>
                <a:cs typeface="B Titr" pitchFamily="2" charset="-78"/>
              </a:rPr>
              <a:t> 2 پروژه</a:t>
            </a:r>
            <a:endParaRPr lang="en-US" altLang="en-US" sz="1400" b="1">
              <a:solidFill>
                <a:srgbClr val="C00000"/>
              </a:solidFill>
              <a:latin typeface="Calibri" pitchFamily="34" charset="0"/>
            </a:endParaRPr>
          </a:p>
          <a:p>
            <a:pPr algn="r" rtl="1">
              <a:lnSpc>
                <a:spcPct val="115000"/>
              </a:lnSpc>
              <a:spcBef>
                <a:spcPct val="0"/>
              </a:spcBef>
              <a:buFont typeface="Wingdings" pitchFamily="2" charset="2"/>
              <a:buChar char="v"/>
            </a:pPr>
            <a:r>
              <a:rPr lang="fa-IR" altLang="en-US" sz="1800" b="1">
                <a:solidFill>
                  <a:schemeClr val="tx1"/>
                </a:solidFill>
                <a:latin typeface="Times New Roman" pitchFamily="18" charset="0"/>
                <a:cs typeface="B Titr" pitchFamily="2" charset="-78"/>
              </a:rPr>
              <a:t>توسط وزارت صنعت، معدن و تجارت و با همکاری وزارت راه و شهرسازی، وزارت جهاد کشاورزی، وزارت بهداشت، درمان و آموزش پزشکی، وزارت نیرو، سازمان حفاظت از محیط زیست، سازمان استاندارد و تحقیقات صنعتی، سازمان بهینه‌سازی انرژی و شهرداری:                                                                          </a:t>
            </a:r>
            <a:r>
              <a:rPr lang="fa-IR" altLang="en-US" sz="1800" b="1">
                <a:solidFill>
                  <a:srgbClr val="C00000"/>
                </a:solidFill>
                <a:latin typeface="Times New Roman" pitchFamily="18" charset="0"/>
                <a:cs typeface="B Titr" pitchFamily="2" charset="-78"/>
              </a:rPr>
              <a:t> 1 پروژه</a:t>
            </a:r>
            <a:endParaRPr lang="en-US" altLang="en-US" sz="1400" b="1">
              <a:solidFill>
                <a:srgbClr val="C00000"/>
              </a:solidFill>
              <a:latin typeface="Calibri" pitchFamily="34" charset="0"/>
            </a:endParaRPr>
          </a:p>
          <a:p>
            <a:pPr algn="r" rtl="1">
              <a:lnSpc>
                <a:spcPct val="115000"/>
              </a:lnSpc>
              <a:spcBef>
                <a:spcPct val="0"/>
              </a:spcBef>
              <a:buFont typeface="Wingdings" pitchFamily="2" charset="2"/>
              <a:buChar char="v"/>
            </a:pPr>
            <a:r>
              <a:rPr lang="fa-IR" altLang="en-US" sz="1800" b="1">
                <a:solidFill>
                  <a:schemeClr val="tx1"/>
                </a:solidFill>
                <a:latin typeface="Times New Roman" pitchFamily="18" charset="0"/>
                <a:cs typeface="B Titr" pitchFamily="2" charset="-78"/>
              </a:rPr>
              <a:t>توسط وزارت علوم تحقیقات و فنآوری:                             </a:t>
            </a:r>
            <a:r>
              <a:rPr lang="fa-IR" altLang="en-US" sz="1800" b="1">
                <a:solidFill>
                  <a:srgbClr val="C00000"/>
                </a:solidFill>
                <a:latin typeface="Times New Roman" pitchFamily="18" charset="0"/>
                <a:cs typeface="B Titr" pitchFamily="2" charset="-78"/>
              </a:rPr>
              <a:t>1 پروژه</a:t>
            </a:r>
            <a:endParaRPr lang="en-US" altLang="en-US" sz="1400" b="1">
              <a:solidFill>
                <a:srgbClr val="C00000"/>
              </a:solidFill>
              <a:latin typeface="Calibri" pitchFamily="34" charset="0"/>
            </a:endParaRPr>
          </a:p>
          <a:p>
            <a:pPr algn="r" rtl="1">
              <a:lnSpc>
                <a:spcPct val="115000"/>
              </a:lnSpc>
              <a:spcBef>
                <a:spcPct val="0"/>
              </a:spcBef>
              <a:buFont typeface="Wingdings" pitchFamily="2" charset="2"/>
              <a:buChar char="v"/>
            </a:pPr>
            <a:r>
              <a:rPr lang="fa-IR" altLang="en-US" sz="1800" b="1">
                <a:solidFill>
                  <a:schemeClr val="tx1"/>
                </a:solidFill>
                <a:latin typeface="Times New Roman" pitchFamily="18" charset="0"/>
                <a:cs typeface="B Titr" pitchFamily="2" charset="-78"/>
              </a:rPr>
              <a:t>توسط وزارت جهاد کشاورزی:                                            </a:t>
            </a:r>
            <a:r>
              <a:rPr lang="fa-IR" altLang="en-US" sz="1800" b="1">
                <a:solidFill>
                  <a:srgbClr val="C00000"/>
                </a:solidFill>
                <a:latin typeface="Times New Roman" pitchFamily="18" charset="0"/>
                <a:cs typeface="B Titr" pitchFamily="2" charset="-78"/>
              </a:rPr>
              <a:t>1 پروژه</a:t>
            </a:r>
            <a:endParaRPr lang="en-US" altLang="en-US" sz="1400" b="1">
              <a:solidFill>
                <a:srgbClr val="C00000"/>
              </a:solidFill>
              <a:latin typeface="Calibri" pitchFamily="34" charset="0"/>
            </a:endParaRPr>
          </a:p>
          <a:p>
            <a:pPr algn="r" rtl="1">
              <a:lnSpc>
                <a:spcPct val="115000"/>
              </a:lnSpc>
              <a:spcBef>
                <a:spcPct val="0"/>
              </a:spcBef>
              <a:buFont typeface="Wingdings" pitchFamily="2" charset="2"/>
              <a:buChar char="v"/>
            </a:pPr>
            <a:r>
              <a:rPr lang="fa-IR" altLang="en-US" sz="1800" b="1">
                <a:solidFill>
                  <a:schemeClr val="tx1"/>
                </a:solidFill>
                <a:latin typeface="Times New Roman" pitchFamily="18" charset="0"/>
                <a:cs typeface="B Titr" pitchFamily="2" charset="-78"/>
              </a:rPr>
              <a:t>توسط وزارت رفاه و تأمین اجتماعی:                                </a:t>
            </a:r>
            <a:r>
              <a:rPr lang="fa-IR" altLang="en-US" sz="1800" b="1">
                <a:solidFill>
                  <a:srgbClr val="C00000"/>
                </a:solidFill>
                <a:latin typeface="Times New Roman" pitchFamily="18" charset="0"/>
                <a:cs typeface="B Titr" pitchFamily="2" charset="-78"/>
              </a:rPr>
              <a:t>2 پروژه</a:t>
            </a:r>
            <a:endParaRPr lang="en-US" altLang="en-US" sz="1400" b="1">
              <a:solidFill>
                <a:srgbClr val="C00000"/>
              </a:solidFill>
              <a:latin typeface="Calibri" pitchFamily="34" charset="0"/>
            </a:endParaRPr>
          </a:p>
          <a:p>
            <a:pPr algn="r" rtl="1">
              <a:lnSpc>
                <a:spcPct val="115000"/>
              </a:lnSpc>
              <a:spcBef>
                <a:spcPct val="0"/>
              </a:spcBef>
              <a:buFont typeface="Wingdings" pitchFamily="2" charset="2"/>
              <a:buChar char="v"/>
            </a:pPr>
            <a:r>
              <a:rPr lang="fa-IR" altLang="en-US" sz="1800" b="1">
                <a:solidFill>
                  <a:schemeClr val="tx1"/>
                </a:solidFill>
                <a:latin typeface="Times New Roman" pitchFamily="18" charset="0"/>
                <a:cs typeface="B Titr" pitchFamily="2" charset="-78"/>
              </a:rPr>
              <a:t>توسط کارشناسان و محققین بانکی:                               </a:t>
            </a:r>
            <a:r>
              <a:rPr lang="fa-IR" altLang="en-US" sz="1800" b="1">
                <a:solidFill>
                  <a:srgbClr val="C00000"/>
                </a:solidFill>
                <a:latin typeface="Times New Roman" pitchFamily="18" charset="0"/>
                <a:cs typeface="B Titr" pitchFamily="2" charset="-78"/>
              </a:rPr>
              <a:t> 25 پروژه</a:t>
            </a:r>
            <a:endParaRPr lang="en-US" altLang="en-US" sz="1400" b="1">
              <a:solidFill>
                <a:srgbClr val="C00000"/>
              </a:solidFill>
              <a:latin typeface="Calibri" pitchFamily="34" charset="0"/>
            </a:endParaRPr>
          </a:p>
        </p:txBody>
      </p:sp>
      <p:sp>
        <p:nvSpPr>
          <p:cNvPr id="40970" name="Rektangel 76"/>
          <p:cNvSpPr>
            <a:spLocks noChangeArrowheads="1"/>
          </p:cNvSpPr>
          <p:nvPr/>
        </p:nvSpPr>
        <p:spPr bwMode="auto">
          <a:xfrm>
            <a:off x="6048375" y="862013"/>
            <a:ext cx="2401888"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rtl="1">
              <a:spcBef>
                <a:spcPct val="0"/>
              </a:spcBef>
              <a:buFontTx/>
              <a:buNone/>
            </a:pPr>
            <a:r>
              <a:rPr lang="ar-SA" altLang="en-US" sz="2800" noProof="1">
                <a:solidFill>
                  <a:schemeClr val="tx1"/>
                </a:solidFill>
                <a:latin typeface="Calibri" pitchFamily="34" charset="0"/>
                <a:cs typeface="B Titr" pitchFamily="2" charset="-78"/>
              </a:rPr>
              <a:t>پروژه‌های لازم الاجرا و مکمل بانکداری راستین</a:t>
            </a:r>
          </a:p>
          <a:p>
            <a:pPr algn="ctr">
              <a:spcBef>
                <a:spcPct val="0"/>
              </a:spcBef>
              <a:buFontTx/>
              <a:buNone/>
            </a:pPr>
            <a:endParaRPr lang="ar-SA" altLang="en-US" sz="2800" noProof="1">
              <a:solidFill>
                <a:schemeClr val="tx1"/>
              </a:solidFill>
              <a:latin typeface="Calibri" pitchFamily="34" charset="0"/>
              <a:cs typeface="B Titr" pitchFamily="2" charset="-78"/>
            </a:endParaRPr>
          </a:p>
        </p:txBody>
      </p:sp>
      <p:sp>
        <p:nvSpPr>
          <p:cNvPr id="40971" name="TextBox 1"/>
          <p:cNvSpPr txBox="1">
            <a:spLocks noChangeArrowheads="1"/>
          </p:cNvSpPr>
          <p:nvPr/>
        </p:nvSpPr>
        <p:spPr bwMode="auto">
          <a:xfrm>
            <a:off x="6672263" y="3532188"/>
            <a:ext cx="157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spcBef>
                <a:spcPct val="0"/>
              </a:spcBef>
              <a:buFontTx/>
              <a:buNone/>
            </a:pPr>
            <a:r>
              <a:rPr lang="fa-IR" altLang="en-US" sz="2000">
                <a:solidFill>
                  <a:srgbClr val="C00000"/>
                </a:solidFill>
                <a:latin typeface="Arial" charset="0"/>
                <a:cs typeface="B Titr" pitchFamily="2" charset="-78"/>
              </a:rPr>
              <a:t>51 پروژه مکمل</a:t>
            </a:r>
          </a:p>
        </p:txBody>
      </p:sp>
      <p:sp>
        <p:nvSpPr>
          <p:cNvPr id="2" name="Slide Number Placeholder 1"/>
          <p:cNvSpPr>
            <a:spLocks noGrp="1"/>
          </p:cNvSpPr>
          <p:nvPr>
            <p:ph type="sldNum" sz="quarter" idx="12"/>
          </p:nvPr>
        </p:nvSpPr>
        <p:spPr/>
        <p:txBody>
          <a:bodyPr/>
          <a:lstStyle/>
          <a:p>
            <a:pPr>
              <a:defRPr/>
            </a:pPr>
            <a:fld id="{C55DF8E3-88C7-4860-9BE0-F40619681A8C}" type="slidenum">
              <a:rPr lang="ar-SA" smtClean="0"/>
              <a:pPr>
                <a:defRPr/>
              </a:pPr>
              <a:t>33</a:t>
            </a:fld>
            <a:endParaRPr lang="en-US" sz="1600">
              <a:solidFill>
                <a:srgbClr val="9D2512"/>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4476750"/>
            <a:ext cx="9144000" cy="2381256"/>
          </a:xfrm>
          <a:prstGeom prst="rect">
            <a:avLst/>
          </a:prstGeom>
          <a:gradFill>
            <a:gsLst>
              <a:gs pos="61000">
                <a:schemeClr val="bg1">
                  <a:alpha val="0"/>
                </a:schemeClr>
              </a:gs>
              <a:gs pos="100000">
                <a:schemeClr val="bg1">
                  <a:lumMod val="8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41989" name="Gruppe 123"/>
          <p:cNvGrpSpPr>
            <a:grpSpLocks/>
          </p:cNvGrpSpPr>
          <p:nvPr/>
        </p:nvGrpSpPr>
        <p:grpSpPr bwMode="auto">
          <a:xfrm>
            <a:off x="2389188" y="441325"/>
            <a:ext cx="4381500" cy="5853113"/>
            <a:chOff x="1747529" y="1312545"/>
            <a:chExt cx="3690474" cy="5048331"/>
          </a:xfrm>
        </p:grpSpPr>
        <p:sp>
          <p:nvSpPr>
            <p:cNvPr id="9" name="Ellipse 86"/>
            <p:cNvSpPr/>
            <p:nvPr/>
          </p:nvSpPr>
          <p:spPr bwMode="auto">
            <a:xfrm>
              <a:off x="2115447" y="5367212"/>
              <a:ext cx="2836844" cy="573514"/>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a:solidFill>
                  <a:srgbClr val="FFFFFF"/>
                </a:solidFill>
                <a:latin typeface="Calibri" charset="0"/>
                <a:ea typeface="ＭＳ Ｐゴシック" charset="-128"/>
                <a:cs typeface="ＭＳ Ｐゴシック" charset="-128"/>
              </a:endParaRPr>
            </a:p>
          </p:txBody>
        </p:sp>
        <p:sp>
          <p:nvSpPr>
            <p:cNvPr id="10" name="Ellipse 87"/>
            <p:cNvSpPr/>
            <p:nvPr/>
          </p:nvSpPr>
          <p:spPr bwMode="auto">
            <a:xfrm>
              <a:off x="3575180" y="5970678"/>
              <a:ext cx="1862823" cy="380685"/>
            </a:xfrm>
            <a:prstGeom prst="ellipse">
              <a:avLst/>
            </a:prstGeom>
            <a:gradFill flip="none" rotWithShape="1">
              <a:gsLst>
                <a:gs pos="24000">
                  <a:sysClr val="windowText" lastClr="000000">
                    <a:alpha val="28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a:solidFill>
                  <a:srgbClr val="FFFFFF"/>
                </a:solidFill>
                <a:latin typeface="Calibri" charset="0"/>
                <a:ea typeface="ＭＳ Ｐゴシック" charset="-128"/>
                <a:cs typeface="ＭＳ Ｐゴシック" charset="-128"/>
              </a:endParaRPr>
            </a:p>
          </p:txBody>
        </p:sp>
        <p:sp>
          <p:nvSpPr>
            <p:cNvPr id="11" name="Ellipse 88"/>
            <p:cNvSpPr/>
            <p:nvPr/>
          </p:nvSpPr>
          <p:spPr bwMode="auto">
            <a:xfrm>
              <a:off x="1747529" y="5980191"/>
              <a:ext cx="1862823" cy="380685"/>
            </a:xfrm>
            <a:prstGeom prst="ellipse">
              <a:avLst/>
            </a:prstGeom>
            <a:gradFill flip="none" rotWithShape="1">
              <a:gsLst>
                <a:gs pos="24000">
                  <a:sysClr val="windowText" lastClr="000000">
                    <a:alpha val="28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a:solidFill>
                  <a:srgbClr val="FFFFFF"/>
                </a:solidFill>
                <a:latin typeface="Calibri" charset="0"/>
                <a:ea typeface="ＭＳ Ｐゴシック" charset="-128"/>
                <a:cs typeface="ＭＳ Ｐゴシック" charset="-128"/>
              </a:endParaRPr>
            </a:p>
          </p:txBody>
        </p:sp>
        <p:grpSp>
          <p:nvGrpSpPr>
            <p:cNvPr id="42001" name="Gruppe 92"/>
            <p:cNvGrpSpPr>
              <a:grpSpLocks/>
            </p:cNvGrpSpPr>
            <p:nvPr/>
          </p:nvGrpSpPr>
          <p:grpSpPr bwMode="auto">
            <a:xfrm>
              <a:off x="3200405" y="2301745"/>
              <a:ext cx="609783" cy="4021898"/>
              <a:chOff x="1989167" y="3459524"/>
              <a:chExt cx="1469605" cy="2879360"/>
            </a:xfrm>
          </p:grpSpPr>
          <p:sp>
            <p:nvSpPr>
              <p:cNvPr id="16" name="Afrundet rektangel 89"/>
              <p:cNvSpPr>
                <a:spLocks noChangeArrowheads="1"/>
              </p:cNvSpPr>
              <p:nvPr/>
            </p:nvSpPr>
            <p:spPr bwMode="auto">
              <a:xfrm rot="1320000">
                <a:off x="1990570" y="3923721"/>
                <a:ext cx="199798" cy="2415351"/>
              </a:xfrm>
              <a:prstGeom prst="roundRect">
                <a:avLst>
                  <a:gd name="adj" fmla="val 16667"/>
                </a:avLst>
              </a:prstGeom>
              <a:gradFill rotWithShape="1">
                <a:gsLst>
                  <a:gs pos="0">
                    <a:srgbClr val="151616"/>
                  </a:gs>
                  <a:gs pos="100000">
                    <a:srgbClr val="F3F3F3"/>
                  </a:gs>
                  <a:gs pos="100000">
                    <a:srgbClr val="A6A6A6"/>
                  </a:gs>
                </a:gsLst>
                <a:lin ang="10800000" scaled="1"/>
              </a:gradFill>
              <a:ln w="9525">
                <a:noFill/>
                <a:round/>
                <a:headEnd/>
                <a:tailEnd/>
              </a:ln>
              <a:effectLst>
                <a:outerShdw blurRad="63500" dist="23000" dir="5400000" rotWithShape="0">
                  <a:srgbClr val="000000">
                    <a:alpha val="34999"/>
                  </a:srgbClr>
                </a:outerShdw>
              </a:effectLst>
            </p:spPr>
            <p:txBody>
              <a:bodyPr anchor="ctr"/>
              <a:lstStyle/>
              <a:p>
                <a:pPr algn="ctr" fontAlgn="auto">
                  <a:spcBef>
                    <a:spcPts val="0"/>
                  </a:spcBef>
                  <a:spcAft>
                    <a:spcPts val="0"/>
                  </a:spcAft>
                  <a:defRPr/>
                </a:pPr>
                <a:endParaRPr lang="en-US">
                  <a:solidFill>
                    <a:srgbClr val="FFFFFF"/>
                  </a:solidFill>
                  <a:latin typeface="Calibri" charset="0"/>
                  <a:ea typeface="ＭＳ Ｐゴシック" charset="-128"/>
                  <a:cs typeface="ＭＳ Ｐゴシック" charset="-128"/>
                </a:endParaRPr>
              </a:p>
            </p:txBody>
          </p:sp>
          <p:sp>
            <p:nvSpPr>
              <p:cNvPr id="17" name="Afrundet rektangel 90"/>
              <p:cNvSpPr>
                <a:spLocks noChangeArrowheads="1"/>
              </p:cNvSpPr>
              <p:nvPr/>
            </p:nvSpPr>
            <p:spPr bwMode="auto">
              <a:xfrm>
                <a:off x="2722088" y="3459080"/>
                <a:ext cx="174017" cy="2415351"/>
              </a:xfrm>
              <a:prstGeom prst="roundRect">
                <a:avLst>
                  <a:gd name="adj" fmla="val 16667"/>
                </a:avLst>
              </a:prstGeom>
              <a:gradFill rotWithShape="1">
                <a:gsLst>
                  <a:gs pos="0">
                    <a:srgbClr val="151616"/>
                  </a:gs>
                  <a:gs pos="100000">
                    <a:srgbClr val="F3F3F3"/>
                  </a:gs>
                  <a:gs pos="100000">
                    <a:srgbClr val="A6A6A6"/>
                  </a:gs>
                </a:gsLst>
                <a:lin ang="10800000" scaled="1"/>
              </a:gradFill>
              <a:ln w="9525">
                <a:noFill/>
                <a:round/>
                <a:headEnd/>
                <a:tailEnd/>
              </a:ln>
              <a:effectLst>
                <a:outerShdw blurRad="63500" dist="23000" dir="5400000" rotWithShape="0">
                  <a:srgbClr val="000000">
                    <a:alpha val="34999"/>
                  </a:srgbClr>
                </a:outerShdw>
              </a:effectLst>
            </p:spPr>
            <p:txBody>
              <a:bodyPr anchor="ctr"/>
              <a:lstStyle/>
              <a:p>
                <a:pPr algn="ctr" fontAlgn="auto">
                  <a:spcBef>
                    <a:spcPts val="0"/>
                  </a:spcBef>
                  <a:spcAft>
                    <a:spcPts val="0"/>
                  </a:spcAft>
                  <a:defRPr/>
                </a:pPr>
                <a:endParaRPr lang="en-US">
                  <a:solidFill>
                    <a:srgbClr val="FFFFFF"/>
                  </a:solidFill>
                  <a:latin typeface="Calibri" charset="0"/>
                  <a:ea typeface="ＭＳ Ｐゴシック" charset="-128"/>
                  <a:cs typeface="ＭＳ Ｐゴシック" charset="-128"/>
                </a:endParaRPr>
              </a:p>
            </p:txBody>
          </p:sp>
          <p:sp>
            <p:nvSpPr>
              <p:cNvPr id="18" name="Afrundet rektangel 91"/>
              <p:cNvSpPr>
                <a:spLocks noChangeArrowheads="1"/>
              </p:cNvSpPr>
              <p:nvPr/>
            </p:nvSpPr>
            <p:spPr bwMode="auto">
              <a:xfrm rot="20040000">
                <a:off x="3260251" y="3920781"/>
                <a:ext cx="199798" cy="2415351"/>
              </a:xfrm>
              <a:prstGeom prst="roundRect">
                <a:avLst>
                  <a:gd name="adj" fmla="val 16667"/>
                </a:avLst>
              </a:prstGeom>
              <a:gradFill rotWithShape="1">
                <a:gsLst>
                  <a:gs pos="0">
                    <a:srgbClr val="151616"/>
                  </a:gs>
                  <a:gs pos="100000">
                    <a:srgbClr val="F3F3F3"/>
                  </a:gs>
                  <a:gs pos="100000">
                    <a:srgbClr val="A6A6A6"/>
                  </a:gs>
                </a:gsLst>
                <a:lin ang="10800000" scaled="1"/>
              </a:gradFill>
              <a:ln w="9525">
                <a:noFill/>
                <a:round/>
                <a:headEnd/>
                <a:tailEnd/>
              </a:ln>
              <a:effectLst>
                <a:outerShdw blurRad="63500" dist="23000" dir="5400000" rotWithShape="0">
                  <a:srgbClr val="000000">
                    <a:alpha val="34999"/>
                  </a:srgbClr>
                </a:outerShdw>
              </a:effectLst>
            </p:spPr>
            <p:txBody>
              <a:bodyPr anchor="ctr"/>
              <a:lstStyle/>
              <a:p>
                <a:pPr algn="ctr" fontAlgn="auto">
                  <a:spcBef>
                    <a:spcPts val="0"/>
                  </a:spcBef>
                  <a:spcAft>
                    <a:spcPts val="0"/>
                  </a:spcAft>
                  <a:defRPr/>
                </a:pPr>
                <a:endParaRPr lang="en-US">
                  <a:solidFill>
                    <a:srgbClr val="FFFFFF"/>
                  </a:solidFill>
                  <a:latin typeface="Calibri" charset="0"/>
                  <a:ea typeface="ＭＳ Ｐゴシック" charset="-128"/>
                  <a:cs typeface="ＭＳ Ｐゴシック" charset="-128"/>
                </a:endParaRPr>
              </a:p>
            </p:txBody>
          </p:sp>
        </p:grpSp>
        <p:grpSp>
          <p:nvGrpSpPr>
            <p:cNvPr id="5" name="Gruppe 157"/>
            <p:cNvGrpSpPr/>
            <p:nvPr/>
          </p:nvGrpSpPr>
          <p:grpSpPr bwMode="auto">
            <a:xfrm>
              <a:off x="2001838" y="1312545"/>
              <a:ext cx="2981642" cy="3701415"/>
              <a:chOff x="5158493" y="1088691"/>
              <a:chExt cx="3627367" cy="4759659"/>
            </a:xfrm>
            <a:effectLst>
              <a:outerShdw blurRad="50800" dist="38100" dir="2700000" algn="tl" rotWithShape="0">
                <a:prstClr val="black">
                  <a:alpha val="40000"/>
                </a:prstClr>
              </a:outerShdw>
            </a:effectLst>
          </p:grpSpPr>
          <p:sp>
            <p:nvSpPr>
              <p:cNvPr id="14" name="Rectangle 27"/>
              <p:cNvSpPr>
                <a:spLocks noChangeArrowheads="1"/>
              </p:cNvSpPr>
              <p:nvPr/>
            </p:nvSpPr>
            <p:spPr bwMode="auto">
              <a:xfrm>
                <a:off x="5162551" y="1398269"/>
                <a:ext cx="3608070" cy="4450081"/>
              </a:xfrm>
              <a:prstGeom prst="rect">
                <a:avLst/>
              </a:prstGeom>
              <a:gradFill flip="none" rotWithShape="1">
                <a:gsLst>
                  <a:gs pos="38000">
                    <a:sysClr val="window" lastClr="FFFFFF"/>
                  </a:gs>
                  <a:gs pos="100000">
                    <a:schemeClr val="bg1">
                      <a:lumMod val="75000"/>
                    </a:schemeClr>
                  </a:gs>
                  <a:gs pos="68000">
                    <a:schemeClr val="bg1">
                      <a:lumMod val="95000"/>
                    </a:schemeClr>
                  </a:gs>
                </a:gsLst>
                <a:lin ang="12300000" scaled="0"/>
                <a:tileRect/>
              </a:gradFill>
              <a:ln w="9525">
                <a:noFill/>
                <a:miter lim="800000"/>
                <a:headEnd/>
                <a:tailEnd/>
              </a:ln>
              <a:effectLst/>
            </p:spPr>
            <p:txBody>
              <a:bodyPr anchor="ctr"/>
              <a:lstStyle/>
              <a:p>
                <a:pPr marL="342900" indent="-342900" algn="ctr" fontAlgn="auto">
                  <a:spcBef>
                    <a:spcPts val="0"/>
                  </a:spcBef>
                  <a:spcAft>
                    <a:spcPts val="0"/>
                  </a:spcAft>
                  <a:defRPr/>
                </a:pPr>
                <a:endParaRPr lang="de-DE" sz="1400" kern="0" dirty="0">
                  <a:solidFill>
                    <a:sysClr val="windowText" lastClr="000000"/>
                  </a:solidFill>
                  <a:latin typeface="Arial Narrow" pitchFamily="-97" charset="0"/>
                  <a:ea typeface="ＭＳ Ｐゴシック" pitchFamily="-97" charset="-128"/>
                </a:endParaRPr>
              </a:p>
            </p:txBody>
          </p:sp>
          <p:sp>
            <p:nvSpPr>
              <p:cNvPr id="15" name="Rectangle 39"/>
              <p:cNvSpPr>
                <a:spLocks noChangeArrowheads="1"/>
              </p:cNvSpPr>
              <p:nvPr/>
            </p:nvSpPr>
            <p:spPr bwMode="auto">
              <a:xfrm>
                <a:off x="5158493" y="1088691"/>
                <a:ext cx="3627367" cy="385778"/>
              </a:xfrm>
              <a:prstGeom prst="rect">
                <a:avLst/>
              </a:prstGeom>
              <a:gradFill flip="none" rotWithShape="1">
                <a:gsLst>
                  <a:gs pos="0">
                    <a:srgbClr val="25AFFF"/>
                  </a:gs>
                  <a:gs pos="50000">
                    <a:srgbClr val="74F4FF"/>
                  </a:gs>
                  <a:gs pos="100000">
                    <a:srgbClr val="208ECD"/>
                  </a:gs>
                </a:gsLst>
                <a:lin ang="5400000" scaled="1"/>
                <a:tileRect/>
              </a:gradFill>
              <a:ln w="25400" cap="flat" cmpd="sng" algn="ctr">
                <a:noFill/>
                <a:prstDash val="solid"/>
              </a:ln>
              <a:effectLst/>
            </p:spPr>
            <p:txBody>
              <a:bodyPr anchor="ctr"/>
              <a:lstStyle/>
              <a:p>
                <a:pPr algn="ctr" fontAlgn="auto">
                  <a:spcBef>
                    <a:spcPts val="0"/>
                  </a:spcBef>
                  <a:spcAft>
                    <a:spcPts val="0"/>
                  </a:spcAft>
                  <a:defRPr/>
                </a:pPr>
                <a:r>
                  <a:rPr lang="fa-IR" kern="0" noProof="1">
                    <a:solidFill>
                      <a:srgbClr val="000000"/>
                    </a:solidFill>
                    <a:latin typeface="Calibri"/>
                    <a:ea typeface="ＭＳ Ｐゴシック" pitchFamily="-97" charset="-128"/>
                    <a:cs typeface="B Titr" pitchFamily="2" charset="-78"/>
                  </a:rPr>
                  <a:t>بانکداری راستین</a:t>
                </a:r>
                <a:endParaRPr lang="de-DE" kern="0" noProof="1">
                  <a:solidFill>
                    <a:srgbClr val="000000"/>
                  </a:solidFill>
                  <a:latin typeface="Calibri"/>
                  <a:ea typeface="ＭＳ Ｐゴシック" pitchFamily="-97" charset="-128"/>
                  <a:cs typeface="B Titr" pitchFamily="2" charset="-78"/>
                </a:endParaRPr>
              </a:p>
            </p:txBody>
          </p:sp>
        </p:grpSp>
      </p:grpSp>
      <p:sp>
        <p:nvSpPr>
          <p:cNvPr id="2057" name="Rectangle 141"/>
          <p:cNvSpPr>
            <a:spLocks noChangeArrowheads="1"/>
          </p:cNvSpPr>
          <p:nvPr/>
        </p:nvSpPr>
        <p:spPr bwMode="auto">
          <a:xfrm>
            <a:off x="2667000" y="928688"/>
            <a:ext cx="3521075" cy="1508125"/>
          </a:xfrm>
          <a:prstGeom prst="rect">
            <a:avLst/>
          </a:prstGeom>
          <a:noFill/>
          <a:ln w="9525">
            <a:noFill/>
            <a:miter lim="800000"/>
            <a:headEnd/>
            <a:tailEnd/>
          </a:ln>
        </p:spPr>
        <p:txBody>
          <a:bodyPr>
            <a:spAutoFit/>
          </a:bodyPr>
          <a:lstStyle/>
          <a:p>
            <a:pPr algn="ctr">
              <a:defRPr/>
            </a:pPr>
            <a:endParaRPr lang="fa-IR" dirty="0">
              <a:solidFill>
                <a:schemeClr val="bg2">
                  <a:lumMod val="50000"/>
                </a:schemeClr>
              </a:solidFill>
              <a:cs typeface="B Titr" pitchFamily="2" charset="-78"/>
            </a:endParaRPr>
          </a:p>
          <a:p>
            <a:pPr algn="ctr">
              <a:defRPr/>
            </a:pPr>
            <a:endParaRPr lang="fa-IR" dirty="0">
              <a:solidFill>
                <a:schemeClr val="bg2">
                  <a:lumMod val="50000"/>
                </a:schemeClr>
              </a:solidFill>
              <a:cs typeface="B Titr" pitchFamily="2" charset="-78"/>
            </a:endParaRPr>
          </a:p>
          <a:p>
            <a:pPr algn="ctr">
              <a:defRPr/>
            </a:pPr>
            <a:endParaRPr lang="fa-IR" dirty="0">
              <a:solidFill>
                <a:schemeClr val="bg2">
                  <a:lumMod val="50000"/>
                </a:schemeClr>
              </a:solidFill>
              <a:cs typeface="B Titr" pitchFamily="2" charset="-78"/>
            </a:endParaRPr>
          </a:p>
          <a:p>
            <a:pPr algn="ctr" rtl="1">
              <a:defRPr/>
            </a:pPr>
            <a:r>
              <a:rPr lang="fa-IR" sz="3200" dirty="0">
                <a:solidFill>
                  <a:schemeClr val="bg2">
                    <a:lumMod val="50000"/>
                  </a:schemeClr>
                </a:solidFill>
                <a:cs typeface="B Titr" pitchFamily="2" charset="-78"/>
              </a:rPr>
              <a:t>بانکداری راستین</a:t>
            </a:r>
            <a:endParaRPr lang="en-US" sz="3200" dirty="0">
              <a:solidFill>
                <a:schemeClr val="bg2">
                  <a:lumMod val="50000"/>
                </a:schemeClr>
              </a:solidFill>
              <a:latin typeface="Calibri" pitchFamily="-105" charset="0"/>
              <a:cs typeface="B Titr" pitchFamily="2" charset="-78"/>
            </a:endParaRPr>
          </a:p>
        </p:txBody>
      </p:sp>
      <p:sp>
        <p:nvSpPr>
          <p:cNvPr id="41991" name="Rectangle 141"/>
          <p:cNvSpPr>
            <a:spLocks noChangeArrowheads="1"/>
          </p:cNvSpPr>
          <p:nvPr/>
        </p:nvSpPr>
        <p:spPr bwMode="auto">
          <a:xfrm>
            <a:off x="3214688" y="2738438"/>
            <a:ext cx="24257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rtl="1">
              <a:spcBef>
                <a:spcPct val="0"/>
              </a:spcBef>
              <a:buFontTx/>
              <a:buNone/>
            </a:pPr>
            <a:r>
              <a:rPr lang="fa-IR" altLang="en-US" sz="1600" dirty="0">
                <a:solidFill>
                  <a:schemeClr val="tx1"/>
                </a:solidFill>
                <a:latin typeface="Arial" charset="0"/>
                <a:cs typeface="B Titr" pitchFamily="2" charset="-78"/>
              </a:rPr>
              <a:t>با تشکر</a:t>
            </a:r>
          </a:p>
          <a:p>
            <a:pPr algn="ctr" rtl="1">
              <a:spcBef>
                <a:spcPct val="0"/>
              </a:spcBef>
              <a:buFontTx/>
              <a:buNone/>
            </a:pPr>
            <a:endParaRPr lang="fa-IR" altLang="en-US" sz="1600" dirty="0">
              <a:solidFill>
                <a:schemeClr val="tx1"/>
              </a:solidFill>
              <a:latin typeface="Arial" charset="0"/>
              <a:cs typeface="B Titr" pitchFamily="2" charset="-78"/>
            </a:endParaRPr>
          </a:p>
          <a:p>
            <a:pPr algn="ctr" rtl="1">
              <a:spcBef>
                <a:spcPct val="0"/>
              </a:spcBef>
              <a:buFontTx/>
              <a:buNone/>
            </a:pPr>
            <a:r>
              <a:rPr lang="fa-IR" altLang="en-US" sz="1600" dirty="0">
                <a:solidFill>
                  <a:schemeClr val="tx1"/>
                </a:solidFill>
                <a:latin typeface="Arial" charset="0"/>
                <a:cs typeface="B Titr" pitchFamily="2" charset="-78"/>
              </a:rPr>
              <a:t>بیژن بیدآباد</a:t>
            </a:r>
          </a:p>
          <a:p>
            <a:pPr algn="ctr" rtl="1">
              <a:spcBef>
                <a:spcPct val="0"/>
              </a:spcBef>
              <a:buFontTx/>
              <a:buNone/>
            </a:pPr>
            <a:endParaRPr lang="fa-IR" altLang="en-US" sz="1600" dirty="0">
              <a:solidFill>
                <a:schemeClr val="tx1"/>
              </a:solidFill>
              <a:latin typeface="Calibri" pitchFamily="34" charset="0"/>
              <a:cs typeface="B Titr" pitchFamily="2" charset="-78"/>
            </a:endParaRPr>
          </a:p>
          <a:p>
            <a:pPr algn="ctr" rtl="1">
              <a:spcBef>
                <a:spcPct val="0"/>
              </a:spcBef>
              <a:buFontTx/>
              <a:buNone/>
            </a:pPr>
            <a:r>
              <a:rPr lang="en-US" altLang="en-US" sz="1600" b="1" dirty="0">
                <a:solidFill>
                  <a:schemeClr val="tx1"/>
                </a:solidFill>
                <a:latin typeface="Calibri" pitchFamily="34" charset="0"/>
                <a:cs typeface="B Titr" pitchFamily="2" charset="-78"/>
                <a:hlinkClick r:id="rId2"/>
              </a:rPr>
              <a:t>http://www.bidabad.ir</a:t>
            </a:r>
            <a:endParaRPr lang="en-US" altLang="en-US" sz="1600" b="1" dirty="0">
              <a:solidFill>
                <a:schemeClr val="tx1"/>
              </a:solidFill>
              <a:latin typeface="Calibri" pitchFamily="34" charset="0"/>
              <a:cs typeface="B Titr" pitchFamily="2" charset="-78"/>
            </a:endParaRPr>
          </a:p>
          <a:p>
            <a:pPr algn="ctr" rtl="1">
              <a:spcBef>
                <a:spcPct val="0"/>
              </a:spcBef>
              <a:buFontTx/>
              <a:buNone/>
            </a:pPr>
            <a:endParaRPr lang="en-US" altLang="en-US" sz="1600" b="1" dirty="0">
              <a:solidFill>
                <a:schemeClr val="tx1"/>
              </a:solidFill>
              <a:latin typeface="Calibri" pitchFamily="34" charset="0"/>
              <a:cs typeface="B Titr" pitchFamily="2" charset="-78"/>
            </a:endParaRPr>
          </a:p>
          <a:p>
            <a:pPr algn="ctr" rtl="1">
              <a:spcBef>
                <a:spcPct val="0"/>
              </a:spcBef>
              <a:buFontTx/>
              <a:buNone/>
            </a:pPr>
            <a:r>
              <a:rPr lang="en-US" altLang="en-US" sz="1600" b="1" dirty="0">
                <a:solidFill>
                  <a:schemeClr val="tx1"/>
                </a:solidFill>
                <a:latin typeface="Calibri" pitchFamily="34" charset="0"/>
                <a:cs typeface="B Titr" pitchFamily="2" charset="-78"/>
                <a:hlinkClick r:id="rId3"/>
              </a:rPr>
              <a:t>bijan@bidabad.ir</a:t>
            </a:r>
            <a:endParaRPr lang="en-US" altLang="en-US" sz="1600" b="1" dirty="0">
              <a:solidFill>
                <a:schemeClr val="tx1"/>
              </a:solidFill>
              <a:latin typeface="Calibri" pitchFamily="34" charset="0"/>
              <a:cs typeface="B Titr" pitchFamily="2" charset="-7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5775" y="1319213"/>
            <a:ext cx="8229600" cy="4940300"/>
          </a:xfrm>
        </p:spPr>
        <p:txBody>
          <a:bodyPr rtlCol="0">
            <a:normAutofit fontScale="92500" lnSpcReduction="10000"/>
          </a:bodyPr>
          <a:lstStyle/>
          <a:p>
            <a:pPr algn="r" rtl="1" fontAlgn="auto">
              <a:lnSpc>
                <a:spcPct val="110000"/>
              </a:lnSpc>
              <a:spcAft>
                <a:spcPts val="0"/>
              </a:spcAft>
              <a:buFont typeface="Wingdings" pitchFamily="2" charset="2"/>
              <a:buChar char="Ø"/>
              <a:defRPr/>
            </a:pPr>
            <a:r>
              <a:rPr lang="fa-IR" sz="2600" b="1" dirty="0">
                <a:solidFill>
                  <a:srgbClr val="FF0000"/>
                </a:solidFill>
                <a:cs typeface="B Nazanin" pitchFamily="2" charset="-78"/>
              </a:rPr>
              <a:t>ویژگی و برجستگی خاص بانکداری راستین :</a:t>
            </a:r>
          </a:p>
          <a:p>
            <a:pPr marL="0" indent="0" algn="r" rtl="1" fontAlgn="auto">
              <a:lnSpc>
                <a:spcPct val="110000"/>
              </a:lnSpc>
              <a:spcAft>
                <a:spcPts val="0"/>
              </a:spcAft>
              <a:buFontTx/>
              <a:buNone/>
              <a:defRPr/>
            </a:pPr>
            <a:r>
              <a:rPr lang="fa-IR" sz="2000" b="1" dirty="0">
                <a:solidFill>
                  <a:srgbClr val="002060"/>
                </a:solidFill>
                <a:cs typeface="B Titr" pitchFamily="2" charset="-78"/>
              </a:rPr>
              <a:t>بانکداری راستین منطبق بر احکام شرع </a:t>
            </a:r>
            <a:r>
              <a:rPr lang="fa-IR" sz="2000" b="1" dirty="0" err="1">
                <a:solidFill>
                  <a:srgbClr val="002060"/>
                </a:solidFill>
                <a:cs typeface="B Titr" pitchFamily="2" charset="-78"/>
              </a:rPr>
              <a:t>مطهر</a:t>
            </a:r>
            <a:r>
              <a:rPr lang="fa-IR" sz="2000" b="1" dirty="0">
                <a:solidFill>
                  <a:srgbClr val="002060"/>
                </a:solidFill>
                <a:cs typeface="B Titr" pitchFamily="2" charset="-78"/>
              </a:rPr>
              <a:t> تدوین گردید تا نه تنها منجر به حذف ربا گردد بلکه وجوه مختلف </a:t>
            </a:r>
            <a:r>
              <a:rPr lang="fa-IR" sz="2000" b="1" dirty="0" err="1">
                <a:solidFill>
                  <a:srgbClr val="002060"/>
                </a:solidFill>
                <a:cs typeface="B Titr" pitchFamily="2" charset="-78"/>
              </a:rPr>
              <a:t>آموزه‌های</a:t>
            </a:r>
            <a:r>
              <a:rPr lang="fa-IR" sz="2000" b="1" dirty="0">
                <a:solidFill>
                  <a:srgbClr val="002060"/>
                </a:solidFill>
                <a:cs typeface="B Titr" pitchFamily="2" charset="-78"/>
              </a:rPr>
              <a:t> عدالت و اخلاق اسلامی را نیز در وجوه مختلف عملیات بانکی نهادینه سازد. </a:t>
            </a:r>
          </a:p>
          <a:p>
            <a:pPr marL="0" indent="0" algn="r" rtl="1" fontAlgn="auto">
              <a:lnSpc>
                <a:spcPct val="110000"/>
              </a:lnSpc>
              <a:spcAft>
                <a:spcPts val="0"/>
              </a:spcAft>
              <a:buFontTx/>
              <a:buNone/>
              <a:defRPr/>
            </a:pPr>
            <a:r>
              <a:rPr lang="fa-IR" sz="2000" b="1" dirty="0">
                <a:solidFill>
                  <a:srgbClr val="002060"/>
                </a:solidFill>
                <a:cs typeface="B Titr" pitchFamily="2" charset="-78"/>
              </a:rPr>
              <a:t>بانکداری راستین نه تنها معضلات بانکداری بدون ربا را رفع و آن را به بانکداری اسلامی توسعه می‌دهد بلکه مسائل و مشکلات بانکداری فعلی و </a:t>
            </a:r>
            <a:r>
              <a:rPr lang="fa-IR" sz="2000" b="1" dirty="0" err="1">
                <a:solidFill>
                  <a:srgbClr val="002060"/>
                </a:solidFill>
                <a:cs typeface="B Titr" pitchFamily="2" charset="-78"/>
              </a:rPr>
              <a:t>نظام‌های</a:t>
            </a:r>
            <a:r>
              <a:rPr lang="fa-IR" sz="2000" b="1" dirty="0">
                <a:solidFill>
                  <a:srgbClr val="002060"/>
                </a:solidFill>
                <a:cs typeface="B Titr" pitchFamily="2" charset="-78"/>
              </a:rPr>
              <a:t> مالی مرتبط نظیر بیمه، بازنشستگی، مالیات و ... کشور را نیز برطرف می‌نماید. </a:t>
            </a:r>
          </a:p>
          <a:p>
            <a:pPr marL="0" indent="0" algn="r" rtl="1" fontAlgn="auto">
              <a:lnSpc>
                <a:spcPct val="110000"/>
              </a:lnSpc>
              <a:spcAft>
                <a:spcPts val="0"/>
              </a:spcAft>
              <a:buFontTx/>
              <a:buNone/>
              <a:defRPr/>
            </a:pPr>
            <a:endParaRPr lang="fa-IR" sz="2000" b="1" dirty="0">
              <a:solidFill>
                <a:schemeClr val="tx1">
                  <a:lumMod val="50000"/>
                  <a:lumOff val="50000"/>
                </a:schemeClr>
              </a:solidFill>
              <a:cs typeface="B Nazanin" pitchFamily="2" charset="-78"/>
            </a:endParaRPr>
          </a:p>
          <a:p>
            <a:pPr algn="r" rtl="1" fontAlgn="auto">
              <a:lnSpc>
                <a:spcPct val="110000"/>
              </a:lnSpc>
              <a:spcAft>
                <a:spcPts val="0"/>
              </a:spcAft>
              <a:buFont typeface="Wingdings" pitchFamily="2" charset="2"/>
              <a:buChar char="Ø"/>
              <a:defRPr/>
            </a:pPr>
            <a:r>
              <a:rPr lang="fa-IR" sz="2000" b="1" dirty="0">
                <a:solidFill>
                  <a:schemeClr val="tx1">
                    <a:lumMod val="50000"/>
                    <a:lumOff val="50000"/>
                  </a:schemeClr>
                </a:solidFill>
                <a:cs typeface="B Nazanin" pitchFamily="2" charset="-78"/>
              </a:rPr>
              <a:t>نتایج علمی، نظری، کاربردی و صنعتی بانکداری راستین:</a:t>
            </a:r>
          </a:p>
          <a:p>
            <a:pPr marL="0" indent="0" algn="r" rtl="1" fontAlgn="auto">
              <a:lnSpc>
                <a:spcPct val="110000"/>
              </a:lnSpc>
              <a:spcAft>
                <a:spcPts val="0"/>
              </a:spcAft>
              <a:buFontTx/>
              <a:buNone/>
              <a:defRPr/>
            </a:pPr>
            <a:r>
              <a:rPr lang="fa-IR" sz="2000" b="1" dirty="0">
                <a:solidFill>
                  <a:srgbClr val="002060"/>
                </a:solidFill>
                <a:cs typeface="B Titr" pitchFamily="2" charset="-78"/>
              </a:rPr>
              <a:t>محاسن بانکداری راستین در همه </a:t>
            </a:r>
            <a:r>
              <a:rPr lang="fa-IR" sz="2000" b="1" dirty="0" err="1">
                <a:solidFill>
                  <a:srgbClr val="002060"/>
                </a:solidFill>
                <a:cs typeface="B Titr" pitchFamily="2" charset="-78"/>
              </a:rPr>
              <a:t>زمینه‌های</a:t>
            </a:r>
            <a:r>
              <a:rPr lang="fa-IR" sz="2000" b="1" dirty="0">
                <a:solidFill>
                  <a:srgbClr val="002060"/>
                </a:solidFill>
                <a:cs typeface="B Titr" pitchFamily="2" charset="-78"/>
              </a:rPr>
              <a:t> عملیات بانکی، مالی، اقتصادی، اخلاقی، اجتماعی و بین‌المللی آنقدر گسترده است که به عنوان </a:t>
            </a:r>
            <a:r>
              <a:rPr lang="fa-IR" sz="2000" b="1" dirty="0" err="1">
                <a:solidFill>
                  <a:srgbClr val="002060"/>
                </a:solidFill>
                <a:cs typeface="B Titr" pitchFamily="2" charset="-78"/>
              </a:rPr>
              <a:t>مولفه</a:t>
            </a:r>
            <a:r>
              <a:rPr lang="fa-IR" sz="2000" b="1" dirty="0">
                <a:solidFill>
                  <a:srgbClr val="002060"/>
                </a:solidFill>
                <a:cs typeface="B Titr" pitchFamily="2" charset="-78"/>
              </a:rPr>
              <a:t> اساسی در اصلاح ساختار بانکی کشور مدّ نظر قرار گرفته است و برای حفظ </a:t>
            </a:r>
            <a:r>
              <a:rPr lang="fa-IR" sz="2000" b="1" dirty="0" err="1">
                <a:solidFill>
                  <a:srgbClr val="002060"/>
                </a:solidFill>
                <a:cs typeface="B Titr" pitchFamily="2" charset="-78"/>
              </a:rPr>
              <a:t>دستآوردهای</a:t>
            </a:r>
            <a:r>
              <a:rPr lang="fa-IR" sz="2000" b="1" dirty="0">
                <a:solidFill>
                  <a:srgbClr val="002060"/>
                </a:solidFill>
                <a:cs typeface="B Titr" pitchFamily="2" charset="-78"/>
              </a:rPr>
              <a:t> آن پیشنویس لایحه قانونی  و </a:t>
            </a:r>
            <a:r>
              <a:rPr lang="fa-IR" sz="2000" b="1" dirty="0" err="1">
                <a:solidFill>
                  <a:srgbClr val="002060"/>
                </a:solidFill>
                <a:cs typeface="B Titr" pitchFamily="2" charset="-78"/>
              </a:rPr>
              <a:t>آیین‌نامه</a:t>
            </a:r>
            <a:r>
              <a:rPr lang="fa-IR" sz="2000" b="1" dirty="0">
                <a:solidFill>
                  <a:srgbClr val="002060"/>
                </a:solidFill>
                <a:cs typeface="B Titr" pitchFamily="2" charset="-78"/>
              </a:rPr>
              <a:t> اجرایی  بانکداری راستین تدوین گردید.</a:t>
            </a:r>
          </a:p>
          <a:p>
            <a:pPr marL="0" indent="0" algn="r" rtl="1" fontAlgn="auto">
              <a:lnSpc>
                <a:spcPct val="110000"/>
              </a:lnSpc>
              <a:spcAft>
                <a:spcPts val="0"/>
              </a:spcAft>
              <a:buFontTx/>
              <a:buNone/>
              <a:defRPr/>
            </a:pPr>
            <a:r>
              <a:rPr lang="fa-IR" sz="2000" b="1" dirty="0">
                <a:solidFill>
                  <a:srgbClr val="002060"/>
                </a:solidFill>
                <a:cs typeface="B Titr" pitchFamily="2" charset="-78"/>
              </a:rPr>
              <a:t>این طرح الگوی واقعی و راستین بانکداری اسلامی است که در تمام کشورهای جهان قابل استفاده است.</a:t>
            </a:r>
          </a:p>
          <a:p>
            <a:pPr algn="r" rtl="1" fontAlgn="auto">
              <a:lnSpc>
                <a:spcPct val="110000"/>
              </a:lnSpc>
              <a:spcAft>
                <a:spcPts val="0"/>
              </a:spcAft>
              <a:buFont typeface="Wingdings" pitchFamily="2" charset="2"/>
              <a:buChar char="Ø"/>
              <a:defRPr/>
            </a:pPr>
            <a:endParaRPr lang="en-US" sz="2000" b="1" dirty="0">
              <a:solidFill>
                <a:schemeClr val="tx1">
                  <a:lumMod val="50000"/>
                  <a:lumOff val="50000"/>
                </a:schemeClr>
              </a:solidFill>
              <a:cs typeface="B Nazanin" pitchFamily="2" charset="-78"/>
            </a:endParaRPr>
          </a:p>
        </p:txBody>
      </p:sp>
      <p:sp>
        <p:nvSpPr>
          <p:cNvPr id="6" name="Title 1"/>
          <p:cNvSpPr txBox="1">
            <a:spLocks noGrp="1"/>
          </p:cNvSpPr>
          <p:nvPr>
            <p:ph type="title"/>
          </p:nvPr>
        </p:nvSpPr>
        <p:spPr>
          <a:prstGeom prst="rect">
            <a:avLst/>
          </a:prstGeom>
        </p:spPr>
        <p:txBody>
          <a:bodyPr anchor="ctr">
            <a:normAutofit/>
          </a:bodyPr>
          <a:lstStyle>
            <a:lvl1pPr algn="ctr" rtl="0" eaLnBrk="0" fontAlgn="base" hangingPunct="0">
              <a:spcBef>
                <a:spcPct val="0"/>
              </a:spcBef>
              <a:spcAft>
                <a:spcPct val="0"/>
              </a:spcAft>
              <a:defRPr sz="4400" b="1" kern="120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reflection blurRad="6350" stA="55000" endA="300" endPos="45500" dir="5400000" sy="-100000" algn="bl" rotWithShape="0"/>
                </a:effectLst>
                <a:latin typeface="+mj-lt"/>
                <a:ea typeface="+mj-ea"/>
                <a:cs typeface="+mj-cs"/>
              </a:defRPr>
            </a:lvl1pPr>
            <a:lvl2pPr algn="ctr" rtl="0" eaLnBrk="0" fontAlgn="base" hangingPunct="0">
              <a:spcBef>
                <a:spcPct val="0"/>
              </a:spcBef>
              <a:spcAft>
                <a:spcPct val="0"/>
              </a:spcAft>
              <a:defRPr sz="4400" b="1">
                <a:solidFill>
                  <a:schemeClr val="tx1"/>
                </a:solidFill>
                <a:latin typeface="Calibri" pitchFamily="34" charset="0"/>
                <a:ea typeface="宋体" charset="-122"/>
              </a:defRPr>
            </a:lvl2pPr>
            <a:lvl3pPr algn="ctr" rtl="0" eaLnBrk="0" fontAlgn="base" hangingPunct="0">
              <a:spcBef>
                <a:spcPct val="0"/>
              </a:spcBef>
              <a:spcAft>
                <a:spcPct val="0"/>
              </a:spcAft>
              <a:defRPr sz="4400" b="1">
                <a:solidFill>
                  <a:schemeClr val="tx1"/>
                </a:solidFill>
                <a:latin typeface="Calibri" pitchFamily="34" charset="0"/>
                <a:ea typeface="宋体" charset="-122"/>
              </a:defRPr>
            </a:lvl3pPr>
            <a:lvl4pPr algn="ctr" rtl="0" eaLnBrk="0" fontAlgn="base" hangingPunct="0">
              <a:spcBef>
                <a:spcPct val="0"/>
              </a:spcBef>
              <a:spcAft>
                <a:spcPct val="0"/>
              </a:spcAft>
              <a:defRPr sz="4400" b="1">
                <a:solidFill>
                  <a:schemeClr val="tx1"/>
                </a:solidFill>
                <a:latin typeface="Calibri" pitchFamily="34" charset="0"/>
                <a:ea typeface="宋体" charset="-122"/>
              </a:defRPr>
            </a:lvl4pPr>
            <a:lvl5pPr algn="ctr" rtl="0" eaLnBrk="0" fontAlgn="base" hangingPunct="0">
              <a:spcBef>
                <a:spcPct val="0"/>
              </a:spcBef>
              <a:spcAft>
                <a:spcPct val="0"/>
              </a:spcAft>
              <a:defRPr sz="4400" b="1">
                <a:solidFill>
                  <a:schemeClr val="tx1"/>
                </a:solidFill>
                <a:latin typeface="Calibri" pitchFamily="34" charset="0"/>
                <a:ea typeface="宋体" charset="-122"/>
              </a:defRPr>
            </a:lvl5pPr>
            <a:lvl6pPr marL="457200" algn="ctr" rtl="0" eaLnBrk="1" fontAlgn="base" hangingPunct="1">
              <a:spcBef>
                <a:spcPct val="0"/>
              </a:spcBef>
              <a:spcAft>
                <a:spcPct val="0"/>
              </a:spcAft>
              <a:defRPr sz="4400" b="1">
                <a:solidFill>
                  <a:schemeClr val="tx1"/>
                </a:solidFill>
                <a:latin typeface="Calibri" pitchFamily="34" charset="0"/>
                <a:ea typeface="宋体" charset="-122"/>
              </a:defRPr>
            </a:lvl6pPr>
            <a:lvl7pPr marL="914400" algn="ctr" rtl="0" eaLnBrk="1" fontAlgn="base" hangingPunct="1">
              <a:spcBef>
                <a:spcPct val="0"/>
              </a:spcBef>
              <a:spcAft>
                <a:spcPct val="0"/>
              </a:spcAft>
              <a:defRPr sz="4400" b="1">
                <a:solidFill>
                  <a:schemeClr val="tx1"/>
                </a:solidFill>
                <a:latin typeface="Calibri" pitchFamily="34" charset="0"/>
                <a:ea typeface="宋体" charset="-122"/>
              </a:defRPr>
            </a:lvl7pPr>
            <a:lvl8pPr marL="1371600" algn="ctr" rtl="0" eaLnBrk="1" fontAlgn="base" hangingPunct="1">
              <a:spcBef>
                <a:spcPct val="0"/>
              </a:spcBef>
              <a:spcAft>
                <a:spcPct val="0"/>
              </a:spcAft>
              <a:defRPr sz="4400" b="1">
                <a:solidFill>
                  <a:schemeClr val="tx1"/>
                </a:solidFill>
                <a:latin typeface="Calibri" pitchFamily="34" charset="0"/>
                <a:ea typeface="宋体" charset="-122"/>
              </a:defRPr>
            </a:lvl8pPr>
            <a:lvl9pPr marL="1828800" algn="ctr" rtl="0" eaLnBrk="1" fontAlgn="base" hangingPunct="1">
              <a:spcBef>
                <a:spcPct val="0"/>
              </a:spcBef>
              <a:spcAft>
                <a:spcPct val="0"/>
              </a:spcAft>
              <a:defRPr sz="4400" b="1">
                <a:solidFill>
                  <a:schemeClr val="tx1"/>
                </a:solidFill>
                <a:latin typeface="Calibri" pitchFamily="34" charset="0"/>
                <a:ea typeface="宋体" charset="-122"/>
              </a:defRPr>
            </a:lvl9pPr>
          </a:lstStyle>
          <a:p>
            <a:pPr algn="r" rtl="1" eaLnBrk="1" hangingPunct="1">
              <a:defRPr/>
            </a:pPr>
            <a:r>
              <a:rPr lang="fa-I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B Titr" panose="00000700000000000000" pitchFamily="2" charset="-78"/>
              </a:rPr>
              <a:t>مشخصات کلی بانکداری راستین</a:t>
            </a:r>
            <a:endParaRPr lang="en-US"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B Titr" panose="00000700000000000000" pitchFamily="2" charset="-78"/>
            </a:endParaRPr>
          </a:p>
        </p:txBody>
      </p:sp>
      <p:sp>
        <p:nvSpPr>
          <p:cNvPr id="2" name="Slide Number Placeholder 1"/>
          <p:cNvSpPr>
            <a:spLocks noGrp="1"/>
          </p:cNvSpPr>
          <p:nvPr>
            <p:ph type="sldNum" sz="quarter" idx="12"/>
          </p:nvPr>
        </p:nvSpPr>
        <p:spPr/>
        <p:txBody>
          <a:bodyPr/>
          <a:lstStyle/>
          <a:p>
            <a:pPr>
              <a:defRPr/>
            </a:pPr>
            <a:fld id="{C55DF8E3-88C7-4860-9BE0-F40619681A8C}" type="slidenum">
              <a:rPr lang="ar-SA" smtClean="0"/>
              <a:pPr>
                <a:defRPr/>
              </a:pPr>
              <a:t>4</a:t>
            </a:fld>
            <a:endParaRPr lang="en-US" sz="1600">
              <a:solidFill>
                <a:srgbClr val="9D251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par>
                          <p:cTn id="8" fill="hold" nodeType="afterGroup">
                            <p:stCondLst>
                              <p:cond delay="500"/>
                            </p:stCondLst>
                            <p:childTnLst>
                              <p:par>
                                <p:cTn id="9" presetID="5" presetClass="entr" presetSubtype="1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checkerboard(across)">
                                      <p:cBhvr>
                                        <p:cTn id="11" dur="500"/>
                                        <p:tgtEl>
                                          <p:spTgt spid="3">
                                            <p:txEl>
                                              <p:pRg st="1" end="1"/>
                                            </p:txEl>
                                          </p:spTgt>
                                        </p:tgtEl>
                                      </p:cBhvr>
                                    </p:animEffect>
                                  </p:child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heckerboard(across)">
                                      <p:cBhvr>
                                        <p:cTn id="15" dur="500"/>
                                        <p:tgtEl>
                                          <p:spTgt spid="3">
                                            <p:txEl>
                                              <p:pRg st="2" end="2"/>
                                            </p:txEl>
                                          </p:spTgt>
                                        </p:tgtEl>
                                      </p:cBhvr>
                                    </p:animEffect>
                                  </p:childTnLst>
                                </p:cTn>
                              </p:par>
                            </p:childTnLst>
                          </p:cTn>
                        </p:par>
                        <p:par>
                          <p:cTn id="16" fill="hold" nodeType="afterGroup">
                            <p:stCondLst>
                              <p:cond delay="1500"/>
                            </p:stCondLst>
                            <p:childTnLst>
                              <p:par>
                                <p:cTn id="17" presetID="5" presetClass="entr" presetSubtype="1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checkerboard(across)">
                                      <p:cBhvr>
                                        <p:cTn id="19" dur="500"/>
                                        <p:tgtEl>
                                          <p:spTgt spid="3">
                                            <p:txEl>
                                              <p:pRg st="4" end="4"/>
                                            </p:txEl>
                                          </p:spTgt>
                                        </p:tgtEl>
                                      </p:cBhvr>
                                    </p:animEffect>
                                  </p:child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heckerboard(across)">
                                      <p:cBhvr>
                                        <p:cTn id="23" dur="500"/>
                                        <p:tgtEl>
                                          <p:spTgt spid="3">
                                            <p:txEl>
                                              <p:pRg st="5" end="5"/>
                                            </p:txEl>
                                          </p:spTgt>
                                        </p:tgtEl>
                                      </p:cBhvr>
                                    </p:animEffect>
                                  </p:childTnLst>
                                </p:cTn>
                              </p:par>
                            </p:childTnLst>
                          </p:cTn>
                        </p:par>
                        <p:par>
                          <p:cTn id="24" fill="hold" nodeType="afterGroup">
                            <p:stCondLst>
                              <p:cond delay="2500"/>
                            </p:stCondLst>
                            <p:childTnLst>
                              <p:par>
                                <p:cTn id="25" presetID="5" presetClass="entr" presetSubtype="10" fill="hold" nodeType="after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heckerboard(across)">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fontAlgn="auto">
              <a:spcAft>
                <a:spcPts val="0"/>
              </a:spcAft>
              <a:defRPr/>
            </a:pPr>
            <a:r>
              <a:rPr lang="fa-IR" sz="3600" dirty="0"/>
              <a:t>...</a:t>
            </a:r>
            <a:endParaRPr lang="en-US" sz="3600" dirty="0"/>
          </a:p>
        </p:txBody>
      </p:sp>
      <p:sp>
        <p:nvSpPr>
          <p:cNvPr id="3" name="Content Placeholder 2"/>
          <p:cNvSpPr>
            <a:spLocks noGrp="1"/>
          </p:cNvSpPr>
          <p:nvPr>
            <p:ph idx="1"/>
          </p:nvPr>
        </p:nvSpPr>
        <p:spPr/>
        <p:txBody>
          <a:bodyPr rtlCol="0">
            <a:normAutofit fontScale="92500"/>
          </a:bodyPr>
          <a:lstStyle/>
          <a:p>
            <a:pPr algn="r" rtl="1" fontAlgn="auto">
              <a:spcAft>
                <a:spcPts val="0"/>
              </a:spcAft>
              <a:buFont typeface="Wingdings" pitchFamily="2" charset="2"/>
              <a:buChar char="Ø"/>
              <a:defRPr/>
            </a:pPr>
            <a:r>
              <a:rPr lang="fa-IR" sz="2000" b="1" dirty="0">
                <a:solidFill>
                  <a:srgbClr val="002060"/>
                </a:solidFill>
                <a:cs typeface="B Titr" pitchFamily="2" charset="-78"/>
              </a:rPr>
              <a:t>لایحه و </a:t>
            </a:r>
            <a:r>
              <a:rPr lang="fa-IR" sz="2000" b="1" dirty="0" err="1">
                <a:solidFill>
                  <a:srgbClr val="002060"/>
                </a:solidFill>
                <a:cs typeface="B Titr" pitchFamily="2" charset="-78"/>
              </a:rPr>
              <a:t>آئین‌نامه</a:t>
            </a:r>
            <a:r>
              <a:rPr lang="fa-IR" sz="2000" b="1" dirty="0">
                <a:solidFill>
                  <a:srgbClr val="002060"/>
                </a:solidFill>
                <a:cs typeface="B Titr" pitchFamily="2" charset="-78"/>
              </a:rPr>
              <a:t> اجرائی بانکداری راستین در حال حاضر در دستور کار دولت و </a:t>
            </a:r>
            <a:r>
              <a:rPr lang="fa-IR" sz="2000" b="1" dirty="0" err="1">
                <a:solidFill>
                  <a:srgbClr val="002060"/>
                </a:solidFill>
                <a:cs typeface="B Titr" pitchFamily="2" charset="-78"/>
              </a:rPr>
              <a:t>کارگروه</a:t>
            </a:r>
            <a:r>
              <a:rPr lang="fa-IR" sz="2000" b="1" dirty="0">
                <a:solidFill>
                  <a:srgbClr val="002060"/>
                </a:solidFill>
                <a:cs typeface="B Titr" pitchFamily="2" charset="-78"/>
              </a:rPr>
              <a:t> طرح تحول بانکی، مجلس و بانک مرکزی برای </a:t>
            </a:r>
            <a:r>
              <a:rPr lang="fa-IR" sz="2000" b="1" dirty="0" err="1">
                <a:solidFill>
                  <a:srgbClr val="002060"/>
                </a:solidFill>
                <a:cs typeface="B Titr" pitchFamily="2" charset="-78"/>
              </a:rPr>
              <a:t>آماده‌سازی</a:t>
            </a:r>
            <a:r>
              <a:rPr lang="fa-IR" sz="2000" b="1" dirty="0">
                <a:solidFill>
                  <a:srgbClr val="002060"/>
                </a:solidFill>
                <a:cs typeface="B Titr" pitchFamily="2" charset="-78"/>
              </a:rPr>
              <a:t> </a:t>
            </a:r>
            <a:r>
              <a:rPr lang="fa-IR" sz="2000" b="1" dirty="0" err="1">
                <a:solidFill>
                  <a:srgbClr val="002060"/>
                </a:solidFill>
                <a:cs typeface="B Titr" pitchFamily="2" charset="-78"/>
              </a:rPr>
              <a:t>زمینه‌های</a:t>
            </a:r>
            <a:r>
              <a:rPr lang="fa-IR" sz="2000" b="1" dirty="0">
                <a:solidFill>
                  <a:srgbClr val="002060"/>
                </a:solidFill>
                <a:cs typeface="B Titr" pitchFamily="2" charset="-78"/>
              </a:rPr>
              <a:t> اجرا قرار دارد.</a:t>
            </a:r>
          </a:p>
          <a:p>
            <a:pPr algn="r" rtl="1" fontAlgn="auto">
              <a:spcAft>
                <a:spcPts val="0"/>
              </a:spcAft>
              <a:buFont typeface="Wingdings" pitchFamily="2" charset="2"/>
              <a:buChar char="Ø"/>
              <a:defRPr/>
            </a:pPr>
            <a:endParaRPr lang="fa-IR" sz="2000" b="1" dirty="0">
              <a:solidFill>
                <a:srgbClr val="002060"/>
              </a:solidFill>
              <a:cs typeface="B Titr" pitchFamily="2" charset="-78"/>
            </a:endParaRPr>
          </a:p>
          <a:p>
            <a:pPr algn="r" rtl="1" fontAlgn="auto">
              <a:spcAft>
                <a:spcPts val="0"/>
              </a:spcAft>
              <a:buFont typeface="Wingdings" pitchFamily="2" charset="2"/>
              <a:buChar char="Ø"/>
              <a:defRPr/>
            </a:pPr>
            <a:r>
              <a:rPr lang="fa-IR" sz="2000" b="1" dirty="0">
                <a:solidFill>
                  <a:schemeClr val="tx1">
                    <a:lumMod val="50000"/>
                    <a:lumOff val="50000"/>
                  </a:schemeClr>
                </a:solidFill>
                <a:cs typeface="B Titr" pitchFamily="2" charset="-78"/>
              </a:rPr>
              <a:t>مستندات طرح : </a:t>
            </a:r>
          </a:p>
          <a:p>
            <a:pPr marL="914400" algn="r" rtl="1" fontAlgn="auto">
              <a:spcAft>
                <a:spcPts val="0"/>
              </a:spcAft>
              <a:buFont typeface="Arial" pitchFamily="34" charset="0"/>
              <a:buChar char="•"/>
              <a:defRPr/>
            </a:pPr>
            <a:r>
              <a:rPr lang="fa-IR" sz="2000" b="1" dirty="0">
                <a:solidFill>
                  <a:srgbClr val="002060"/>
                </a:solidFill>
                <a:cs typeface="B Titr" pitchFamily="2" charset="-78"/>
              </a:rPr>
              <a:t>گزارشات </a:t>
            </a:r>
            <a:r>
              <a:rPr lang="fa-IR" sz="2000" b="1" dirty="0" err="1">
                <a:solidFill>
                  <a:srgbClr val="002060"/>
                </a:solidFill>
                <a:cs typeface="B Titr" pitchFamily="2" charset="-78"/>
              </a:rPr>
              <a:t>تفصیلی</a:t>
            </a:r>
            <a:r>
              <a:rPr lang="fa-IR" sz="2000" b="1" dirty="0">
                <a:solidFill>
                  <a:srgbClr val="002060"/>
                </a:solidFill>
                <a:cs typeface="B Titr" pitchFamily="2" charset="-78"/>
              </a:rPr>
              <a:t>: </a:t>
            </a:r>
            <a:r>
              <a:rPr lang="fa-IR" sz="2000" b="1" dirty="0">
                <a:solidFill>
                  <a:srgbClr val="FF0000"/>
                </a:solidFill>
                <a:cs typeface="B Titr" pitchFamily="2" charset="-78"/>
              </a:rPr>
              <a:t>16</a:t>
            </a:r>
            <a:r>
              <a:rPr lang="fa-IR" sz="2000" b="1" dirty="0">
                <a:solidFill>
                  <a:srgbClr val="002060"/>
                </a:solidFill>
                <a:cs typeface="B Titr" pitchFamily="2" charset="-78"/>
              </a:rPr>
              <a:t> جلد</a:t>
            </a:r>
          </a:p>
          <a:p>
            <a:pPr marL="914400" algn="r" rtl="1" fontAlgn="auto">
              <a:spcAft>
                <a:spcPts val="0"/>
              </a:spcAft>
              <a:buFont typeface="Arial" pitchFamily="34" charset="0"/>
              <a:buChar char="•"/>
              <a:defRPr/>
            </a:pPr>
            <a:r>
              <a:rPr lang="fa-IR" sz="2000" b="1" dirty="0">
                <a:solidFill>
                  <a:srgbClr val="002060"/>
                </a:solidFill>
                <a:cs typeface="B Titr" pitchFamily="2" charset="-78"/>
              </a:rPr>
              <a:t>کتاب فارسی: </a:t>
            </a:r>
            <a:r>
              <a:rPr lang="fa-IR" sz="2000" b="1" dirty="0">
                <a:solidFill>
                  <a:srgbClr val="FF0000"/>
                </a:solidFill>
                <a:cs typeface="B Titr" pitchFamily="2" charset="-78"/>
              </a:rPr>
              <a:t>3</a:t>
            </a:r>
            <a:r>
              <a:rPr lang="fa-IR" sz="2000" b="1" dirty="0">
                <a:solidFill>
                  <a:srgbClr val="002060"/>
                </a:solidFill>
                <a:cs typeface="B Titr" pitchFamily="2" charset="-78"/>
              </a:rPr>
              <a:t> جلد</a:t>
            </a:r>
          </a:p>
          <a:p>
            <a:pPr marL="914400" algn="r" rtl="1" fontAlgn="auto">
              <a:spcAft>
                <a:spcPts val="0"/>
              </a:spcAft>
              <a:buFont typeface="Arial" pitchFamily="34" charset="0"/>
              <a:buChar char="•"/>
              <a:defRPr/>
            </a:pPr>
            <a:r>
              <a:rPr lang="fa-IR" sz="2000" b="1" dirty="0">
                <a:solidFill>
                  <a:srgbClr val="002060"/>
                </a:solidFill>
                <a:cs typeface="B Titr" pitchFamily="2" charset="-78"/>
              </a:rPr>
              <a:t>کتاب انگلیسی </a:t>
            </a:r>
            <a:r>
              <a:rPr lang="fa-IR" sz="2000" b="1" dirty="0">
                <a:solidFill>
                  <a:srgbClr val="FF0000"/>
                </a:solidFill>
                <a:cs typeface="B Titr" pitchFamily="2" charset="-78"/>
              </a:rPr>
              <a:t>2</a:t>
            </a:r>
            <a:r>
              <a:rPr lang="fa-IR" sz="2000" b="1" dirty="0">
                <a:solidFill>
                  <a:srgbClr val="002060"/>
                </a:solidFill>
                <a:cs typeface="B Titr" pitchFamily="2" charset="-78"/>
              </a:rPr>
              <a:t> جلد</a:t>
            </a:r>
          </a:p>
          <a:p>
            <a:pPr marL="914400" algn="r" rtl="1" fontAlgn="auto">
              <a:spcAft>
                <a:spcPts val="0"/>
              </a:spcAft>
              <a:buFont typeface="Arial" pitchFamily="34" charset="0"/>
              <a:buChar char="•"/>
              <a:defRPr/>
            </a:pPr>
            <a:r>
              <a:rPr lang="fa-IR" sz="2000" b="1" dirty="0">
                <a:solidFill>
                  <a:srgbClr val="002060"/>
                </a:solidFill>
                <a:cs typeface="B Titr" pitchFamily="2" charset="-78"/>
              </a:rPr>
              <a:t>مقالات فارسی: </a:t>
            </a:r>
            <a:r>
              <a:rPr lang="fa-IR" sz="2000" b="1" dirty="0">
                <a:solidFill>
                  <a:srgbClr val="FF0000"/>
                </a:solidFill>
                <a:cs typeface="B Titr" pitchFamily="2" charset="-78"/>
              </a:rPr>
              <a:t>65</a:t>
            </a:r>
            <a:r>
              <a:rPr lang="fa-IR" sz="2000" b="1" dirty="0">
                <a:solidFill>
                  <a:srgbClr val="002060"/>
                </a:solidFill>
                <a:cs typeface="B Titr" pitchFamily="2" charset="-78"/>
              </a:rPr>
              <a:t> عنوان</a:t>
            </a:r>
          </a:p>
          <a:p>
            <a:pPr marL="914400" algn="r" rtl="1" fontAlgn="auto">
              <a:spcAft>
                <a:spcPts val="0"/>
              </a:spcAft>
              <a:buFont typeface="Arial" pitchFamily="34" charset="0"/>
              <a:buChar char="•"/>
              <a:defRPr/>
            </a:pPr>
            <a:r>
              <a:rPr lang="fa-IR" sz="2000" b="1" dirty="0">
                <a:solidFill>
                  <a:srgbClr val="002060"/>
                </a:solidFill>
                <a:cs typeface="B Titr" pitchFamily="2" charset="-78"/>
              </a:rPr>
              <a:t>مقالات انگلیسی: </a:t>
            </a:r>
            <a:r>
              <a:rPr lang="fa-IR" sz="2000" b="1" dirty="0">
                <a:solidFill>
                  <a:srgbClr val="FF0000"/>
                </a:solidFill>
                <a:cs typeface="B Titr" pitchFamily="2" charset="-78"/>
              </a:rPr>
              <a:t>62</a:t>
            </a:r>
            <a:r>
              <a:rPr lang="fa-IR" sz="2000" b="1" dirty="0">
                <a:solidFill>
                  <a:srgbClr val="002060"/>
                </a:solidFill>
                <a:cs typeface="B Titr" pitchFamily="2" charset="-78"/>
              </a:rPr>
              <a:t> عنوان</a:t>
            </a:r>
          </a:p>
          <a:p>
            <a:pPr marL="914400" algn="r" rtl="1" fontAlgn="auto">
              <a:spcAft>
                <a:spcPts val="0"/>
              </a:spcAft>
              <a:buFont typeface="Arial" pitchFamily="34" charset="0"/>
              <a:buChar char="•"/>
              <a:defRPr/>
            </a:pPr>
            <a:r>
              <a:rPr lang="fa-IR" sz="2000" b="1" dirty="0">
                <a:solidFill>
                  <a:srgbClr val="002060"/>
                </a:solidFill>
                <a:cs typeface="B Titr" pitchFamily="2" charset="-78"/>
              </a:rPr>
              <a:t>کنفرانسهای داخلی و بین‌المللی: </a:t>
            </a:r>
            <a:r>
              <a:rPr lang="fa-IR" sz="2000" b="1" dirty="0">
                <a:solidFill>
                  <a:srgbClr val="FF0000"/>
                </a:solidFill>
                <a:cs typeface="B Titr" pitchFamily="2" charset="-78"/>
              </a:rPr>
              <a:t>30</a:t>
            </a:r>
            <a:r>
              <a:rPr lang="fa-IR" sz="2000" b="1" dirty="0">
                <a:solidFill>
                  <a:srgbClr val="002060"/>
                </a:solidFill>
                <a:cs typeface="B Titr" pitchFamily="2" charset="-78"/>
              </a:rPr>
              <a:t> مورد</a:t>
            </a:r>
          </a:p>
          <a:p>
            <a:pPr marL="914400" algn="r" rtl="1" fontAlgn="auto">
              <a:spcAft>
                <a:spcPts val="0"/>
              </a:spcAft>
              <a:buFont typeface="Arial" pitchFamily="34" charset="0"/>
              <a:buChar char="•"/>
              <a:defRPr/>
            </a:pPr>
            <a:r>
              <a:rPr lang="fa-IR" sz="2000" b="1" dirty="0">
                <a:solidFill>
                  <a:srgbClr val="002060"/>
                </a:solidFill>
                <a:cs typeface="B Titr" pitchFamily="2" charset="-78"/>
              </a:rPr>
              <a:t>سمینارهای آموزشی و توجیهی: </a:t>
            </a:r>
            <a:r>
              <a:rPr lang="fa-IR" sz="2000" b="1" dirty="0">
                <a:solidFill>
                  <a:srgbClr val="FF0000"/>
                </a:solidFill>
                <a:cs typeface="B Titr" pitchFamily="2" charset="-78"/>
              </a:rPr>
              <a:t>40</a:t>
            </a:r>
            <a:r>
              <a:rPr lang="fa-IR" sz="2000" b="1" dirty="0">
                <a:solidFill>
                  <a:srgbClr val="002060"/>
                </a:solidFill>
                <a:cs typeface="B Titr" pitchFamily="2" charset="-78"/>
              </a:rPr>
              <a:t> مورد   </a:t>
            </a:r>
          </a:p>
          <a:p>
            <a:pPr algn="r" rtl="1" fontAlgn="auto">
              <a:spcAft>
                <a:spcPts val="0"/>
              </a:spcAft>
              <a:buFont typeface="Wingdings" pitchFamily="2" charset="2"/>
              <a:buChar char="Ø"/>
              <a:defRPr/>
            </a:pPr>
            <a:endParaRPr lang="fa-IR" sz="2000" b="1" dirty="0">
              <a:solidFill>
                <a:schemeClr val="tx1">
                  <a:lumMod val="50000"/>
                  <a:lumOff val="50000"/>
                </a:schemeClr>
              </a:solidFill>
              <a:cs typeface="B Titr" pitchFamily="2" charset="-78"/>
            </a:endParaRPr>
          </a:p>
          <a:p>
            <a:pPr algn="r" rtl="1" fontAlgn="auto">
              <a:spcAft>
                <a:spcPts val="0"/>
              </a:spcAft>
              <a:buFont typeface="Wingdings" pitchFamily="2" charset="2"/>
              <a:buChar char="Ø"/>
              <a:defRPr/>
            </a:pPr>
            <a:r>
              <a:rPr lang="fa-IR" sz="2000" b="1" dirty="0">
                <a:solidFill>
                  <a:schemeClr val="tx1">
                    <a:lumMod val="50000"/>
                    <a:lumOff val="50000"/>
                  </a:schemeClr>
                </a:solidFill>
                <a:cs typeface="B Titr" pitchFamily="2" charset="-78"/>
              </a:rPr>
              <a:t>عملیات آزمایشی: </a:t>
            </a:r>
            <a:r>
              <a:rPr lang="fa-IR" sz="2000" b="1" dirty="0">
                <a:solidFill>
                  <a:srgbClr val="002060"/>
                </a:solidFill>
                <a:cs typeface="B Titr" pitchFamily="2" charset="-78"/>
              </a:rPr>
              <a:t>در بانک ملی ایران </a:t>
            </a:r>
            <a:r>
              <a:rPr lang="fa-IR" sz="2000" b="1" dirty="0" err="1">
                <a:solidFill>
                  <a:srgbClr val="002060"/>
                </a:solidFill>
                <a:cs typeface="B Titr" pitchFamily="2" charset="-78"/>
              </a:rPr>
              <a:t>بصورت</a:t>
            </a:r>
            <a:r>
              <a:rPr lang="fa-IR" sz="2000" b="1" dirty="0">
                <a:solidFill>
                  <a:srgbClr val="002060"/>
                </a:solidFill>
                <a:cs typeface="B Titr" pitchFamily="2" charset="-78"/>
              </a:rPr>
              <a:t> آزمایشی اجرا شده است. </a:t>
            </a:r>
            <a:endParaRPr lang="en-US" sz="2000" b="1" dirty="0">
              <a:solidFill>
                <a:srgbClr val="002060"/>
              </a:solidFill>
              <a:cs typeface="B Titr" pitchFamily="2" charset="-78"/>
            </a:endParaRPr>
          </a:p>
        </p:txBody>
      </p:sp>
      <p:sp>
        <p:nvSpPr>
          <p:cNvPr id="6" name="Title 1"/>
          <p:cNvSpPr txBox="1">
            <a:spLocks/>
          </p:cNvSpPr>
          <p:nvPr/>
        </p:nvSpPr>
        <p:spPr>
          <a:xfrm>
            <a:off x="609600" y="427038"/>
            <a:ext cx="8229600" cy="1143000"/>
          </a:xfrm>
          <a:prstGeom prst="rect">
            <a:avLst/>
          </a:prstGeom>
        </p:spPr>
        <p:txBody>
          <a:bodyPr anchor="ctr">
            <a:normAutofit/>
          </a:bodyPr>
          <a:lstStyle>
            <a:lvl1pPr algn="ctr" rtl="0" eaLnBrk="0" fontAlgn="base" hangingPunct="0">
              <a:spcBef>
                <a:spcPct val="0"/>
              </a:spcBef>
              <a:spcAft>
                <a:spcPct val="0"/>
              </a:spcAft>
              <a:defRPr sz="4400" b="1" kern="120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reflection blurRad="6350" stA="55000" endA="300" endPos="45500" dir="5400000" sy="-100000" algn="bl" rotWithShape="0"/>
                </a:effectLst>
                <a:latin typeface="+mj-lt"/>
                <a:ea typeface="+mj-ea"/>
                <a:cs typeface="+mj-cs"/>
              </a:defRPr>
            </a:lvl1pPr>
            <a:lvl2pPr algn="ctr" rtl="0" eaLnBrk="0" fontAlgn="base" hangingPunct="0">
              <a:spcBef>
                <a:spcPct val="0"/>
              </a:spcBef>
              <a:spcAft>
                <a:spcPct val="0"/>
              </a:spcAft>
              <a:defRPr sz="4400" b="1">
                <a:solidFill>
                  <a:schemeClr val="tx1"/>
                </a:solidFill>
                <a:latin typeface="Calibri" pitchFamily="34" charset="0"/>
                <a:ea typeface="宋体" charset="-122"/>
              </a:defRPr>
            </a:lvl2pPr>
            <a:lvl3pPr algn="ctr" rtl="0" eaLnBrk="0" fontAlgn="base" hangingPunct="0">
              <a:spcBef>
                <a:spcPct val="0"/>
              </a:spcBef>
              <a:spcAft>
                <a:spcPct val="0"/>
              </a:spcAft>
              <a:defRPr sz="4400" b="1">
                <a:solidFill>
                  <a:schemeClr val="tx1"/>
                </a:solidFill>
                <a:latin typeface="Calibri" pitchFamily="34" charset="0"/>
                <a:ea typeface="宋体" charset="-122"/>
              </a:defRPr>
            </a:lvl3pPr>
            <a:lvl4pPr algn="ctr" rtl="0" eaLnBrk="0" fontAlgn="base" hangingPunct="0">
              <a:spcBef>
                <a:spcPct val="0"/>
              </a:spcBef>
              <a:spcAft>
                <a:spcPct val="0"/>
              </a:spcAft>
              <a:defRPr sz="4400" b="1">
                <a:solidFill>
                  <a:schemeClr val="tx1"/>
                </a:solidFill>
                <a:latin typeface="Calibri" pitchFamily="34" charset="0"/>
                <a:ea typeface="宋体" charset="-122"/>
              </a:defRPr>
            </a:lvl4pPr>
            <a:lvl5pPr algn="ctr" rtl="0" eaLnBrk="0" fontAlgn="base" hangingPunct="0">
              <a:spcBef>
                <a:spcPct val="0"/>
              </a:spcBef>
              <a:spcAft>
                <a:spcPct val="0"/>
              </a:spcAft>
              <a:defRPr sz="4400" b="1">
                <a:solidFill>
                  <a:schemeClr val="tx1"/>
                </a:solidFill>
                <a:latin typeface="Calibri" pitchFamily="34" charset="0"/>
                <a:ea typeface="宋体" charset="-122"/>
              </a:defRPr>
            </a:lvl5pPr>
            <a:lvl6pPr marL="457200" algn="ctr" rtl="0" eaLnBrk="1" fontAlgn="base" hangingPunct="1">
              <a:spcBef>
                <a:spcPct val="0"/>
              </a:spcBef>
              <a:spcAft>
                <a:spcPct val="0"/>
              </a:spcAft>
              <a:defRPr sz="4400" b="1">
                <a:solidFill>
                  <a:schemeClr val="tx1"/>
                </a:solidFill>
                <a:latin typeface="Calibri" pitchFamily="34" charset="0"/>
                <a:ea typeface="宋体" charset="-122"/>
              </a:defRPr>
            </a:lvl6pPr>
            <a:lvl7pPr marL="914400" algn="ctr" rtl="0" eaLnBrk="1" fontAlgn="base" hangingPunct="1">
              <a:spcBef>
                <a:spcPct val="0"/>
              </a:spcBef>
              <a:spcAft>
                <a:spcPct val="0"/>
              </a:spcAft>
              <a:defRPr sz="4400" b="1">
                <a:solidFill>
                  <a:schemeClr val="tx1"/>
                </a:solidFill>
                <a:latin typeface="Calibri" pitchFamily="34" charset="0"/>
                <a:ea typeface="宋体" charset="-122"/>
              </a:defRPr>
            </a:lvl7pPr>
            <a:lvl8pPr marL="1371600" algn="ctr" rtl="0" eaLnBrk="1" fontAlgn="base" hangingPunct="1">
              <a:spcBef>
                <a:spcPct val="0"/>
              </a:spcBef>
              <a:spcAft>
                <a:spcPct val="0"/>
              </a:spcAft>
              <a:defRPr sz="4400" b="1">
                <a:solidFill>
                  <a:schemeClr val="tx1"/>
                </a:solidFill>
                <a:latin typeface="Calibri" pitchFamily="34" charset="0"/>
                <a:ea typeface="宋体" charset="-122"/>
              </a:defRPr>
            </a:lvl8pPr>
            <a:lvl9pPr marL="1828800" algn="ctr" rtl="0" eaLnBrk="1" fontAlgn="base" hangingPunct="1">
              <a:spcBef>
                <a:spcPct val="0"/>
              </a:spcBef>
              <a:spcAft>
                <a:spcPct val="0"/>
              </a:spcAft>
              <a:defRPr sz="4400" b="1">
                <a:solidFill>
                  <a:schemeClr val="tx1"/>
                </a:solidFill>
                <a:latin typeface="Calibri" pitchFamily="34" charset="0"/>
                <a:ea typeface="宋体" charset="-122"/>
              </a:defRPr>
            </a:lvl9pPr>
          </a:lstStyle>
          <a:p>
            <a:pPr algn="r" rtl="1" eaLnBrk="1" hangingPunct="1">
              <a:defRPr/>
            </a:pPr>
            <a:r>
              <a:rPr lang="fa-I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B Titr" panose="00000700000000000000" pitchFamily="2" charset="-78"/>
              </a:rPr>
              <a:t>مشخصات کلی بانکداری راستین</a:t>
            </a:r>
            <a:endParaRPr lang="en-US"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B Titr" panose="00000700000000000000" pitchFamily="2" charset="-78"/>
            </a:endParaRPr>
          </a:p>
        </p:txBody>
      </p:sp>
      <p:sp>
        <p:nvSpPr>
          <p:cNvPr id="4" name="Slide Number Placeholder 3"/>
          <p:cNvSpPr>
            <a:spLocks noGrp="1"/>
          </p:cNvSpPr>
          <p:nvPr>
            <p:ph type="sldNum" sz="quarter" idx="12"/>
          </p:nvPr>
        </p:nvSpPr>
        <p:spPr/>
        <p:txBody>
          <a:bodyPr/>
          <a:lstStyle/>
          <a:p>
            <a:pPr>
              <a:defRPr/>
            </a:pPr>
            <a:fld id="{C55DF8E3-88C7-4860-9BE0-F40619681A8C}" type="slidenum">
              <a:rPr lang="ar-SA" smtClean="0"/>
              <a:pPr>
                <a:defRPr/>
              </a:pPr>
              <a:t>5</a:t>
            </a:fld>
            <a:endParaRPr lang="en-US" sz="1600">
              <a:solidFill>
                <a:srgbClr val="9D251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par>
                          <p:cTn id="8" fill="hold" nodeType="afterGroup">
                            <p:stCondLst>
                              <p:cond delay="500"/>
                            </p:stCondLst>
                            <p:childTnLst>
                              <p:par>
                                <p:cTn id="9" presetID="5" presetClass="entr" presetSubtype="1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checkerboard(across)">
                                      <p:cBhvr>
                                        <p:cTn id="11" dur="500"/>
                                        <p:tgtEl>
                                          <p:spTgt spid="3">
                                            <p:txEl>
                                              <p:pRg st="2" end="2"/>
                                            </p:txEl>
                                          </p:spTgt>
                                        </p:tgtEl>
                                      </p:cBhvr>
                                    </p:animEffect>
                                  </p:child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heckerboard(across)">
                                      <p:cBhvr>
                                        <p:cTn id="15" dur="500"/>
                                        <p:tgtEl>
                                          <p:spTgt spid="3">
                                            <p:txEl>
                                              <p:pRg st="3" end="3"/>
                                            </p:txEl>
                                          </p:spTgt>
                                        </p:tgtEl>
                                      </p:cBhvr>
                                    </p:animEffect>
                                  </p:childTnLst>
                                </p:cTn>
                              </p:par>
                            </p:childTnLst>
                          </p:cTn>
                        </p:par>
                        <p:par>
                          <p:cTn id="16" fill="hold" nodeType="afterGroup">
                            <p:stCondLst>
                              <p:cond delay="1500"/>
                            </p:stCondLst>
                            <p:childTnLst>
                              <p:par>
                                <p:cTn id="17" presetID="5" presetClass="entr" presetSubtype="1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checkerboard(across)">
                                      <p:cBhvr>
                                        <p:cTn id="19" dur="500"/>
                                        <p:tgtEl>
                                          <p:spTgt spid="3">
                                            <p:txEl>
                                              <p:pRg st="4" end="4"/>
                                            </p:txEl>
                                          </p:spTgt>
                                        </p:tgtEl>
                                      </p:cBhvr>
                                    </p:animEffect>
                                  </p:child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heckerboard(across)">
                                      <p:cBhvr>
                                        <p:cTn id="23" dur="500"/>
                                        <p:tgtEl>
                                          <p:spTgt spid="3">
                                            <p:txEl>
                                              <p:pRg st="5" end="5"/>
                                            </p:txEl>
                                          </p:spTgt>
                                        </p:tgtEl>
                                      </p:cBhvr>
                                    </p:animEffect>
                                  </p:childTnLst>
                                </p:cTn>
                              </p:par>
                            </p:childTnLst>
                          </p:cTn>
                        </p:par>
                        <p:par>
                          <p:cTn id="24" fill="hold" nodeType="afterGroup">
                            <p:stCondLst>
                              <p:cond delay="2500"/>
                            </p:stCondLst>
                            <p:childTnLst>
                              <p:par>
                                <p:cTn id="25" presetID="5" presetClass="entr" presetSubtype="10" fill="hold" nodeType="after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heckerboard(across)">
                                      <p:cBhvr>
                                        <p:cTn id="27" dur="500"/>
                                        <p:tgtEl>
                                          <p:spTgt spid="3">
                                            <p:txEl>
                                              <p:pRg st="6" end="6"/>
                                            </p:txEl>
                                          </p:spTgt>
                                        </p:tgtEl>
                                      </p:cBhvr>
                                    </p:animEffect>
                                  </p:child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checkerboard(across)">
                                      <p:cBhvr>
                                        <p:cTn id="31" dur="500"/>
                                        <p:tgtEl>
                                          <p:spTgt spid="3">
                                            <p:txEl>
                                              <p:pRg st="7" end="7"/>
                                            </p:txEl>
                                          </p:spTgt>
                                        </p:tgtEl>
                                      </p:cBhvr>
                                    </p:animEffect>
                                  </p:childTnLst>
                                </p:cTn>
                              </p:par>
                            </p:childTnLst>
                          </p:cTn>
                        </p:par>
                        <p:par>
                          <p:cTn id="32" fill="hold" nodeType="afterGroup">
                            <p:stCondLst>
                              <p:cond delay="3500"/>
                            </p:stCondLst>
                            <p:childTnLst>
                              <p:par>
                                <p:cTn id="33" presetID="5" presetClass="entr" presetSubtype="10" fill="hold" nodeType="after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checkerboard(across)">
                                      <p:cBhvr>
                                        <p:cTn id="35" dur="500"/>
                                        <p:tgtEl>
                                          <p:spTgt spid="3">
                                            <p:txEl>
                                              <p:pRg st="8" end="8"/>
                                            </p:txEl>
                                          </p:spTgt>
                                        </p:tgtEl>
                                      </p:cBhvr>
                                    </p:animEffect>
                                  </p:child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checkerboard(across)">
                                      <p:cBhvr>
                                        <p:cTn id="39" dur="500"/>
                                        <p:tgtEl>
                                          <p:spTgt spid="3">
                                            <p:txEl>
                                              <p:pRg st="9" end="9"/>
                                            </p:txEl>
                                          </p:spTgt>
                                        </p:tgtEl>
                                      </p:cBhvr>
                                    </p:animEffect>
                                  </p:childTnLst>
                                </p:cTn>
                              </p:par>
                            </p:childTnLst>
                          </p:cTn>
                        </p:par>
                        <p:par>
                          <p:cTn id="40" fill="hold" nodeType="afterGroup">
                            <p:stCondLst>
                              <p:cond delay="4500"/>
                            </p:stCondLst>
                            <p:childTnLst>
                              <p:par>
                                <p:cTn id="41" presetID="5" presetClass="entr" presetSubtype="10" fill="hold" nodeType="after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43"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105"/>
          <p:cNvGrpSpPr>
            <a:grpSpLocks/>
          </p:cNvGrpSpPr>
          <p:nvPr/>
        </p:nvGrpSpPr>
        <p:grpSpPr bwMode="auto">
          <a:xfrm rot="19765573" flipH="1">
            <a:off x="5768975" y="74613"/>
            <a:ext cx="2992438" cy="2906712"/>
            <a:chOff x="5580063" y="2757488"/>
            <a:chExt cx="1031875" cy="1022350"/>
          </a:xfrm>
        </p:grpSpPr>
        <p:sp>
          <p:nvSpPr>
            <p:cNvPr id="10" name="Ellipse 44"/>
            <p:cNvSpPr/>
            <p:nvPr/>
          </p:nvSpPr>
          <p:spPr bwMode="auto">
            <a:xfrm rot="21052097">
              <a:off x="5590124" y="2757488"/>
              <a:ext cx="1021814" cy="1022350"/>
            </a:xfrm>
            <a:prstGeom prst="ellipse">
              <a:avLst/>
            </a:prstGeom>
            <a:gradFill flip="none" rotWithShape="1">
              <a:gsLst>
                <a:gs pos="0">
                  <a:srgbClr val="74FFFD"/>
                </a:gs>
                <a:gs pos="100000">
                  <a:srgbClr val="20A6CD"/>
                </a:gs>
              </a:gsLst>
              <a:path path="shape">
                <a:fillToRect l="50000" t="50000" r="50000" b="50000"/>
              </a:path>
              <a:tileRect/>
            </a:gradFill>
            <a:ln w="9525" cap="flat" cmpd="sng" algn="ctr">
              <a:solidFill>
                <a:srgbClr val="0081BE">
                  <a:lumMod val="75000"/>
                </a:srgbClr>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1" name="Måne 63"/>
            <p:cNvSpPr/>
            <p:nvPr/>
          </p:nvSpPr>
          <p:spPr bwMode="auto">
            <a:xfrm rot="16552097">
              <a:off x="5850994" y="3038453"/>
              <a:ext cx="450073" cy="991936"/>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9230" name="Ellipse 45"/>
            <p:cNvSpPr>
              <a:spLocks noChangeArrowheads="1"/>
            </p:cNvSpPr>
            <p:nvPr/>
          </p:nvSpPr>
          <p:spPr bwMode="auto">
            <a:xfrm>
              <a:off x="5735638" y="2786063"/>
              <a:ext cx="722312" cy="539750"/>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endParaRPr lang="da-DK" altLang="en-US" sz="2000" u="sng">
                <a:solidFill>
                  <a:srgbClr val="FFFFFF"/>
                </a:solidFill>
                <a:latin typeface="Calibri" pitchFamily="34" charset="0"/>
              </a:endParaRPr>
            </a:p>
          </p:txBody>
        </p:sp>
      </p:grpSp>
      <p:sp>
        <p:nvSpPr>
          <p:cNvPr id="26" name="Rektangel med enkelt afrundet hjørne 11"/>
          <p:cNvSpPr/>
          <p:nvPr/>
        </p:nvSpPr>
        <p:spPr>
          <a:xfrm rot="10800000" flipH="1">
            <a:off x="1603717" y="1527502"/>
            <a:ext cx="7130375" cy="5210922"/>
          </a:xfrm>
          <a:prstGeom prst="round1Rect">
            <a:avLst/>
          </a:prstGeom>
          <a:gradFill flip="none" rotWithShape="1">
            <a:gsLst>
              <a:gs pos="0">
                <a:schemeClr val="bg1"/>
              </a:gs>
              <a:gs pos="100000">
                <a:schemeClr val="bg1">
                  <a:lumMod val="85000"/>
                </a:schemeClr>
              </a:gs>
            </a:gsLst>
            <a:lin ang="16200000" scaled="1"/>
            <a:tileRect/>
          </a:gradFill>
          <a:ln w="19050" cap="flat" cmpd="sng" algn="ctr">
            <a:gradFill flip="none" rotWithShape="1">
              <a:gsLst>
                <a:gs pos="0">
                  <a:schemeClr val="tx1">
                    <a:lumMod val="50000"/>
                    <a:lumOff val="50000"/>
                    <a:alpha val="47000"/>
                  </a:schemeClr>
                </a:gs>
                <a:gs pos="100000">
                  <a:schemeClr val="tx1">
                    <a:lumMod val="85000"/>
                    <a:lumOff val="15000"/>
                  </a:schemeClr>
                </a:gs>
              </a:gsLst>
              <a:lin ang="540000" scaled="0"/>
              <a:tileRect/>
            </a:gradFill>
            <a:prstDash val="solid"/>
          </a:ln>
          <a:effectLst/>
        </p:spPr>
        <p:txBody>
          <a:bodyPr anchor="ctr"/>
          <a:lstStyle/>
          <a:p>
            <a:pPr algn="ctr" fontAlgn="auto">
              <a:spcBef>
                <a:spcPts val="0"/>
              </a:spcBef>
              <a:spcAft>
                <a:spcPts val="0"/>
              </a:spcAft>
              <a:defRPr/>
            </a:pPr>
            <a:endParaRPr lang="da-DK">
              <a:solidFill>
                <a:srgbClr val="FFFFFF"/>
              </a:solidFill>
              <a:latin typeface="Calibri" pitchFamily="-105" charset="0"/>
            </a:endParaRPr>
          </a:p>
        </p:txBody>
      </p:sp>
      <p:sp>
        <p:nvSpPr>
          <p:cNvPr id="28" name="TextBox 66"/>
          <p:cNvSpPr txBox="1">
            <a:spLocks noChangeArrowheads="1"/>
          </p:cNvSpPr>
          <p:nvPr/>
        </p:nvSpPr>
        <p:spPr bwMode="auto">
          <a:xfrm>
            <a:off x="1730375" y="1535113"/>
            <a:ext cx="6927850" cy="5078412"/>
          </a:xfrm>
          <a:prstGeom prst="rect">
            <a:avLst/>
          </a:prstGeom>
          <a:noFill/>
          <a:ln w="9525">
            <a:noFill/>
            <a:miter lim="800000"/>
            <a:headEnd/>
            <a:tailEnd/>
          </a:ln>
        </p:spPr>
        <p:txBody>
          <a:bodyPr>
            <a:spAutoFit/>
          </a:bodyPr>
          <a:lstStyle/>
          <a:p>
            <a:pPr algn="r" rtl="1">
              <a:defRPr/>
            </a:pPr>
            <a:r>
              <a:rPr lang="fa-IR" sz="1800" b="1" dirty="0">
                <a:solidFill>
                  <a:schemeClr val="accent2">
                    <a:lumMod val="50000"/>
                  </a:schemeClr>
                </a:solidFill>
                <a:cs typeface="B Titr" pitchFamily="2" charset="-78"/>
              </a:rPr>
              <a:t>طراحی سیستم بانکداری اسلامی به معنای واقعی و راستین آن نیازمند اشراف به:</a:t>
            </a:r>
          </a:p>
          <a:p>
            <a:pPr marL="285750" indent="-285750" algn="r" rtl="1">
              <a:buFont typeface="Arial" pitchFamily="34" charset="0"/>
              <a:buChar char="•"/>
              <a:defRPr/>
            </a:pPr>
            <a:r>
              <a:rPr lang="fa-IR" sz="1800" b="1" dirty="0">
                <a:solidFill>
                  <a:srgbClr val="C00000"/>
                </a:solidFill>
                <a:cs typeface="B Titr" pitchFamily="2" charset="-78"/>
              </a:rPr>
              <a:t> مسائل دینی و عقیدتی (فقه و اصول و کلام و منطق)، </a:t>
            </a:r>
          </a:p>
          <a:p>
            <a:pPr marL="285750" indent="-285750" algn="r" rtl="1">
              <a:buFont typeface="Arial" pitchFamily="34" charset="0"/>
              <a:buChar char="•"/>
              <a:defRPr/>
            </a:pPr>
            <a:r>
              <a:rPr lang="fa-IR" sz="1800" b="1" dirty="0">
                <a:solidFill>
                  <a:srgbClr val="C00000"/>
                </a:solidFill>
                <a:cs typeface="B Titr" pitchFamily="2" charset="-78"/>
              </a:rPr>
              <a:t>فلسفی (مفاهیم عدالت فردی و اجتماعی و حق)، </a:t>
            </a:r>
          </a:p>
          <a:p>
            <a:pPr marL="285750" indent="-285750" algn="r" rtl="1">
              <a:buFont typeface="Arial" pitchFamily="34" charset="0"/>
              <a:buChar char="•"/>
              <a:defRPr/>
            </a:pPr>
            <a:r>
              <a:rPr lang="fa-IR" sz="1800" b="1" dirty="0">
                <a:solidFill>
                  <a:srgbClr val="C00000"/>
                </a:solidFill>
                <a:cs typeface="B Titr" pitchFamily="2" charset="-78"/>
              </a:rPr>
              <a:t>اقتصادی (رفتار اقتصادی افراد و </a:t>
            </a:r>
            <a:r>
              <a:rPr lang="fa-IR" sz="1800" b="1" dirty="0" err="1">
                <a:solidFill>
                  <a:srgbClr val="C00000"/>
                </a:solidFill>
                <a:cs typeface="B Titr" pitchFamily="2" charset="-78"/>
              </a:rPr>
              <a:t>بنگاه‌ها</a:t>
            </a:r>
            <a:r>
              <a:rPr lang="fa-IR" sz="1800" b="1" dirty="0">
                <a:solidFill>
                  <a:srgbClr val="C00000"/>
                </a:solidFill>
                <a:cs typeface="B Titr" pitchFamily="2" charset="-78"/>
              </a:rPr>
              <a:t> و بازارها)، </a:t>
            </a:r>
          </a:p>
          <a:p>
            <a:pPr marL="285750" indent="-285750" algn="r" rtl="1">
              <a:buFont typeface="Arial" pitchFamily="34" charset="0"/>
              <a:buChar char="•"/>
              <a:defRPr/>
            </a:pPr>
            <a:r>
              <a:rPr lang="fa-IR" sz="1800" b="1" dirty="0">
                <a:solidFill>
                  <a:srgbClr val="C00000"/>
                </a:solidFill>
                <a:cs typeface="B Titr" pitchFamily="2" charset="-78"/>
              </a:rPr>
              <a:t>مالی (حسابداری، </a:t>
            </a:r>
            <a:r>
              <a:rPr lang="fa-IR" sz="1800" b="1" dirty="0" err="1">
                <a:solidFill>
                  <a:srgbClr val="C00000"/>
                </a:solidFill>
                <a:cs typeface="B Titr" pitchFamily="2" charset="-78"/>
              </a:rPr>
              <a:t>حسابرسی</a:t>
            </a:r>
            <a:r>
              <a:rPr lang="fa-IR" sz="1800" b="1" dirty="0">
                <a:solidFill>
                  <a:srgbClr val="C00000"/>
                </a:solidFill>
                <a:cs typeface="B Titr" pitchFamily="2" charset="-78"/>
              </a:rPr>
              <a:t>، مهندسی مالی)، </a:t>
            </a:r>
          </a:p>
          <a:p>
            <a:pPr marL="285750" indent="-285750" algn="r" rtl="1">
              <a:buFont typeface="Arial" pitchFamily="34" charset="0"/>
              <a:buChar char="•"/>
              <a:defRPr/>
            </a:pPr>
            <a:r>
              <a:rPr lang="fa-IR" sz="1800" b="1" dirty="0">
                <a:solidFill>
                  <a:srgbClr val="C00000"/>
                </a:solidFill>
                <a:cs typeface="B Titr" pitchFamily="2" charset="-78"/>
              </a:rPr>
              <a:t>بانکی (بررسی و نظارت طرح، عملیات اعتباری، معاملات، سرمایه‌گذاری، ریسک)، </a:t>
            </a:r>
          </a:p>
          <a:p>
            <a:pPr marL="285750" indent="-285750" algn="r" rtl="1">
              <a:buFont typeface="Arial" pitchFamily="34" charset="0"/>
              <a:buChar char="•"/>
              <a:defRPr/>
            </a:pPr>
            <a:r>
              <a:rPr lang="fa-IR" sz="1800" b="1" dirty="0">
                <a:solidFill>
                  <a:srgbClr val="C00000"/>
                </a:solidFill>
                <a:cs typeface="B Titr" pitchFamily="2" charset="-78"/>
              </a:rPr>
              <a:t>حقوقی (قوانین، </a:t>
            </a:r>
            <a:r>
              <a:rPr lang="fa-IR" sz="1800" b="1" dirty="0" err="1">
                <a:solidFill>
                  <a:srgbClr val="C00000"/>
                </a:solidFill>
                <a:cs typeface="B Titr" pitchFamily="2" charset="-78"/>
              </a:rPr>
              <a:t>قراردادها</a:t>
            </a:r>
            <a:r>
              <a:rPr lang="fa-IR" sz="1800" b="1" dirty="0">
                <a:solidFill>
                  <a:srgbClr val="C00000"/>
                </a:solidFill>
                <a:cs typeface="B Titr" pitchFamily="2" charset="-78"/>
              </a:rPr>
              <a:t>، آیین دادرسی و داوری)،</a:t>
            </a:r>
          </a:p>
          <a:p>
            <a:pPr marL="285750" indent="-285750" algn="r" rtl="1">
              <a:buFont typeface="Arial" pitchFamily="34" charset="0"/>
              <a:buChar char="•"/>
              <a:defRPr/>
            </a:pPr>
            <a:r>
              <a:rPr lang="fa-IR" sz="1800" b="1" dirty="0">
                <a:solidFill>
                  <a:srgbClr val="C00000"/>
                </a:solidFill>
                <a:cs typeface="B Titr" pitchFamily="2" charset="-78"/>
              </a:rPr>
              <a:t>انفورماتیک (سیستمهای کامپیوتری، </a:t>
            </a:r>
            <a:r>
              <a:rPr lang="fa-IR" sz="1800" b="1" dirty="0" err="1">
                <a:solidFill>
                  <a:srgbClr val="C00000"/>
                </a:solidFill>
                <a:cs typeface="B Titr" pitchFamily="2" charset="-78"/>
              </a:rPr>
              <a:t>شبکه‌ها</a:t>
            </a:r>
            <a:r>
              <a:rPr lang="fa-IR" sz="1800" b="1" dirty="0">
                <a:solidFill>
                  <a:srgbClr val="C00000"/>
                </a:solidFill>
                <a:cs typeface="B Titr" pitchFamily="2" charset="-78"/>
              </a:rPr>
              <a:t>، ارتباطات، </a:t>
            </a:r>
            <a:r>
              <a:rPr lang="fa-IR" sz="1800" b="1" dirty="0" err="1">
                <a:solidFill>
                  <a:srgbClr val="C00000"/>
                </a:solidFill>
                <a:cs typeface="B Titr" pitchFamily="2" charset="-78"/>
              </a:rPr>
              <a:t>برنامه‌نویسی</a:t>
            </a:r>
            <a:r>
              <a:rPr lang="fa-IR" sz="1800" b="1" dirty="0">
                <a:solidFill>
                  <a:srgbClr val="C00000"/>
                </a:solidFill>
                <a:cs typeface="B Titr" pitchFamily="2" charset="-78"/>
              </a:rPr>
              <a:t>)</a:t>
            </a:r>
          </a:p>
          <a:p>
            <a:pPr marL="285750" indent="-285750" algn="r" rtl="1">
              <a:buFont typeface="Arial" pitchFamily="34" charset="0"/>
              <a:buChar char="•"/>
              <a:defRPr/>
            </a:pPr>
            <a:r>
              <a:rPr lang="fa-IR" sz="1800" b="1" dirty="0">
                <a:solidFill>
                  <a:srgbClr val="C00000"/>
                </a:solidFill>
                <a:cs typeface="B Titr" pitchFamily="2" charset="-78"/>
              </a:rPr>
              <a:t>سازمان (ارکان و تشکیلات)،</a:t>
            </a:r>
          </a:p>
          <a:p>
            <a:pPr marL="285750" indent="-285750" algn="r" rtl="1">
              <a:buFont typeface="Arial" pitchFamily="34" charset="0"/>
              <a:buChar char="•"/>
              <a:defRPr/>
            </a:pPr>
            <a:r>
              <a:rPr lang="fa-IR" sz="1800" b="1" dirty="0">
                <a:solidFill>
                  <a:srgbClr val="C00000"/>
                </a:solidFill>
                <a:cs typeface="B Titr" pitchFamily="2" charset="-78"/>
              </a:rPr>
              <a:t>مدیریت (اداره امور، کنترل، بازرسی، نظارت، ارزیابی)،</a:t>
            </a:r>
          </a:p>
          <a:p>
            <a:pPr marL="285750" indent="-285750" algn="r" rtl="1">
              <a:buFont typeface="Arial" pitchFamily="34" charset="0"/>
              <a:buChar char="•"/>
              <a:defRPr/>
            </a:pPr>
            <a:r>
              <a:rPr lang="fa-IR" sz="1800" b="1" dirty="0">
                <a:solidFill>
                  <a:srgbClr val="C00000"/>
                </a:solidFill>
                <a:cs typeface="B Titr" pitchFamily="2" charset="-78"/>
              </a:rPr>
              <a:t>ریاضیات (ریاضیات کاربردی، ریاضیات مالی، </a:t>
            </a:r>
            <a:r>
              <a:rPr lang="fa-IR" sz="1800" b="1" dirty="0" err="1">
                <a:solidFill>
                  <a:srgbClr val="C00000"/>
                </a:solidFill>
                <a:cs typeface="B Titr" pitchFamily="2" charset="-78"/>
              </a:rPr>
              <a:t>مدلسازی</a:t>
            </a:r>
            <a:r>
              <a:rPr lang="fa-IR" sz="1800" b="1" dirty="0">
                <a:solidFill>
                  <a:srgbClr val="C00000"/>
                </a:solidFill>
                <a:cs typeface="B Titr" pitchFamily="2" charset="-78"/>
              </a:rPr>
              <a:t> ریاضی)،</a:t>
            </a:r>
          </a:p>
          <a:p>
            <a:pPr marL="285750" indent="-285750" algn="r" rtl="1">
              <a:buFont typeface="Arial" pitchFamily="34" charset="0"/>
              <a:buChar char="•"/>
              <a:defRPr/>
            </a:pPr>
            <a:r>
              <a:rPr lang="fa-IR" sz="1800" b="1" dirty="0">
                <a:solidFill>
                  <a:srgbClr val="C00000"/>
                </a:solidFill>
                <a:cs typeface="B Titr" pitchFamily="2" charset="-78"/>
              </a:rPr>
              <a:t>ابزارهای مالی (اوراق بهادار </a:t>
            </a:r>
            <a:r>
              <a:rPr lang="fa-IR" sz="1800" b="1" dirty="0" err="1">
                <a:solidFill>
                  <a:srgbClr val="C00000"/>
                </a:solidFill>
                <a:cs typeface="B Titr" pitchFamily="2" charset="-78"/>
              </a:rPr>
              <a:t>متدوال</a:t>
            </a:r>
            <a:r>
              <a:rPr lang="fa-IR" sz="1800" b="1" dirty="0">
                <a:solidFill>
                  <a:srgbClr val="C00000"/>
                </a:solidFill>
                <a:cs typeface="B Titr" pitchFamily="2" charset="-78"/>
              </a:rPr>
              <a:t> در بازارهای مالی)،</a:t>
            </a:r>
          </a:p>
          <a:p>
            <a:pPr marL="285750" indent="-285750" algn="r" rtl="1">
              <a:buFont typeface="Arial" pitchFamily="34" charset="0"/>
              <a:buChar char="•"/>
              <a:defRPr/>
            </a:pPr>
            <a:r>
              <a:rPr lang="fa-IR" sz="1800" b="1" dirty="0">
                <a:solidFill>
                  <a:srgbClr val="C00000"/>
                </a:solidFill>
                <a:cs typeface="B Titr" pitchFamily="2" charset="-78"/>
              </a:rPr>
              <a:t>بازرگانی (مدیریت بازرگانی، بازاریابی، بازرگانی خارجی)،</a:t>
            </a:r>
          </a:p>
          <a:p>
            <a:pPr marL="285750" indent="-285750" algn="r" rtl="1">
              <a:buFont typeface="Arial" pitchFamily="34" charset="0"/>
              <a:buChar char="•"/>
              <a:defRPr/>
            </a:pPr>
            <a:r>
              <a:rPr lang="fa-IR" sz="1800" b="1" dirty="0">
                <a:solidFill>
                  <a:srgbClr val="C00000"/>
                </a:solidFill>
                <a:cs typeface="B Titr" pitchFamily="2" charset="-78"/>
              </a:rPr>
              <a:t> بازار سرمایه (ساختار بازار سرمایه، قوانین و مقررات بازار سرمایه)،</a:t>
            </a:r>
          </a:p>
          <a:p>
            <a:pPr marL="285750" indent="-285750" algn="r" rtl="1">
              <a:buFont typeface="Arial" pitchFamily="34" charset="0"/>
              <a:buChar char="•"/>
              <a:defRPr/>
            </a:pPr>
            <a:r>
              <a:rPr lang="fa-IR" sz="1800" b="1" dirty="0">
                <a:solidFill>
                  <a:srgbClr val="C00000"/>
                </a:solidFill>
                <a:cs typeface="B Titr" pitchFamily="2" charset="-78"/>
              </a:rPr>
              <a:t>بیمه (بیمه‌های تجاری، مسئولیت، </a:t>
            </a:r>
            <a:r>
              <a:rPr lang="fa-IR" sz="1800" b="1" dirty="0" err="1">
                <a:solidFill>
                  <a:srgbClr val="C00000"/>
                </a:solidFill>
                <a:cs typeface="B Titr" pitchFamily="2" charset="-78"/>
              </a:rPr>
              <a:t>دارایی‌ها</a:t>
            </a:r>
            <a:r>
              <a:rPr lang="fa-IR" sz="1800" b="1" dirty="0">
                <a:solidFill>
                  <a:srgbClr val="C00000"/>
                </a:solidFill>
                <a:cs typeface="B Titr" pitchFamily="2" charset="-78"/>
              </a:rPr>
              <a:t>، حوادث)،</a:t>
            </a:r>
          </a:p>
          <a:p>
            <a:pPr marL="285750" indent="-285750" algn="r" rtl="1">
              <a:buFont typeface="Arial" pitchFamily="34" charset="0"/>
              <a:buChar char="•"/>
              <a:defRPr/>
            </a:pPr>
            <a:r>
              <a:rPr lang="fa-IR" sz="1800" b="1" dirty="0">
                <a:solidFill>
                  <a:srgbClr val="C00000"/>
                </a:solidFill>
                <a:cs typeface="B Titr" pitchFamily="2" charset="-78"/>
              </a:rPr>
              <a:t>استانداردها (</a:t>
            </a:r>
            <a:r>
              <a:rPr lang="fa-IR" sz="1800" b="1" dirty="0" err="1">
                <a:solidFill>
                  <a:srgbClr val="C00000"/>
                </a:solidFill>
                <a:cs typeface="B Titr" pitchFamily="2" charset="-78"/>
              </a:rPr>
              <a:t>کالائی</a:t>
            </a:r>
            <a:r>
              <a:rPr lang="fa-IR" sz="1800" b="1" dirty="0">
                <a:solidFill>
                  <a:srgbClr val="C00000"/>
                </a:solidFill>
                <a:cs typeface="B Titr" pitchFamily="2" charset="-78"/>
              </a:rPr>
              <a:t>، ساخت و ساز)</a:t>
            </a:r>
          </a:p>
          <a:p>
            <a:pPr marL="285750" indent="-285750" algn="r" rtl="1">
              <a:buFont typeface="Arial" pitchFamily="34" charset="0"/>
              <a:buChar char="•"/>
              <a:defRPr/>
            </a:pPr>
            <a:r>
              <a:rPr lang="fa-IR" sz="1800" b="1" dirty="0" err="1">
                <a:solidFill>
                  <a:srgbClr val="C00000"/>
                </a:solidFill>
                <a:cs typeface="B Titr" pitchFamily="2" charset="-78"/>
              </a:rPr>
              <a:t>جامعه‌شناسی</a:t>
            </a:r>
            <a:r>
              <a:rPr lang="fa-IR" sz="1800" b="1" dirty="0">
                <a:solidFill>
                  <a:srgbClr val="C00000"/>
                </a:solidFill>
                <a:cs typeface="B Titr" pitchFamily="2" charset="-78"/>
              </a:rPr>
              <a:t> و روانشناسی اجتماعی و فردی افراد و نحوه برخورد با آنها</a:t>
            </a:r>
          </a:p>
          <a:p>
            <a:pPr marL="285750" indent="-285750" algn="r" rtl="1">
              <a:buFont typeface="Arial" pitchFamily="34" charset="0"/>
              <a:buChar char="•"/>
              <a:defRPr/>
            </a:pPr>
            <a:r>
              <a:rPr lang="fa-IR" sz="1800" b="1" dirty="0">
                <a:solidFill>
                  <a:srgbClr val="C00000"/>
                </a:solidFill>
                <a:cs typeface="B Titr" pitchFamily="2" charset="-78"/>
              </a:rPr>
              <a:t>و بسیاری از مسائل متنوع دیگر می‌باشد. </a:t>
            </a:r>
          </a:p>
        </p:txBody>
      </p:sp>
      <p:sp>
        <p:nvSpPr>
          <p:cNvPr id="9223" name="Rektangel 76"/>
          <p:cNvSpPr>
            <a:spLocks noChangeArrowheads="1"/>
          </p:cNvSpPr>
          <p:nvPr/>
        </p:nvSpPr>
        <p:spPr bwMode="auto">
          <a:xfrm>
            <a:off x="6048375" y="862013"/>
            <a:ext cx="2401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r>
              <a:rPr lang="ar-SA" altLang="en-US" sz="2800" noProof="1">
                <a:solidFill>
                  <a:schemeClr val="tx1"/>
                </a:solidFill>
                <a:latin typeface="Calibri" pitchFamily="34" charset="0"/>
                <a:cs typeface="B Titr" pitchFamily="2" charset="-78"/>
              </a:rPr>
              <a:t>بانکداری راستین</a:t>
            </a:r>
            <a:endParaRPr lang="da-DK" altLang="en-US" sz="3200">
              <a:solidFill>
                <a:schemeClr val="tx1"/>
              </a:solidFill>
              <a:latin typeface="Calibri" pitchFamily="34" charset="0"/>
              <a:cs typeface="B Titr" pitchFamily="2" charset="-78"/>
            </a:endParaRPr>
          </a:p>
        </p:txBody>
      </p:sp>
      <p:sp>
        <p:nvSpPr>
          <p:cNvPr id="2" name="Slide Number Placeholder 1"/>
          <p:cNvSpPr>
            <a:spLocks noGrp="1"/>
          </p:cNvSpPr>
          <p:nvPr>
            <p:ph type="sldNum" sz="quarter" idx="12"/>
          </p:nvPr>
        </p:nvSpPr>
        <p:spPr/>
        <p:txBody>
          <a:bodyPr/>
          <a:lstStyle/>
          <a:p>
            <a:pPr>
              <a:defRPr/>
            </a:pPr>
            <a:fld id="{C55DF8E3-88C7-4860-9BE0-F40619681A8C}" type="slidenum">
              <a:rPr lang="ar-SA" smtClean="0"/>
              <a:pPr>
                <a:defRPr/>
              </a:pPr>
              <a:t>6</a:t>
            </a:fld>
            <a:endParaRPr lang="en-US" sz="1600">
              <a:solidFill>
                <a:srgbClr val="9D251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 name="Rectangle 29"/>
          <p:cNvSpPr/>
          <p:nvPr/>
        </p:nvSpPr>
        <p:spPr bwMode="auto">
          <a:xfrm>
            <a:off x="0" y="3886200"/>
            <a:ext cx="9144000" cy="2381256"/>
          </a:xfrm>
          <a:prstGeom prst="rect">
            <a:avLst/>
          </a:prstGeom>
          <a:gradFill>
            <a:gsLst>
              <a:gs pos="61000">
                <a:schemeClr val="bg1">
                  <a:alpha val="0"/>
                </a:schemeClr>
              </a:gs>
              <a:gs pos="100000">
                <a:schemeClr val="bg1">
                  <a:lumMod val="8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0245" name="Group 105"/>
          <p:cNvGrpSpPr>
            <a:grpSpLocks/>
          </p:cNvGrpSpPr>
          <p:nvPr/>
        </p:nvGrpSpPr>
        <p:grpSpPr bwMode="auto">
          <a:xfrm rot="19765573" flipH="1">
            <a:off x="5768975" y="74613"/>
            <a:ext cx="2992438" cy="2906712"/>
            <a:chOff x="5580063" y="2757488"/>
            <a:chExt cx="1031875" cy="1022350"/>
          </a:xfrm>
        </p:grpSpPr>
        <p:sp>
          <p:nvSpPr>
            <p:cNvPr id="10" name="Ellipse 44"/>
            <p:cNvSpPr/>
            <p:nvPr/>
          </p:nvSpPr>
          <p:spPr bwMode="auto">
            <a:xfrm rot="21052097">
              <a:off x="5590124" y="2757488"/>
              <a:ext cx="1021814" cy="1022350"/>
            </a:xfrm>
            <a:prstGeom prst="ellipse">
              <a:avLst/>
            </a:prstGeom>
            <a:gradFill flip="none" rotWithShape="1">
              <a:gsLst>
                <a:gs pos="0">
                  <a:srgbClr val="74FFFD"/>
                </a:gs>
                <a:gs pos="100000">
                  <a:srgbClr val="20A6CD"/>
                </a:gs>
              </a:gsLst>
              <a:path path="shape">
                <a:fillToRect l="50000" t="50000" r="50000" b="50000"/>
              </a:path>
              <a:tileRect/>
            </a:gradFill>
            <a:ln w="9525" cap="flat" cmpd="sng" algn="ctr">
              <a:solidFill>
                <a:srgbClr val="0081BE">
                  <a:lumMod val="75000"/>
                </a:srgbClr>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1" name="Måne 63"/>
            <p:cNvSpPr/>
            <p:nvPr/>
          </p:nvSpPr>
          <p:spPr bwMode="auto">
            <a:xfrm rot="16552097">
              <a:off x="5850994" y="3038453"/>
              <a:ext cx="450073" cy="991936"/>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0257" name="Ellipse 45"/>
            <p:cNvSpPr>
              <a:spLocks noChangeArrowheads="1"/>
            </p:cNvSpPr>
            <p:nvPr/>
          </p:nvSpPr>
          <p:spPr bwMode="auto">
            <a:xfrm>
              <a:off x="5735638" y="2786063"/>
              <a:ext cx="722312" cy="539750"/>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endParaRPr lang="da-DK" altLang="en-US" sz="2000" u="sng">
                <a:solidFill>
                  <a:srgbClr val="FFFFFF"/>
                </a:solidFill>
                <a:latin typeface="Calibri" pitchFamily="34" charset="0"/>
              </a:endParaRPr>
            </a:p>
          </p:txBody>
        </p:sp>
      </p:grpSp>
      <p:sp>
        <p:nvSpPr>
          <p:cNvPr id="26" name="Rektangel med enkelt afrundet hjørne 11"/>
          <p:cNvSpPr/>
          <p:nvPr/>
        </p:nvSpPr>
        <p:spPr>
          <a:xfrm rot="10800000" flipH="1">
            <a:off x="2996419" y="1527503"/>
            <a:ext cx="5737674" cy="4844993"/>
          </a:xfrm>
          <a:prstGeom prst="round1Rect">
            <a:avLst/>
          </a:prstGeom>
          <a:gradFill flip="none" rotWithShape="1">
            <a:gsLst>
              <a:gs pos="0">
                <a:schemeClr val="bg1"/>
              </a:gs>
              <a:gs pos="100000">
                <a:schemeClr val="bg1">
                  <a:lumMod val="85000"/>
                </a:schemeClr>
              </a:gs>
            </a:gsLst>
            <a:lin ang="16200000" scaled="1"/>
            <a:tileRect/>
          </a:gradFill>
          <a:ln w="19050" cap="flat" cmpd="sng" algn="ctr">
            <a:gradFill flip="none" rotWithShape="1">
              <a:gsLst>
                <a:gs pos="0">
                  <a:schemeClr val="tx1">
                    <a:lumMod val="50000"/>
                    <a:lumOff val="50000"/>
                    <a:alpha val="47000"/>
                  </a:schemeClr>
                </a:gs>
                <a:gs pos="100000">
                  <a:schemeClr val="tx1">
                    <a:lumMod val="85000"/>
                    <a:lumOff val="15000"/>
                  </a:schemeClr>
                </a:gs>
              </a:gsLst>
              <a:lin ang="540000" scaled="0"/>
              <a:tileRect/>
            </a:gradFill>
            <a:prstDash val="solid"/>
          </a:ln>
          <a:effectLst/>
        </p:spPr>
        <p:txBody>
          <a:bodyPr anchor="ctr"/>
          <a:lstStyle/>
          <a:p>
            <a:pPr algn="ctr" fontAlgn="auto">
              <a:spcBef>
                <a:spcPts val="0"/>
              </a:spcBef>
              <a:spcAft>
                <a:spcPts val="0"/>
              </a:spcAft>
              <a:defRPr/>
            </a:pPr>
            <a:endParaRPr lang="da-DK">
              <a:solidFill>
                <a:srgbClr val="FFFFFF"/>
              </a:solidFill>
              <a:latin typeface="Calibri" pitchFamily="-105" charset="0"/>
            </a:endParaRPr>
          </a:p>
        </p:txBody>
      </p:sp>
      <p:sp>
        <p:nvSpPr>
          <p:cNvPr id="10249" name="TextBox 66"/>
          <p:cNvSpPr txBox="1">
            <a:spLocks noChangeArrowheads="1"/>
          </p:cNvSpPr>
          <p:nvPr/>
        </p:nvSpPr>
        <p:spPr bwMode="auto">
          <a:xfrm>
            <a:off x="3333750" y="1922463"/>
            <a:ext cx="4973638" cy="444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a:spcBef>
                <a:spcPct val="20000"/>
              </a:spcBef>
              <a:buFont typeface="Arial" charset="0"/>
              <a:buChar char="•"/>
              <a:defRPr sz="2400">
                <a:solidFill>
                  <a:srgbClr val="7F7F7F"/>
                </a:solidFill>
                <a:latin typeface="Century Gothic" pitchFamily="34" charset="0"/>
              </a:defRPr>
            </a:lvl1pPr>
            <a:lvl2pPr marL="742950" indent="-285750" defTabSz="801688">
              <a:spcBef>
                <a:spcPct val="20000"/>
              </a:spcBef>
              <a:buFont typeface="Courier New" pitchFamily="49" charset="0"/>
              <a:buChar char="o"/>
              <a:defRPr sz="1600">
                <a:solidFill>
                  <a:srgbClr val="7F7F7F"/>
                </a:solidFill>
                <a:latin typeface="Century Gothic" pitchFamily="34" charset="0"/>
              </a:defRPr>
            </a:lvl2pPr>
            <a:lvl3pPr marL="1143000" indent="-228600" defTabSz="801688">
              <a:spcBef>
                <a:spcPct val="20000"/>
              </a:spcBef>
              <a:buFont typeface="Arial" charset="0"/>
              <a:buChar char="•"/>
              <a:defRPr sz="1600">
                <a:solidFill>
                  <a:srgbClr val="7F7F7F"/>
                </a:solidFill>
                <a:latin typeface="Century Gothic" pitchFamily="34" charset="0"/>
              </a:defRPr>
            </a:lvl3pPr>
            <a:lvl4pPr marL="1600200" indent="-228600" defTabSz="801688">
              <a:spcBef>
                <a:spcPct val="20000"/>
              </a:spcBef>
              <a:buFont typeface="Courier New" pitchFamily="49" charset="0"/>
              <a:buChar char="o"/>
              <a:defRPr sz="1600">
                <a:solidFill>
                  <a:srgbClr val="7F7F7F"/>
                </a:solidFill>
                <a:latin typeface="Century Gothic" pitchFamily="34" charset="0"/>
              </a:defRPr>
            </a:lvl4pPr>
            <a:lvl5pPr marL="2057400" indent="-228600" defTabSz="801688">
              <a:spcBef>
                <a:spcPct val="20000"/>
              </a:spcBef>
              <a:buFont typeface="Arial" charset="0"/>
              <a:buChar char="•"/>
              <a:defRPr sz="1600">
                <a:solidFill>
                  <a:srgbClr val="7F7F7F"/>
                </a:solidFill>
                <a:latin typeface="Century Gothic" pitchFamily="34" charset="0"/>
              </a:defRPr>
            </a:lvl5pPr>
            <a:lvl6pPr marL="2514600" indent="-228600" defTabSz="801688"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defTabSz="801688"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defTabSz="801688"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defTabSz="801688" fontAlgn="base">
              <a:spcBef>
                <a:spcPct val="20000"/>
              </a:spcBef>
              <a:spcAft>
                <a:spcPct val="0"/>
              </a:spcAft>
              <a:buFont typeface="Arial" charset="0"/>
              <a:buChar char="•"/>
              <a:defRPr sz="1600">
                <a:solidFill>
                  <a:srgbClr val="7F7F7F"/>
                </a:solidFill>
                <a:latin typeface="Century Gothic" pitchFamily="34" charset="0"/>
              </a:defRPr>
            </a:lvl9pPr>
          </a:lstStyle>
          <a:p>
            <a:pPr algn="r" rtl="1">
              <a:buFontTx/>
              <a:buChar char="•"/>
            </a:pPr>
            <a:r>
              <a:rPr lang="ar-SA" altLang="en-US" noProof="1">
                <a:solidFill>
                  <a:srgbClr val="002060"/>
                </a:solidFill>
                <a:latin typeface="Calibri" pitchFamily="34" charset="0"/>
                <a:cs typeface="B Titr" pitchFamily="2" charset="-78"/>
              </a:rPr>
              <a:t>اصول عملیاتی</a:t>
            </a:r>
          </a:p>
          <a:p>
            <a:pPr algn="r" rtl="1">
              <a:buFontTx/>
              <a:buChar char="•"/>
            </a:pPr>
            <a:r>
              <a:rPr lang="ar-SA" altLang="en-US" noProof="1">
                <a:solidFill>
                  <a:srgbClr val="002060"/>
                </a:solidFill>
                <a:latin typeface="Calibri" pitchFamily="34" charset="0"/>
                <a:cs typeface="B Titr" pitchFamily="2" charset="-78"/>
              </a:rPr>
              <a:t>ارکان</a:t>
            </a:r>
          </a:p>
          <a:p>
            <a:pPr algn="r" rtl="1">
              <a:buFontTx/>
              <a:buChar char="•"/>
            </a:pPr>
            <a:r>
              <a:rPr lang="ar-SA" altLang="en-US" noProof="1">
                <a:solidFill>
                  <a:srgbClr val="002060"/>
                </a:solidFill>
                <a:latin typeface="Calibri" pitchFamily="34" charset="0"/>
                <a:cs typeface="B Titr" pitchFamily="2" charset="-78"/>
              </a:rPr>
              <a:t>بانکداری مشارکت در سود و زیان راستین</a:t>
            </a:r>
          </a:p>
          <a:p>
            <a:pPr algn="r" rtl="1">
              <a:buFontTx/>
              <a:buChar char="•"/>
            </a:pPr>
            <a:r>
              <a:rPr lang="ar-SA" altLang="en-US" noProof="1">
                <a:solidFill>
                  <a:srgbClr val="002060"/>
                </a:solidFill>
                <a:latin typeface="Calibri" pitchFamily="34" charset="0"/>
                <a:cs typeface="B Titr" pitchFamily="2" charset="-78"/>
              </a:rPr>
              <a:t>زیرسیستم‌های مالی</a:t>
            </a:r>
          </a:p>
          <a:p>
            <a:pPr algn="r" rtl="1">
              <a:buFontTx/>
              <a:buChar char="•"/>
            </a:pPr>
            <a:r>
              <a:rPr lang="ar-SA" altLang="en-US" noProof="1">
                <a:solidFill>
                  <a:srgbClr val="002060"/>
                </a:solidFill>
                <a:latin typeface="Calibri" pitchFamily="34" charset="0"/>
                <a:cs typeface="B Titr" pitchFamily="2" charset="-78"/>
              </a:rPr>
              <a:t>سیستم‌های مکمل</a:t>
            </a:r>
            <a:endParaRPr lang="ar-SA" altLang="en-US" b="1" noProof="1">
              <a:solidFill>
                <a:srgbClr val="002060"/>
              </a:solidFill>
              <a:latin typeface="Times New Roman" pitchFamily="18" charset="0"/>
              <a:cs typeface="Times New Roman" pitchFamily="18" charset="0"/>
            </a:endParaRPr>
          </a:p>
          <a:p>
            <a:pPr algn="r" rtl="1">
              <a:buFontTx/>
              <a:buChar char="•"/>
            </a:pPr>
            <a:r>
              <a:rPr lang="ar-SA" altLang="en-US" noProof="1">
                <a:solidFill>
                  <a:srgbClr val="002060"/>
                </a:solidFill>
                <a:latin typeface="Calibri" pitchFamily="34" charset="0"/>
                <a:cs typeface="B Titr" pitchFamily="2" charset="-78"/>
              </a:rPr>
              <a:t>دستورالعمل‌های عملیاتی</a:t>
            </a:r>
          </a:p>
          <a:p>
            <a:pPr algn="r" rtl="1">
              <a:buFontTx/>
              <a:buChar char="•"/>
            </a:pPr>
            <a:r>
              <a:rPr lang="ar-SA" altLang="en-US" noProof="1">
                <a:solidFill>
                  <a:srgbClr val="002060"/>
                </a:solidFill>
                <a:latin typeface="Calibri" pitchFamily="34" charset="0"/>
                <a:cs typeface="B Titr" pitchFamily="2" charset="-78"/>
              </a:rPr>
              <a:t>ابزارهای مالی جدید</a:t>
            </a:r>
          </a:p>
          <a:p>
            <a:pPr algn="r" rtl="1">
              <a:buFontTx/>
              <a:buChar char="•"/>
            </a:pPr>
            <a:r>
              <a:rPr lang="ar-SA" altLang="en-US" noProof="1">
                <a:solidFill>
                  <a:srgbClr val="002060"/>
                </a:solidFill>
                <a:latin typeface="Calibri" pitchFamily="34" charset="0"/>
                <a:cs typeface="B Titr" pitchFamily="2" charset="-78"/>
              </a:rPr>
              <a:t>سازمان و تشکیلات</a:t>
            </a:r>
          </a:p>
          <a:p>
            <a:pPr algn="r" rtl="1">
              <a:buFontTx/>
              <a:buChar char="•"/>
            </a:pPr>
            <a:r>
              <a:rPr lang="ar-SA" altLang="en-US" noProof="1">
                <a:solidFill>
                  <a:srgbClr val="002060"/>
                </a:solidFill>
                <a:latin typeface="Calibri" pitchFamily="34" charset="0"/>
                <a:cs typeface="B Titr" pitchFamily="2" charset="-78"/>
              </a:rPr>
              <a:t>قانون، مقررات و آیین‌نامه اجرایی</a:t>
            </a:r>
          </a:p>
          <a:p>
            <a:pPr algn="r" rtl="1">
              <a:buFontTx/>
              <a:buNone/>
            </a:pPr>
            <a:endParaRPr lang="ar-SA" altLang="en-US" noProof="1">
              <a:solidFill>
                <a:srgbClr val="002060"/>
              </a:solidFill>
              <a:latin typeface="Calibri" pitchFamily="34" charset="0"/>
              <a:cs typeface="B Titr" pitchFamily="2" charset="-78"/>
            </a:endParaRPr>
          </a:p>
        </p:txBody>
      </p:sp>
      <p:sp>
        <p:nvSpPr>
          <p:cNvPr id="10250" name="Rektangel 76"/>
          <p:cNvSpPr>
            <a:spLocks noChangeArrowheads="1"/>
          </p:cNvSpPr>
          <p:nvPr/>
        </p:nvSpPr>
        <p:spPr bwMode="auto">
          <a:xfrm>
            <a:off x="6048375" y="862013"/>
            <a:ext cx="2401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r>
              <a:rPr lang="ar-SA" altLang="en-US" sz="2800" noProof="1">
                <a:solidFill>
                  <a:schemeClr val="tx1"/>
                </a:solidFill>
                <a:latin typeface="Calibri" pitchFamily="34" charset="0"/>
                <a:cs typeface="B Titr" pitchFamily="2" charset="-78"/>
              </a:rPr>
              <a:t>بانکداری راستین</a:t>
            </a:r>
            <a:endParaRPr lang="da-DK" altLang="en-US" sz="3200">
              <a:solidFill>
                <a:schemeClr val="tx1"/>
              </a:solidFill>
              <a:latin typeface="Calibri" pitchFamily="34" charset="0"/>
              <a:cs typeface="B Titr" pitchFamily="2" charset="-78"/>
            </a:endParaRPr>
          </a:p>
        </p:txBody>
      </p:sp>
      <p:sp>
        <p:nvSpPr>
          <p:cNvPr id="2" name="Slide Number Placeholder 1"/>
          <p:cNvSpPr>
            <a:spLocks noGrp="1"/>
          </p:cNvSpPr>
          <p:nvPr>
            <p:ph type="sldNum" sz="quarter" idx="12"/>
          </p:nvPr>
        </p:nvSpPr>
        <p:spPr/>
        <p:txBody>
          <a:bodyPr/>
          <a:lstStyle/>
          <a:p>
            <a:pPr>
              <a:defRPr/>
            </a:pPr>
            <a:fld id="{C55DF8E3-88C7-4860-9BE0-F40619681A8C}" type="slidenum">
              <a:rPr lang="ar-SA" smtClean="0"/>
              <a:pPr>
                <a:defRPr/>
              </a:pPr>
              <a:t>7</a:t>
            </a:fld>
            <a:endParaRPr lang="en-US" sz="1600">
              <a:solidFill>
                <a:srgbClr val="9D2512"/>
              </a:solidFill>
            </a:endParaRP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bwMode="auto">
          <a:xfrm>
            <a:off x="0" y="4468075"/>
            <a:ext cx="9144000" cy="2381256"/>
          </a:xfrm>
          <a:prstGeom prst="rect">
            <a:avLst/>
          </a:prstGeom>
          <a:gradFill>
            <a:gsLst>
              <a:gs pos="61000">
                <a:schemeClr val="bg1">
                  <a:alpha val="0"/>
                </a:schemeClr>
              </a:gs>
              <a:gs pos="100000">
                <a:schemeClr val="bg1">
                  <a:lumMod val="8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Ellipse 59"/>
          <p:cNvSpPr/>
          <p:nvPr/>
        </p:nvSpPr>
        <p:spPr bwMode="auto">
          <a:xfrm>
            <a:off x="1796446" y="5770044"/>
            <a:ext cx="2017573" cy="407865"/>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a:solidFill>
                <a:srgbClr val="FFFFFF"/>
              </a:solidFill>
              <a:latin typeface="Calibri" pitchFamily="-105" charset="0"/>
            </a:endParaRPr>
          </a:p>
        </p:txBody>
      </p:sp>
      <p:grpSp>
        <p:nvGrpSpPr>
          <p:cNvPr id="11272" name="Gruppe 91"/>
          <p:cNvGrpSpPr>
            <a:grpSpLocks/>
          </p:cNvGrpSpPr>
          <p:nvPr/>
        </p:nvGrpSpPr>
        <p:grpSpPr bwMode="auto">
          <a:xfrm>
            <a:off x="2955925" y="3003550"/>
            <a:ext cx="1711325" cy="1622425"/>
            <a:chOff x="1071835" y="2920232"/>
            <a:chExt cx="1427572" cy="1413777"/>
          </a:xfrm>
        </p:grpSpPr>
        <p:sp>
          <p:nvSpPr>
            <p:cNvPr id="6" name="Ellipse 44"/>
            <p:cNvSpPr/>
            <p:nvPr/>
          </p:nvSpPr>
          <p:spPr bwMode="auto">
            <a:xfrm rot="21052097">
              <a:off x="1085754" y="2920232"/>
              <a:ext cx="1413653" cy="1413777"/>
            </a:xfrm>
            <a:prstGeom prst="ellipse">
              <a:avLst/>
            </a:prstGeom>
            <a:gradFill flip="none" rotWithShape="1">
              <a:gsLst>
                <a:gs pos="0">
                  <a:srgbClr val="74F4FF"/>
                </a:gs>
                <a:gs pos="100000">
                  <a:srgbClr val="208ECD"/>
                </a:gs>
              </a:gsLst>
              <a:path path="shape">
                <a:fillToRect l="50000" t="50000" r="50000" b="50000"/>
              </a:path>
              <a:tileRect/>
            </a:gradFill>
            <a:ln w="9525" cap="flat" cmpd="sng" algn="ctr">
              <a:solidFill>
                <a:srgbClr val="0081BE">
                  <a:lumMod val="75000"/>
                </a:srgbClr>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1350" name="Ellipse 45"/>
            <p:cNvSpPr>
              <a:spLocks noChangeArrowheads="1"/>
            </p:cNvSpPr>
            <p:nvPr/>
          </p:nvSpPr>
          <p:spPr bwMode="auto">
            <a:xfrm>
              <a:off x="1284728" y="2949415"/>
              <a:ext cx="1027722" cy="767417"/>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endParaRPr lang="da-DK" altLang="en-US" sz="2000">
                <a:solidFill>
                  <a:srgbClr val="FFFFFF"/>
                </a:solidFill>
                <a:latin typeface="Calibri" pitchFamily="34" charset="0"/>
              </a:endParaRPr>
            </a:p>
          </p:txBody>
        </p:sp>
        <p:sp>
          <p:nvSpPr>
            <p:cNvPr id="8" name="Måne 63"/>
            <p:cNvSpPr/>
            <p:nvPr/>
          </p:nvSpPr>
          <p:spPr bwMode="auto">
            <a:xfrm rot="16552097">
              <a:off x="1446797" y="3308471"/>
              <a:ext cx="622393" cy="137231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a:solidFill>
                  <a:srgbClr val="FFFFFF"/>
                </a:solidFill>
                <a:latin typeface="Calibri" pitchFamily="-105" charset="0"/>
              </a:endParaRPr>
            </a:p>
          </p:txBody>
        </p:sp>
      </p:grpSp>
      <p:grpSp>
        <p:nvGrpSpPr>
          <p:cNvPr id="11273" name="Group 114"/>
          <p:cNvGrpSpPr>
            <a:grpSpLocks/>
          </p:cNvGrpSpPr>
          <p:nvPr/>
        </p:nvGrpSpPr>
        <p:grpSpPr bwMode="auto">
          <a:xfrm rot="19765573" flipH="1">
            <a:off x="736600" y="3127375"/>
            <a:ext cx="1527175" cy="1514475"/>
            <a:chOff x="2474913" y="966788"/>
            <a:chExt cx="1031875" cy="1022350"/>
          </a:xfrm>
        </p:grpSpPr>
        <p:sp>
          <p:nvSpPr>
            <p:cNvPr id="11" name="Ellipse 44"/>
            <p:cNvSpPr/>
            <p:nvPr/>
          </p:nvSpPr>
          <p:spPr bwMode="auto">
            <a:xfrm rot="21052097">
              <a:off x="2484974" y="966788"/>
              <a:ext cx="1021814" cy="1022350"/>
            </a:xfrm>
            <a:prstGeom prst="ellipse">
              <a:avLst/>
            </a:prstGeom>
            <a:gradFill flip="none" rotWithShape="1">
              <a:gsLst>
                <a:gs pos="0">
                  <a:schemeClr val="bg1">
                    <a:lumMod val="95000"/>
                  </a:schemeClr>
                </a:gs>
                <a:gs pos="100000">
                  <a:schemeClr val="bg1">
                    <a:lumMod val="65000"/>
                  </a:schemeClr>
                </a:gs>
              </a:gsLst>
              <a:path path="shape">
                <a:fillToRect l="50000" t="50000" r="50000" b="50000"/>
              </a:path>
              <a:tileRect/>
            </a:gradFill>
            <a:ln w="9525" cap="flat" cmpd="sng" algn="ctr">
              <a:solidFill>
                <a:schemeClr val="tx1">
                  <a:lumMod val="65000"/>
                  <a:lumOff val="35000"/>
                </a:schemeClr>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2" name="Måne 63"/>
            <p:cNvSpPr/>
            <p:nvPr/>
          </p:nvSpPr>
          <p:spPr bwMode="auto">
            <a:xfrm rot="16552097">
              <a:off x="2745844" y="1247753"/>
              <a:ext cx="450073" cy="991936"/>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1346" name="Ellipse 45"/>
            <p:cNvSpPr>
              <a:spLocks noChangeArrowheads="1"/>
            </p:cNvSpPr>
            <p:nvPr/>
          </p:nvSpPr>
          <p:spPr bwMode="auto">
            <a:xfrm>
              <a:off x="2633663" y="989013"/>
              <a:ext cx="722312" cy="539750"/>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endParaRPr lang="da-DK" altLang="en-US" sz="2000" u="sng">
                <a:solidFill>
                  <a:srgbClr val="FFFFFF"/>
                </a:solidFill>
                <a:latin typeface="Calibri" pitchFamily="34" charset="0"/>
              </a:endParaRPr>
            </a:p>
          </p:txBody>
        </p:sp>
      </p:grpSp>
      <p:grpSp>
        <p:nvGrpSpPr>
          <p:cNvPr id="11274" name="Group 111"/>
          <p:cNvGrpSpPr>
            <a:grpSpLocks/>
          </p:cNvGrpSpPr>
          <p:nvPr/>
        </p:nvGrpSpPr>
        <p:grpSpPr bwMode="auto">
          <a:xfrm rot="19765573" flipH="1">
            <a:off x="3095625" y="5200650"/>
            <a:ext cx="1527175" cy="1514475"/>
            <a:chOff x="1446213" y="2747963"/>
            <a:chExt cx="1031875" cy="1022350"/>
          </a:xfrm>
        </p:grpSpPr>
        <p:sp>
          <p:nvSpPr>
            <p:cNvPr id="15" name="Ellipse 44"/>
            <p:cNvSpPr/>
            <p:nvPr/>
          </p:nvSpPr>
          <p:spPr bwMode="auto">
            <a:xfrm rot="21052097">
              <a:off x="1456274" y="2747963"/>
              <a:ext cx="1021814" cy="1022350"/>
            </a:xfrm>
            <a:prstGeom prst="ellipse">
              <a:avLst/>
            </a:prstGeom>
            <a:gradFill flip="none" rotWithShape="1">
              <a:gsLst>
                <a:gs pos="0">
                  <a:schemeClr val="bg1">
                    <a:lumMod val="95000"/>
                  </a:schemeClr>
                </a:gs>
                <a:gs pos="100000">
                  <a:schemeClr val="bg1">
                    <a:lumMod val="65000"/>
                  </a:schemeClr>
                </a:gs>
              </a:gsLst>
              <a:path path="shape">
                <a:fillToRect l="50000" t="50000" r="50000" b="50000"/>
              </a:path>
              <a:tileRect/>
            </a:gradFill>
            <a:ln w="9525" cap="flat" cmpd="sng" algn="ctr">
              <a:solidFill>
                <a:schemeClr val="tx1">
                  <a:lumMod val="65000"/>
                  <a:lumOff val="35000"/>
                </a:schemeClr>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6" name="Måne 63"/>
            <p:cNvSpPr/>
            <p:nvPr/>
          </p:nvSpPr>
          <p:spPr bwMode="auto">
            <a:xfrm rot="16552097">
              <a:off x="1717144" y="3028928"/>
              <a:ext cx="450073" cy="991936"/>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1339" name="Ellipse 45"/>
            <p:cNvSpPr>
              <a:spLocks noChangeArrowheads="1"/>
            </p:cNvSpPr>
            <p:nvPr/>
          </p:nvSpPr>
          <p:spPr bwMode="auto">
            <a:xfrm>
              <a:off x="1601788" y="2776538"/>
              <a:ext cx="722312" cy="539750"/>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endParaRPr lang="da-DK" altLang="en-US" sz="2000" u="sng">
                <a:solidFill>
                  <a:srgbClr val="FFFFFF"/>
                </a:solidFill>
                <a:latin typeface="Calibri" pitchFamily="34" charset="0"/>
              </a:endParaRPr>
            </a:p>
          </p:txBody>
        </p:sp>
      </p:grpSp>
      <p:grpSp>
        <p:nvGrpSpPr>
          <p:cNvPr id="11275" name="Group 108"/>
          <p:cNvGrpSpPr>
            <a:grpSpLocks/>
          </p:cNvGrpSpPr>
          <p:nvPr/>
        </p:nvGrpSpPr>
        <p:grpSpPr bwMode="auto">
          <a:xfrm rot="19765573" flipH="1">
            <a:off x="4702175" y="4797425"/>
            <a:ext cx="1528763" cy="1514475"/>
            <a:chOff x="3522663" y="4814888"/>
            <a:chExt cx="1031875" cy="1022350"/>
          </a:xfrm>
        </p:grpSpPr>
        <p:sp>
          <p:nvSpPr>
            <p:cNvPr id="19" name="Ellipse 44"/>
            <p:cNvSpPr/>
            <p:nvPr/>
          </p:nvSpPr>
          <p:spPr bwMode="auto">
            <a:xfrm rot="21052097">
              <a:off x="3532724" y="4814888"/>
              <a:ext cx="1021814" cy="1022350"/>
            </a:xfrm>
            <a:prstGeom prst="ellipse">
              <a:avLst/>
            </a:prstGeom>
            <a:gradFill flip="none" rotWithShape="1">
              <a:gsLst>
                <a:gs pos="0">
                  <a:schemeClr val="bg1">
                    <a:lumMod val="95000"/>
                  </a:schemeClr>
                </a:gs>
                <a:gs pos="100000">
                  <a:schemeClr val="bg1">
                    <a:lumMod val="65000"/>
                  </a:schemeClr>
                </a:gs>
              </a:gsLst>
              <a:path path="shape">
                <a:fillToRect l="50000" t="50000" r="50000" b="50000"/>
              </a:path>
              <a:tileRect/>
            </a:gradFill>
            <a:ln w="9525" cap="flat" cmpd="sng" algn="ctr">
              <a:solidFill>
                <a:schemeClr val="tx1">
                  <a:lumMod val="65000"/>
                  <a:lumOff val="35000"/>
                </a:schemeClr>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20" name="Måne 63"/>
            <p:cNvSpPr/>
            <p:nvPr/>
          </p:nvSpPr>
          <p:spPr bwMode="auto">
            <a:xfrm rot="16552097">
              <a:off x="3793594" y="5095853"/>
              <a:ext cx="450073" cy="991936"/>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1332" name="Ellipse 45"/>
            <p:cNvSpPr>
              <a:spLocks noChangeArrowheads="1"/>
            </p:cNvSpPr>
            <p:nvPr/>
          </p:nvSpPr>
          <p:spPr bwMode="auto">
            <a:xfrm>
              <a:off x="3678238" y="4843463"/>
              <a:ext cx="722312" cy="539750"/>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endParaRPr lang="da-DK" altLang="en-US" sz="2000" u="sng">
                <a:solidFill>
                  <a:srgbClr val="FFFFFF"/>
                </a:solidFill>
                <a:latin typeface="Calibri" pitchFamily="34" charset="0"/>
              </a:endParaRPr>
            </a:p>
          </p:txBody>
        </p:sp>
      </p:grpSp>
      <p:grpSp>
        <p:nvGrpSpPr>
          <p:cNvPr id="11276" name="Group 105"/>
          <p:cNvGrpSpPr>
            <a:grpSpLocks/>
          </p:cNvGrpSpPr>
          <p:nvPr/>
        </p:nvGrpSpPr>
        <p:grpSpPr bwMode="auto">
          <a:xfrm rot="19765573" flipH="1">
            <a:off x="1314450" y="1487488"/>
            <a:ext cx="1528763" cy="1514475"/>
            <a:chOff x="5580063" y="2757488"/>
            <a:chExt cx="1031875" cy="1022350"/>
          </a:xfrm>
        </p:grpSpPr>
        <p:sp>
          <p:nvSpPr>
            <p:cNvPr id="23" name="Ellipse 44"/>
            <p:cNvSpPr/>
            <p:nvPr/>
          </p:nvSpPr>
          <p:spPr bwMode="auto">
            <a:xfrm rot="21052097">
              <a:off x="5590124" y="2757488"/>
              <a:ext cx="1021814" cy="1022350"/>
            </a:xfrm>
            <a:prstGeom prst="ellipse">
              <a:avLst/>
            </a:prstGeom>
            <a:gradFill flip="none" rotWithShape="1">
              <a:gsLst>
                <a:gs pos="0">
                  <a:schemeClr val="bg1">
                    <a:lumMod val="95000"/>
                  </a:schemeClr>
                </a:gs>
                <a:gs pos="100000">
                  <a:schemeClr val="bg1">
                    <a:lumMod val="65000"/>
                  </a:schemeClr>
                </a:gs>
              </a:gsLst>
              <a:path path="shape">
                <a:fillToRect l="50000" t="50000" r="50000" b="50000"/>
              </a:path>
              <a:tileRect/>
            </a:gradFill>
            <a:ln w="9525" cap="flat" cmpd="sng" algn="ctr">
              <a:solidFill>
                <a:schemeClr val="tx1">
                  <a:lumMod val="65000"/>
                  <a:lumOff val="35000"/>
                </a:schemeClr>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24" name="Måne 63"/>
            <p:cNvSpPr/>
            <p:nvPr/>
          </p:nvSpPr>
          <p:spPr bwMode="auto">
            <a:xfrm rot="16552097">
              <a:off x="5850994" y="3038453"/>
              <a:ext cx="450073" cy="991936"/>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1325" name="Ellipse 45"/>
            <p:cNvSpPr>
              <a:spLocks noChangeArrowheads="1"/>
            </p:cNvSpPr>
            <p:nvPr/>
          </p:nvSpPr>
          <p:spPr bwMode="auto">
            <a:xfrm>
              <a:off x="5735638" y="2786063"/>
              <a:ext cx="722312" cy="539750"/>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endParaRPr lang="da-DK" altLang="en-US" sz="2000" u="sng">
                <a:solidFill>
                  <a:srgbClr val="FFFFFF"/>
                </a:solidFill>
                <a:latin typeface="Calibri" pitchFamily="34" charset="0"/>
              </a:endParaRPr>
            </a:p>
          </p:txBody>
        </p:sp>
      </p:grpSp>
      <p:grpSp>
        <p:nvGrpSpPr>
          <p:cNvPr id="11277" name="Group 102"/>
          <p:cNvGrpSpPr>
            <a:grpSpLocks/>
          </p:cNvGrpSpPr>
          <p:nvPr/>
        </p:nvGrpSpPr>
        <p:grpSpPr bwMode="auto">
          <a:xfrm rot="19765573" flipH="1">
            <a:off x="3000375" y="866775"/>
            <a:ext cx="1528763" cy="1514475"/>
            <a:chOff x="3522663" y="690563"/>
            <a:chExt cx="1031875" cy="1022350"/>
          </a:xfrm>
        </p:grpSpPr>
        <p:sp>
          <p:nvSpPr>
            <p:cNvPr id="27" name="Ellipse 44"/>
            <p:cNvSpPr/>
            <p:nvPr/>
          </p:nvSpPr>
          <p:spPr bwMode="auto">
            <a:xfrm rot="21052097">
              <a:off x="3532724" y="690563"/>
              <a:ext cx="1021814" cy="1022350"/>
            </a:xfrm>
            <a:prstGeom prst="ellipse">
              <a:avLst/>
            </a:prstGeom>
            <a:gradFill flip="none" rotWithShape="1">
              <a:gsLst>
                <a:gs pos="0">
                  <a:schemeClr val="bg1">
                    <a:lumMod val="95000"/>
                  </a:schemeClr>
                </a:gs>
                <a:gs pos="100000">
                  <a:schemeClr val="bg1">
                    <a:lumMod val="65000"/>
                  </a:schemeClr>
                </a:gs>
              </a:gsLst>
              <a:path path="shape">
                <a:fillToRect l="50000" t="50000" r="50000" b="50000"/>
              </a:path>
              <a:tileRect/>
            </a:gradFill>
            <a:ln w="9525" cap="flat" cmpd="sng" algn="ctr">
              <a:solidFill>
                <a:schemeClr val="tx1">
                  <a:lumMod val="65000"/>
                  <a:lumOff val="35000"/>
                </a:schemeClr>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28" name="Måne 63"/>
            <p:cNvSpPr/>
            <p:nvPr/>
          </p:nvSpPr>
          <p:spPr bwMode="auto">
            <a:xfrm rot="16552097">
              <a:off x="3793594" y="971528"/>
              <a:ext cx="450073" cy="991936"/>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1318" name="Ellipse 45"/>
            <p:cNvSpPr>
              <a:spLocks noChangeArrowheads="1"/>
            </p:cNvSpPr>
            <p:nvPr/>
          </p:nvSpPr>
          <p:spPr bwMode="auto">
            <a:xfrm>
              <a:off x="3687763" y="719138"/>
              <a:ext cx="722312" cy="539750"/>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endParaRPr lang="da-DK" altLang="en-US" sz="2000" u="sng">
                <a:solidFill>
                  <a:srgbClr val="FFFFFF"/>
                </a:solidFill>
                <a:latin typeface="Calibri" pitchFamily="34" charset="0"/>
              </a:endParaRPr>
            </a:p>
          </p:txBody>
        </p:sp>
      </p:grpSp>
      <p:sp>
        <p:nvSpPr>
          <p:cNvPr id="11278" name="Rektangel 76"/>
          <p:cNvSpPr>
            <a:spLocks noChangeArrowheads="1"/>
          </p:cNvSpPr>
          <p:nvPr/>
        </p:nvSpPr>
        <p:spPr bwMode="auto">
          <a:xfrm>
            <a:off x="3036888" y="1428750"/>
            <a:ext cx="144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rtl="1">
              <a:spcBef>
                <a:spcPct val="0"/>
              </a:spcBef>
              <a:buFontTx/>
              <a:buNone/>
            </a:pPr>
            <a:r>
              <a:rPr lang="ar-SA" altLang="en-US" sz="2000" noProof="1">
                <a:solidFill>
                  <a:srgbClr val="000000"/>
                </a:solidFill>
                <a:latin typeface="Calibri" pitchFamily="34" charset="0"/>
                <a:cs typeface="B Titr" pitchFamily="2" charset="-78"/>
              </a:rPr>
              <a:t>اصول عملیاتی</a:t>
            </a:r>
          </a:p>
        </p:txBody>
      </p:sp>
      <p:sp>
        <p:nvSpPr>
          <p:cNvPr id="11279" name="TextBox 24"/>
          <p:cNvSpPr txBox="1">
            <a:spLocks noChangeArrowheads="1"/>
          </p:cNvSpPr>
          <p:nvPr/>
        </p:nvSpPr>
        <p:spPr bwMode="auto">
          <a:xfrm>
            <a:off x="2805113" y="3476625"/>
            <a:ext cx="19462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rtl="1">
              <a:spcBef>
                <a:spcPct val="0"/>
              </a:spcBef>
              <a:buFontTx/>
              <a:buNone/>
            </a:pPr>
            <a:r>
              <a:rPr lang="fa-IR" altLang="en-US" sz="4400" b="1">
                <a:solidFill>
                  <a:schemeClr val="tx1"/>
                </a:solidFill>
                <a:latin typeface="Times New Roman" pitchFamily="18" charset="0"/>
                <a:cs typeface="B Titr" pitchFamily="2" charset="-78"/>
              </a:rPr>
              <a:t>بانک</a:t>
            </a:r>
            <a:endParaRPr lang="en-US" altLang="en-US" sz="4400" b="1">
              <a:solidFill>
                <a:schemeClr val="tx1"/>
              </a:solidFill>
              <a:latin typeface="Times New Roman" pitchFamily="18" charset="0"/>
              <a:cs typeface="B Titr" pitchFamily="2" charset="-78"/>
            </a:endParaRPr>
          </a:p>
        </p:txBody>
      </p:sp>
      <p:grpSp>
        <p:nvGrpSpPr>
          <p:cNvPr id="11280" name="Group 105"/>
          <p:cNvGrpSpPr>
            <a:grpSpLocks/>
          </p:cNvGrpSpPr>
          <p:nvPr/>
        </p:nvGrpSpPr>
        <p:grpSpPr bwMode="auto">
          <a:xfrm rot="19765573" flipH="1">
            <a:off x="5318125" y="3048000"/>
            <a:ext cx="1528763" cy="1514475"/>
            <a:chOff x="5580063" y="2757488"/>
            <a:chExt cx="1031875" cy="1022350"/>
          </a:xfrm>
        </p:grpSpPr>
        <p:sp>
          <p:nvSpPr>
            <p:cNvPr id="41" name="Ellipse 44"/>
            <p:cNvSpPr/>
            <p:nvPr/>
          </p:nvSpPr>
          <p:spPr bwMode="auto">
            <a:xfrm rot="21052097">
              <a:off x="5590124" y="2757488"/>
              <a:ext cx="1021814" cy="1022350"/>
            </a:xfrm>
            <a:prstGeom prst="ellipse">
              <a:avLst/>
            </a:prstGeom>
            <a:gradFill flip="none" rotWithShape="1">
              <a:gsLst>
                <a:gs pos="0">
                  <a:schemeClr val="bg1">
                    <a:lumMod val="95000"/>
                  </a:schemeClr>
                </a:gs>
                <a:gs pos="100000">
                  <a:schemeClr val="bg1">
                    <a:lumMod val="65000"/>
                  </a:schemeClr>
                </a:gs>
              </a:gsLst>
              <a:path path="shape">
                <a:fillToRect l="50000" t="50000" r="50000" b="50000"/>
              </a:path>
              <a:tileRect/>
            </a:gradFill>
            <a:ln w="9525" cap="flat" cmpd="sng" algn="ctr">
              <a:solidFill>
                <a:schemeClr val="tx1">
                  <a:lumMod val="65000"/>
                  <a:lumOff val="35000"/>
                </a:schemeClr>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42" name="Måne 63"/>
            <p:cNvSpPr/>
            <p:nvPr/>
          </p:nvSpPr>
          <p:spPr bwMode="auto">
            <a:xfrm rot="16552097">
              <a:off x="5850994" y="3038453"/>
              <a:ext cx="450073" cy="991936"/>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1311" name="Ellipse 45"/>
            <p:cNvSpPr>
              <a:spLocks noChangeArrowheads="1"/>
            </p:cNvSpPr>
            <p:nvPr/>
          </p:nvSpPr>
          <p:spPr bwMode="auto">
            <a:xfrm>
              <a:off x="5735638" y="2786063"/>
              <a:ext cx="722312" cy="539750"/>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endParaRPr lang="da-DK" altLang="en-US" sz="2000" u="sng">
                <a:solidFill>
                  <a:srgbClr val="FFFFFF"/>
                </a:solidFill>
                <a:latin typeface="Calibri" pitchFamily="34" charset="0"/>
              </a:endParaRPr>
            </a:p>
          </p:txBody>
        </p:sp>
      </p:grpSp>
      <p:grpSp>
        <p:nvGrpSpPr>
          <p:cNvPr id="11281" name="Group 105"/>
          <p:cNvGrpSpPr>
            <a:grpSpLocks/>
          </p:cNvGrpSpPr>
          <p:nvPr/>
        </p:nvGrpSpPr>
        <p:grpSpPr bwMode="auto">
          <a:xfrm rot="19765573" flipH="1">
            <a:off x="4640263" y="1527175"/>
            <a:ext cx="1528762" cy="1514475"/>
            <a:chOff x="5580063" y="2757488"/>
            <a:chExt cx="1031875" cy="1022350"/>
          </a:xfrm>
        </p:grpSpPr>
        <p:sp>
          <p:nvSpPr>
            <p:cNvPr id="47" name="Ellipse 44"/>
            <p:cNvSpPr/>
            <p:nvPr/>
          </p:nvSpPr>
          <p:spPr bwMode="auto">
            <a:xfrm rot="21052097">
              <a:off x="5590124" y="2757488"/>
              <a:ext cx="1021814" cy="1022350"/>
            </a:xfrm>
            <a:prstGeom prst="ellipse">
              <a:avLst/>
            </a:prstGeom>
            <a:gradFill flip="none" rotWithShape="1">
              <a:gsLst>
                <a:gs pos="0">
                  <a:schemeClr val="bg1">
                    <a:lumMod val="95000"/>
                  </a:schemeClr>
                </a:gs>
                <a:gs pos="100000">
                  <a:schemeClr val="bg1">
                    <a:lumMod val="65000"/>
                  </a:schemeClr>
                </a:gs>
              </a:gsLst>
              <a:path path="shape">
                <a:fillToRect l="50000" t="50000" r="50000" b="50000"/>
              </a:path>
              <a:tileRect/>
            </a:gradFill>
            <a:ln w="9525" cap="flat" cmpd="sng" algn="ctr">
              <a:solidFill>
                <a:schemeClr val="tx1">
                  <a:lumMod val="65000"/>
                  <a:lumOff val="35000"/>
                </a:schemeClr>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48" name="Måne 63"/>
            <p:cNvSpPr/>
            <p:nvPr/>
          </p:nvSpPr>
          <p:spPr bwMode="auto">
            <a:xfrm rot="16552097">
              <a:off x="5850994" y="3038453"/>
              <a:ext cx="450073" cy="991936"/>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1304" name="Ellipse 45"/>
            <p:cNvSpPr>
              <a:spLocks noChangeArrowheads="1"/>
            </p:cNvSpPr>
            <p:nvPr/>
          </p:nvSpPr>
          <p:spPr bwMode="auto">
            <a:xfrm>
              <a:off x="5735638" y="2786063"/>
              <a:ext cx="722312" cy="539750"/>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endParaRPr lang="da-DK" altLang="en-US" sz="2000" u="sng">
                <a:solidFill>
                  <a:srgbClr val="FFFFFF"/>
                </a:solidFill>
                <a:latin typeface="Calibri" pitchFamily="34" charset="0"/>
              </a:endParaRPr>
            </a:p>
          </p:txBody>
        </p:sp>
      </p:grpSp>
      <p:grpSp>
        <p:nvGrpSpPr>
          <p:cNvPr id="11282" name="Group 105"/>
          <p:cNvGrpSpPr>
            <a:grpSpLocks/>
          </p:cNvGrpSpPr>
          <p:nvPr/>
        </p:nvGrpSpPr>
        <p:grpSpPr bwMode="auto">
          <a:xfrm rot="19765573" flipH="1">
            <a:off x="1425575" y="4821238"/>
            <a:ext cx="1528763" cy="1514475"/>
            <a:chOff x="5580063" y="2757488"/>
            <a:chExt cx="1031875" cy="1022350"/>
          </a:xfrm>
        </p:grpSpPr>
        <p:sp>
          <p:nvSpPr>
            <p:cNvPr id="51" name="Ellipse 44"/>
            <p:cNvSpPr/>
            <p:nvPr/>
          </p:nvSpPr>
          <p:spPr bwMode="auto">
            <a:xfrm rot="21052097">
              <a:off x="5590124" y="2757488"/>
              <a:ext cx="1021814" cy="1022350"/>
            </a:xfrm>
            <a:prstGeom prst="ellipse">
              <a:avLst/>
            </a:prstGeom>
            <a:gradFill flip="none" rotWithShape="1">
              <a:gsLst>
                <a:gs pos="0">
                  <a:schemeClr val="bg1">
                    <a:lumMod val="95000"/>
                  </a:schemeClr>
                </a:gs>
                <a:gs pos="100000">
                  <a:schemeClr val="bg1">
                    <a:lumMod val="65000"/>
                  </a:schemeClr>
                </a:gs>
              </a:gsLst>
              <a:path path="shape">
                <a:fillToRect l="50000" t="50000" r="50000" b="50000"/>
              </a:path>
              <a:tileRect/>
            </a:gradFill>
            <a:ln w="9525" cap="flat" cmpd="sng" algn="ctr">
              <a:solidFill>
                <a:schemeClr val="tx1">
                  <a:lumMod val="65000"/>
                  <a:lumOff val="35000"/>
                </a:schemeClr>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52" name="Måne 63"/>
            <p:cNvSpPr/>
            <p:nvPr/>
          </p:nvSpPr>
          <p:spPr bwMode="auto">
            <a:xfrm rot="16552097">
              <a:off x="5850994" y="3038453"/>
              <a:ext cx="450073" cy="991936"/>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1297" name="Ellipse 45"/>
            <p:cNvSpPr>
              <a:spLocks noChangeArrowheads="1"/>
            </p:cNvSpPr>
            <p:nvPr/>
          </p:nvSpPr>
          <p:spPr bwMode="auto">
            <a:xfrm>
              <a:off x="5735638" y="2786063"/>
              <a:ext cx="722312" cy="539750"/>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endParaRPr lang="da-DK" altLang="en-US" sz="2000" u="sng">
                <a:solidFill>
                  <a:srgbClr val="FFFFFF"/>
                </a:solidFill>
                <a:latin typeface="Calibri" pitchFamily="34" charset="0"/>
              </a:endParaRPr>
            </a:p>
          </p:txBody>
        </p:sp>
      </p:grpSp>
      <p:sp>
        <p:nvSpPr>
          <p:cNvPr id="11283" name="Rectangle 1"/>
          <p:cNvSpPr>
            <a:spLocks noChangeArrowheads="1"/>
          </p:cNvSpPr>
          <p:nvPr/>
        </p:nvSpPr>
        <p:spPr bwMode="auto">
          <a:xfrm>
            <a:off x="4794250" y="2047875"/>
            <a:ext cx="1174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rtl="1">
              <a:spcBef>
                <a:spcPct val="0"/>
              </a:spcBef>
              <a:buFontTx/>
              <a:buNone/>
            </a:pPr>
            <a:r>
              <a:rPr lang="ar-SA" altLang="en-US" sz="2000" noProof="1">
                <a:solidFill>
                  <a:srgbClr val="000000"/>
                </a:solidFill>
                <a:latin typeface="Calibri" pitchFamily="34" charset="0"/>
                <a:cs typeface="B Titr" pitchFamily="2" charset="-78"/>
              </a:rPr>
              <a:t>اصول مالی</a:t>
            </a:r>
          </a:p>
        </p:txBody>
      </p:sp>
      <p:sp>
        <p:nvSpPr>
          <p:cNvPr id="11284" name="Rectangle 2"/>
          <p:cNvSpPr>
            <a:spLocks noChangeArrowheads="1"/>
          </p:cNvSpPr>
          <p:nvPr/>
        </p:nvSpPr>
        <p:spPr bwMode="auto">
          <a:xfrm>
            <a:off x="5334000" y="3494088"/>
            <a:ext cx="1503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rtl="1">
              <a:spcBef>
                <a:spcPct val="0"/>
              </a:spcBef>
              <a:buFontTx/>
              <a:buNone/>
            </a:pPr>
            <a:r>
              <a:rPr lang="ar-SA" altLang="en-US" sz="2000" noProof="1">
                <a:solidFill>
                  <a:srgbClr val="000000"/>
                </a:solidFill>
                <a:latin typeface="Calibri" pitchFamily="34" charset="0"/>
                <a:cs typeface="B Titr" pitchFamily="2" charset="-78"/>
              </a:rPr>
              <a:t>اصول اقتصادی</a:t>
            </a:r>
          </a:p>
        </p:txBody>
      </p:sp>
      <p:sp>
        <p:nvSpPr>
          <p:cNvPr id="11285" name="Rektangel 76"/>
          <p:cNvSpPr>
            <a:spLocks noChangeArrowheads="1"/>
          </p:cNvSpPr>
          <p:nvPr/>
        </p:nvSpPr>
        <p:spPr bwMode="auto">
          <a:xfrm>
            <a:off x="4757738" y="5357813"/>
            <a:ext cx="144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rtl="1">
              <a:spcBef>
                <a:spcPct val="0"/>
              </a:spcBef>
              <a:buFontTx/>
              <a:buNone/>
            </a:pPr>
            <a:r>
              <a:rPr lang="ar-SA" altLang="en-US" sz="2000" noProof="1">
                <a:solidFill>
                  <a:srgbClr val="000000"/>
                </a:solidFill>
                <a:latin typeface="Calibri" pitchFamily="34" charset="0"/>
                <a:cs typeface="B Titr" pitchFamily="2" charset="-78"/>
              </a:rPr>
              <a:t>اصول اخلاقی</a:t>
            </a:r>
          </a:p>
        </p:txBody>
      </p:sp>
      <p:sp>
        <p:nvSpPr>
          <p:cNvPr id="11286" name="Rektangel 76"/>
          <p:cNvSpPr>
            <a:spLocks noChangeArrowheads="1"/>
          </p:cNvSpPr>
          <p:nvPr/>
        </p:nvSpPr>
        <p:spPr bwMode="auto">
          <a:xfrm>
            <a:off x="1304925" y="2047875"/>
            <a:ext cx="144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rtl="1">
              <a:spcBef>
                <a:spcPct val="0"/>
              </a:spcBef>
              <a:buFontTx/>
              <a:buNone/>
            </a:pPr>
            <a:r>
              <a:rPr lang="ar-SA" altLang="en-US" sz="2000" noProof="1">
                <a:solidFill>
                  <a:srgbClr val="000000"/>
                </a:solidFill>
                <a:latin typeface="Calibri" pitchFamily="34" charset="0"/>
                <a:cs typeface="B Titr" pitchFamily="2" charset="-78"/>
              </a:rPr>
              <a:t>اصول حقوقی</a:t>
            </a:r>
          </a:p>
        </p:txBody>
      </p:sp>
      <p:sp>
        <p:nvSpPr>
          <p:cNvPr id="11287" name="Rektangel 76"/>
          <p:cNvSpPr>
            <a:spLocks noChangeArrowheads="1"/>
          </p:cNvSpPr>
          <p:nvPr/>
        </p:nvSpPr>
        <p:spPr bwMode="auto">
          <a:xfrm>
            <a:off x="1411288" y="5168900"/>
            <a:ext cx="14478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rtl="1">
              <a:spcBef>
                <a:spcPct val="0"/>
              </a:spcBef>
              <a:buFontTx/>
              <a:buNone/>
            </a:pPr>
            <a:r>
              <a:rPr lang="ar-SA" altLang="en-US" sz="2000" noProof="1">
                <a:solidFill>
                  <a:srgbClr val="000000"/>
                </a:solidFill>
                <a:latin typeface="Calibri" pitchFamily="34" charset="0"/>
                <a:cs typeface="B Titr" pitchFamily="2" charset="-78"/>
              </a:rPr>
              <a:t>اصول سازمانی</a:t>
            </a:r>
          </a:p>
        </p:txBody>
      </p:sp>
      <p:sp>
        <p:nvSpPr>
          <p:cNvPr id="11288" name="Rektangel 76"/>
          <p:cNvSpPr>
            <a:spLocks noChangeArrowheads="1"/>
          </p:cNvSpPr>
          <p:nvPr/>
        </p:nvSpPr>
        <p:spPr bwMode="auto">
          <a:xfrm>
            <a:off x="752475" y="3509963"/>
            <a:ext cx="1447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rtl="1">
              <a:spcBef>
                <a:spcPct val="0"/>
              </a:spcBef>
              <a:buFontTx/>
              <a:buNone/>
            </a:pPr>
            <a:r>
              <a:rPr lang="ar-SA" altLang="en-US" sz="2000" noProof="1">
                <a:solidFill>
                  <a:srgbClr val="000000"/>
                </a:solidFill>
                <a:latin typeface="Calibri" pitchFamily="34" charset="0"/>
                <a:cs typeface="B Titr" pitchFamily="2" charset="-78"/>
              </a:rPr>
              <a:t>اصول بین‌المللی</a:t>
            </a:r>
          </a:p>
        </p:txBody>
      </p:sp>
      <p:sp>
        <p:nvSpPr>
          <p:cNvPr id="11289" name="Rektangel 76"/>
          <p:cNvSpPr>
            <a:spLocks noChangeArrowheads="1"/>
          </p:cNvSpPr>
          <p:nvPr/>
        </p:nvSpPr>
        <p:spPr bwMode="auto">
          <a:xfrm>
            <a:off x="3122613" y="5594350"/>
            <a:ext cx="1447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rtl="1">
              <a:spcBef>
                <a:spcPct val="0"/>
              </a:spcBef>
              <a:buFontTx/>
              <a:buNone/>
            </a:pPr>
            <a:r>
              <a:rPr lang="ar-SA" altLang="en-US" sz="2000" noProof="1">
                <a:solidFill>
                  <a:srgbClr val="000000"/>
                </a:solidFill>
                <a:latin typeface="Calibri" pitchFamily="34" charset="0"/>
                <a:cs typeface="B Titr" pitchFamily="2" charset="-78"/>
              </a:rPr>
              <a:t>اصول اجتماعی</a:t>
            </a:r>
          </a:p>
        </p:txBody>
      </p:sp>
      <p:sp>
        <p:nvSpPr>
          <p:cNvPr id="11290" name="Rectangle 4"/>
          <p:cNvSpPr>
            <a:spLocks noChangeArrowheads="1"/>
          </p:cNvSpPr>
          <p:nvPr/>
        </p:nvSpPr>
        <p:spPr bwMode="auto">
          <a:xfrm>
            <a:off x="4556125" y="133350"/>
            <a:ext cx="44434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r">
              <a:spcBef>
                <a:spcPct val="0"/>
              </a:spcBef>
              <a:buFontTx/>
              <a:buNone/>
            </a:pPr>
            <a:r>
              <a:rPr lang="fa-IR" altLang="en-US" sz="4000">
                <a:solidFill>
                  <a:srgbClr val="002060"/>
                </a:solidFill>
                <a:latin typeface="Arial" charset="0"/>
                <a:cs typeface="B Titr" pitchFamily="2" charset="-78"/>
              </a:rPr>
              <a:t>اصول بانکداری راستین</a:t>
            </a:r>
          </a:p>
        </p:txBody>
      </p:sp>
      <p:sp>
        <p:nvSpPr>
          <p:cNvPr id="2" name="Slide Number Placeholder 1"/>
          <p:cNvSpPr>
            <a:spLocks noGrp="1"/>
          </p:cNvSpPr>
          <p:nvPr>
            <p:ph type="sldNum" sz="quarter" idx="12"/>
          </p:nvPr>
        </p:nvSpPr>
        <p:spPr/>
        <p:txBody>
          <a:bodyPr/>
          <a:lstStyle/>
          <a:p>
            <a:pPr>
              <a:defRPr/>
            </a:pPr>
            <a:fld id="{C55DF8E3-88C7-4860-9BE0-F40619681A8C}" type="slidenum">
              <a:rPr lang="ar-SA" smtClean="0"/>
              <a:pPr>
                <a:defRPr/>
              </a:pPr>
              <a:t>8</a:t>
            </a:fld>
            <a:endParaRPr lang="en-US" sz="1600">
              <a:solidFill>
                <a:srgbClr val="9D251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105"/>
          <p:cNvGrpSpPr>
            <a:grpSpLocks/>
          </p:cNvGrpSpPr>
          <p:nvPr/>
        </p:nvGrpSpPr>
        <p:grpSpPr bwMode="auto">
          <a:xfrm rot="19765573" flipH="1">
            <a:off x="5768975" y="74613"/>
            <a:ext cx="2992438" cy="2906712"/>
            <a:chOff x="5580063" y="2757488"/>
            <a:chExt cx="1031875" cy="1022350"/>
          </a:xfrm>
        </p:grpSpPr>
        <p:sp>
          <p:nvSpPr>
            <p:cNvPr id="10" name="Ellipse 44"/>
            <p:cNvSpPr/>
            <p:nvPr/>
          </p:nvSpPr>
          <p:spPr bwMode="auto">
            <a:xfrm rot="21052097">
              <a:off x="5590124" y="2757488"/>
              <a:ext cx="1021814" cy="1022350"/>
            </a:xfrm>
            <a:prstGeom prst="ellipse">
              <a:avLst/>
            </a:prstGeom>
            <a:gradFill flip="none" rotWithShape="1">
              <a:gsLst>
                <a:gs pos="0">
                  <a:srgbClr val="74FFFD"/>
                </a:gs>
                <a:gs pos="100000">
                  <a:srgbClr val="20A6CD"/>
                </a:gs>
              </a:gsLst>
              <a:path path="shape">
                <a:fillToRect l="50000" t="50000" r="50000" b="50000"/>
              </a:path>
              <a:tileRect/>
            </a:gradFill>
            <a:ln w="9525" cap="flat" cmpd="sng" algn="ctr">
              <a:solidFill>
                <a:srgbClr val="0081BE">
                  <a:lumMod val="75000"/>
                </a:srgbClr>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1" name="Måne 63"/>
            <p:cNvSpPr/>
            <p:nvPr/>
          </p:nvSpPr>
          <p:spPr bwMode="auto">
            <a:xfrm rot="16552097">
              <a:off x="5850994" y="3038453"/>
              <a:ext cx="450073" cy="991936"/>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u="sng">
                <a:solidFill>
                  <a:srgbClr val="FFFFFF"/>
                </a:solidFill>
                <a:latin typeface="Calibri" pitchFamily="-105" charset="0"/>
              </a:endParaRPr>
            </a:p>
          </p:txBody>
        </p:sp>
        <p:sp>
          <p:nvSpPr>
            <p:cNvPr id="12302" name="Ellipse 45"/>
            <p:cNvSpPr>
              <a:spLocks noChangeArrowheads="1"/>
            </p:cNvSpPr>
            <p:nvPr/>
          </p:nvSpPr>
          <p:spPr bwMode="auto">
            <a:xfrm>
              <a:off x="5735638" y="2786063"/>
              <a:ext cx="722312" cy="539750"/>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endParaRPr lang="da-DK" altLang="en-US" sz="2000" u="sng">
                <a:solidFill>
                  <a:srgbClr val="FFFFFF"/>
                </a:solidFill>
                <a:latin typeface="Calibri" pitchFamily="34" charset="0"/>
              </a:endParaRPr>
            </a:p>
          </p:txBody>
        </p:sp>
      </p:grpSp>
      <p:sp>
        <p:nvSpPr>
          <p:cNvPr id="26" name="Rektangel med enkelt afrundet hjørne 11"/>
          <p:cNvSpPr/>
          <p:nvPr/>
        </p:nvSpPr>
        <p:spPr>
          <a:xfrm rot="10800000" flipH="1">
            <a:off x="492369" y="1527502"/>
            <a:ext cx="8241723" cy="5210922"/>
          </a:xfrm>
          <a:prstGeom prst="round1Rect">
            <a:avLst/>
          </a:prstGeom>
          <a:gradFill flip="none" rotWithShape="1">
            <a:gsLst>
              <a:gs pos="0">
                <a:schemeClr val="bg1"/>
              </a:gs>
              <a:gs pos="100000">
                <a:schemeClr val="bg1">
                  <a:lumMod val="85000"/>
                </a:schemeClr>
              </a:gs>
            </a:gsLst>
            <a:lin ang="16200000" scaled="1"/>
            <a:tileRect/>
          </a:gradFill>
          <a:ln w="19050" cap="flat" cmpd="sng" algn="ctr">
            <a:gradFill flip="none" rotWithShape="1">
              <a:gsLst>
                <a:gs pos="0">
                  <a:schemeClr val="tx1">
                    <a:lumMod val="50000"/>
                    <a:lumOff val="50000"/>
                    <a:alpha val="47000"/>
                  </a:schemeClr>
                </a:gs>
                <a:gs pos="100000">
                  <a:schemeClr val="tx1">
                    <a:lumMod val="85000"/>
                    <a:lumOff val="15000"/>
                  </a:schemeClr>
                </a:gs>
              </a:gsLst>
              <a:lin ang="540000" scaled="0"/>
              <a:tileRect/>
            </a:gradFill>
            <a:prstDash val="solid"/>
          </a:ln>
          <a:effectLst/>
        </p:spPr>
        <p:txBody>
          <a:bodyPr anchor="ctr"/>
          <a:lstStyle/>
          <a:p>
            <a:pPr algn="ctr" fontAlgn="auto">
              <a:spcBef>
                <a:spcPts val="0"/>
              </a:spcBef>
              <a:spcAft>
                <a:spcPts val="0"/>
              </a:spcAft>
              <a:defRPr/>
            </a:pPr>
            <a:endParaRPr lang="da-DK">
              <a:solidFill>
                <a:srgbClr val="FFFFFF"/>
              </a:solidFill>
              <a:latin typeface="Calibri" pitchFamily="-105" charset="0"/>
            </a:endParaRPr>
          </a:p>
        </p:txBody>
      </p:sp>
      <p:sp>
        <p:nvSpPr>
          <p:cNvPr id="28" name="TextBox 66"/>
          <p:cNvSpPr txBox="1">
            <a:spLocks noChangeArrowheads="1"/>
          </p:cNvSpPr>
          <p:nvPr/>
        </p:nvSpPr>
        <p:spPr bwMode="auto">
          <a:xfrm>
            <a:off x="492125" y="1535113"/>
            <a:ext cx="8166100" cy="4708525"/>
          </a:xfrm>
          <a:prstGeom prst="rect">
            <a:avLst/>
          </a:prstGeom>
          <a:noFill/>
          <a:ln w="9525">
            <a:noFill/>
            <a:miter lim="800000"/>
            <a:headEnd/>
            <a:tailEnd/>
          </a:ln>
        </p:spPr>
        <p:txBody>
          <a:bodyPr>
            <a:spAutoFit/>
          </a:bodyPr>
          <a:lstStyle/>
          <a:p>
            <a:pPr marL="285750" indent="-285750" algn="r" rtl="1">
              <a:buFont typeface="Arial" pitchFamily="34" charset="0"/>
              <a:buChar char="•"/>
              <a:defRPr/>
            </a:pPr>
            <a:endParaRPr lang="fa-IR" dirty="0">
              <a:solidFill>
                <a:schemeClr val="accent1">
                  <a:lumMod val="50000"/>
                </a:schemeClr>
              </a:solidFill>
              <a:cs typeface="B Titr" pitchFamily="2" charset="-78"/>
            </a:endParaRPr>
          </a:p>
          <a:p>
            <a:pPr marL="285750" indent="-285750" algn="r" rtl="1">
              <a:buFont typeface="Arial" pitchFamily="34" charset="0"/>
              <a:buChar char="•"/>
              <a:defRPr/>
            </a:pPr>
            <a:r>
              <a:rPr lang="fa-IR" dirty="0">
                <a:solidFill>
                  <a:schemeClr val="accent1">
                    <a:lumMod val="50000"/>
                  </a:schemeClr>
                </a:solidFill>
                <a:cs typeface="B Titr" pitchFamily="2" charset="-78"/>
              </a:rPr>
              <a:t>حذف ربا از عملیات بانکی،</a:t>
            </a:r>
          </a:p>
          <a:p>
            <a:pPr marL="285750" indent="-285750" algn="r" rtl="1">
              <a:buFont typeface="Arial" pitchFamily="34" charset="0"/>
              <a:buChar char="•"/>
              <a:defRPr/>
            </a:pPr>
            <a:r>
              <a:rPr lang="fa-IR" dirty="0">
                <a:solidFill>
                  <a:schemeClr val="accent1">
                    <a:lumMod val="50000"/>
                  </a:schemeClr>
                </a:solidFill>
                <a:cs typeface="B Titr" pitchFamily="2" charset="-78"/>
              </a:rPr>
              <a:t>منع </a:t>
            </a:r>
            <a:r>
              <a:rPr lang="fa-IR" dirty="0" err="1">
                <a:solidFill>
                  <a:schemeClr val="accent1">
                    <a:lumMod val="50000"/>
                  </a:schemeClr>
                </a:solidFill>
                <a:cs typeface="B Titr" pitchFamily="2" charset="-78"/>
              </a:rPr>
              <a:t>صوری‌سازی</a:t>
            </a:r>
            <a:r>
              <a:rPr lang="fa-IR" dirty="0">
                <a:solidFill>
                  <a:schemeClr val="accent1">
                    <a:lumMod val="50000"/>
                  </a:schemeClr>
                </a:solidFill>
                <a:cs typeface="B Titr" pitchFamily="2" charset="-78"/>
              </a:rPr>
              <a:t> و بکارگیری عقود به شکل واقعی آنها،</a:t>
            </a:r>
          </a:p>
          <a:p>
            <a:pPr marL="285750" indent="-285750" algn="r" rtl="1">
              <a:buFont typeface="Arial" pitchFamily="34" charset="0"/>
              <a:buChar char="•"/>
              <a:defRPr/>
            </a:pPr>
            <a:r>
              <a:rPr lang="fa-IR" dirty="0">
                <a:solidFill>
                  <a:schemeClr val="accent1">
                    <a:lumMod val="50000"/>
                  </a:schemeClr>
                </a:solidFill>
                <a:cs typeface="B Titr" pitchFamily="2" charset="-78"/>
              </a:rPr>
              <a:t>بانک واسطه وجوه میان سپرده‌گذاران و </a:t>
            </a:r>
            <a:r>
              <a:rPr lang="fa-IR" dirty="0" err="1">
                <a:solidFill>
                  <a:schemeClr val="accent1">
                    <a:lumMod val="50000"/>
                  </a:schemeClr>
                </a:solidFill>
                <a:cs typeface="B Titr" pitchFamily="2" charset="-78"/>
              </a:rPr>
              <a:t>دریافت‌کنندگان</a:t>
            </a:r>
            <a:r>
              <a:rPr lang="fa-IR" dirty="0">
                <a:solidFill>
                  <a:schemeClr val="accent1">
                    <a:lumMod val="50000"/>
                  </a:schemeClr>
                </a:solidFill>
                <a:cs typeface="B Titr" pitchFamily="2" charset="-78"/>
              </a:rPr>
              <a:t> منابع مالی است، و از ارائه خدمت مدیریت سرمایه کسب درآمد می‌کند و نه از تفاوت (</a:t>
            </a:r>
            <a:r>
              <a:rPr lang="fa-IR" dirty="0" err="1">
                <a:solidFill>
                  <a:schemeClr val="accent1">
                    <a:lumMod val="50000"/>
                  </a:schemeClr>
                </a:solidFill>
                <a:cs typeface="B Titr" pitchFamily="2" charset="-78"/>
              </a:rPr>
              <a:t>اسپرید</a:t>
            </a:r>
            <a:r>
              <a:rPr lang="fa-IR" dirty="0">
                <a:solidFill>
                  <a:schemeClr val="accent1">
                    <a:lumMod val="50000"/>
                  </a:schemeClr>
                </a:solidFill>
                <a:cs typeface="B Titr" pitchFamily="2" charset="-78"/>
              </a:rPr>
              <a:t>) نرخ‌های بهره. </a:t>
            </a:r>
          </a:p>
          <a:p>
            <a:pPr marL="285750" indent="-285750" algn="r" rtl="1">
              <a:buFont typeface="Arial" pitchFamily="34" charset="0"/>
              <a:buChar char="•"/>
              <a:defRPr/>
            </a:pPr>
            <a:r>
              <a:rPr lang="fa-IR" dirty="0">
                <a:solidFill>
                  <a:schemeClr val="accent1">
                    <a:lumMod val="50000"/>
                  </a:schemeClr>
                </a:solidFill>
                <a:cs typeface="B Titr" pitchFamily="2" charset="-78"/>
              </a:rPr>
              <a:t>با تعلق </a:t>
            </a:r>
            <a:r>
              <a:rPr lang="fa-IR" dirty="0" err="1">
                <a:solidFill>
                  <a:schemeClr val="accent1">
                    <a:lumMod val="50000"/>
                  </a:schemeClr>
                </a:solidFill>
                <a:cs typeface="B Titr" pitchFamily="2" charset="-78"/>
              </a:rPr>
              <a:t>نماء</a:t>
            </a:r>
            <a:r>
              <a:rPr lang="fa-IR" dirty="0">
                <a:solidFill>
                  <a:schemeClr val="accent1">
                    <a:lumMod val="50000"/>
                  </a:schemeClr>
                </a:solidFill>
                <a:cs typeface="B Titr" pitchFamily="2" charset="-78"/>
              </a:rPr>
              <a:t> به اصل منفعت یا زیان هر دارایی به صاحب همان دارایی </a:t>
            </a:r>
            <a:r>
              <a:rPr lang="fa-IR" dirty="0" err="1">
                <a:solidFill>
                  <a:schemeClr val="accent1">
                    <a:lumMod val="50000"/>
                  </a:schemeClr>
                </a:solidFill>
                <a:cs typeface="B Titr" pitchFamily="2" charset="-78"/>
              </a:rPr>
              <a:t>بازمی‌گردد</a:t>
            </a:r>
            <a:r>
              <a:rPr lang="fa-IR" dirty="0">
                <a:solidFill>
                  <a:schemeClr val="accent1">
                    <a:lumMod val="50000"/>
                  </a:schemeClr>
                </a:solidFill>
                <a:cs typeface="B Titr" pitchFamily="2" charset="-78"/>
              </a:rPr>
              <a:t>.</a:t>
            </a:r>
          </a:p>
          <a:p>
            <a:pPr marL="285750" indent="-285750" algn="r" rtl="1">
              <a:buFont typeface="Arial" pitchFamily="34" charset="0"/>
              <a:buChar char="•"/>
              <a:defRPr/>
            </a:pPr>
            <a:r>
              <a:rPr lang="fa-IR" dirty="0">
                <a:solidFill>
                  <a:schemeClr val="accent1">
                    <a:lumMod val="50000"/>
                  </a:schemeClr>
                </a:solidFill>
                <a:cs typeface="B Titr" pitchFamily="2" charset="-78"/>
              </a:rPr>
              <a:t>کلیه عملیات </a:t>
            </a:r>
            <a:r>
              <a:rPr lang="fa-IR" dirty="0" err="1">
                <a:solidFill>
                  <a:schemeClr val="accent1">
                    <a:lumMod val="50000"/>
                  </a:schemeClr>
                </a:solidFill>
                <a:cs typeface="B Titr" pitchFamily="2" charset="-78"/>
              </a:rPr>
              <a:t>قانونمدار</a:t>
            </a:r>
            <a:r>
              <a:rPr lang="fa-IR" dirty="0">
                <a:solidFill>
                  <a:schemeClr val="accent1">
                    <a:lumMod val="50000"/>
                  </a:schemeClr>
                </a:solidFill>
                <a:cs typeface="B Titr" pitchFamily="2" charset="-78"/>
              </a:rPr>
              <a:t> و مبتنی بر مقررات مدون، روشن و شفاف تعریف و اجرا و به صورت مکانیزه و از طریق شبکه اینترنت انجام می‌شود.</a:t>
            </a:r>
          </a:p>
          <a:p>
            <a:pPr marL="285750" indent="-285750" algn="r" rtl="1">
              <a:buFont typeface="Arial" pitchFamily="34" charset="0"/>
              <a:buChar char="•"/>
              <a:defRPr/>
            </a:pPr>
            <a:r>
              <a:rPr lang="fa-IR" dirty="0">
                <a:solidFill>
                  <a:schemeClr val="accent1">
                    <a:lumMod val="50000"/>
                  </a:schemeClr>
                </a:solidFill>
                <a:cs typeface="B Titr" pitchFamily="2" charset="-78"/>
              </a:rPr>
              <a:t>بانک ضمن حفظ منافع سپرده‌گذار امین </a:t>
            </a:r>
            <a:r>
              <a:rPr lang="fa-IR" dirty="0" err="1">
                <a:solidFill>
                  <a:schemeClr val="accent1">
                    <a:lumMod val="50000"/>
                  </a:schemeClr>
                </a:solidFill>
                <a:cs typeface="B Titr" pitchFamily="2" charset="-78"/>
              </a:rPr>
              <a:t>طرف‌های</a:t>
            </a:r>
            <a:r>
              <a:rPr lang="fa-IR" dirty="0">
                <a:solidFill>
                  <a:schemeClr val="accent1">
                    <a:lumMod val="50000"/>
                  </a:schemeClr>
                </a:solidFill>
                <a:cs typeface="B Titr" pitchFamily="2" charset="-78"/>
              </a:rPr>
              <a:t> خود است</a:t>
            </a:r>
          </a:p>
          <a:p>
            <a:pPr marL="285750" indent="-285750" algn="r" rtl="1">
              <a:buFont typeface="Arial" pitchFamily="34" charset="0"/>
              <a:buChar char="•"/>
              <a:defRPr/>
            </a:pPr>
            <a:r>
              <a:rPr lang="fa-IR" dirty="0">
                <a:solidFill>
                  <a:schemeClr val="accent1">
                    <a:lumMod val="50000"/>
                  </a:schemeClr>
                </a:solidFill>
                <a:cs typeface="B Titr" pitchFamily="2" charset="-78"/>
              </a:rPr>
              <a:t>مجری اطمینان دارد که در صورت زیان ورشکسته نمی‌شود و پوشش‌های بیمه‌ای از ورود زیان به منابع سپرده‌گذار پیشگیری می‌کند.</a:t>
            </a:r>
          </a:p>
          <a:p>
            <a:pPr marL="285750" indent="-285750" algn="r" rtl="1">
              <a:buFont typeface="Arial" pitchFamily="34" charset="0"/>
              <a:buChar char="•"/>
              <a:defRPr/>
            </a:pPr>
            <a:r>
              <a:rPr lang="fa-IR" dirty="0">
                <a:solidFill>
                  <a:schemeClr val="accent1">
                    <a:lumMod val="50000"/>
                  </a:schemeClr>
                </a:solidFill>
                <a:cs typeface="B Titr" pitchFamily="2" charset="-78"/>
              </a:rPr>
              <a:t>ارزیابی و نظارت و اجرای </a:t>
            </a:r>
            <a:r>
              <a:rPr lang="fa-IR" dirty="0" err="1">
                <a:solidFill>
                  <a:schemeClr val="accent1">
                    <a:lumMod val="50000"/>
                  </a:schemeClr>
                </a:solidFill>
                <a:cs typeface="B Titr" pitchFamily="2" charset="-78"/>
              </a:rPr>
              <a:t>طرح‌ها</a:t>
            </a:r>
            <a:r>
              <a:rPr lang="fa-IR" dirty="0">
                <a:solidFill>
                  <a:schemeClr val="accent1">
                    <a:lumMod val="50000"/>
                  </a:schemeClr>
                </a:solidFill>
                <a:cs typeface="B Titr" pitchFamily="2" charset="-78"/>
              </a:rPr>
              <a:t> مبتنی بر تخصص، مسئولیت و استقلال رأی ارزیاب و امین در مقام اظهار نظر است.</a:t>
            </a:r>
          </a:p>
          <a:p>
            <a:pPr marL="285750" indent="-285750" algn="r" rtl="1">
              <a:buFont typeface="Arial" pitchFamily="34" charset="0"/>
              <a:buChar char="•"/>
              <a:defRPr/>
            </a:pPr>
            <a:r>
              <a:rPr lang="fa-IR" dirty="0">
                <a:solidFill>
                  <a:schemeClr val="accent1">
                    <a:lumMod val="50000"/>
                  </a:schemeClr>
                </a:solidFill>
                <a:cs typeface="B Titr" pitchFamily="2" charset="-78"/>
              </a:rPr>
              <a:t>توانایی مجری باید احراز و اعتبار مالی وی با مالیاتی که قبلاً پرداخته سنجیده می‌شود.</a:t>
            </a:r>
          </a:p>
          <a:p>
            <a:pPr marL="285750" indent="-285750" algn="r" rtl="1">
              <a:buFont typeface="Arial" pitchFamily="34" charset="0"/>
              <a:buChar char="•"/>
              <a:defRPr/>
            </a:pPr>
            <a:r>
              <a:rPr lang="fa-IR" dirty="0">
                <a:solidFill>
                  <a:schemeClr val="accent1">
                    <a:lumMod val="50000"/>
                  </a:schemeClr>
                </a:solidFill>
                <a:cs typeface="B Titr" pitchFamily="2" charset="-78"/>
              </a:rPr>
              <a:t>مجری در قبال صحت اطلاعات ارائه شده در </a:t>
            </a:r>
            <a:r>
              <a:rPr lang="fa-IR" dirty="0" err="1">
                <a:solidFill>
                  <a:schemeClr val="accent1">
                    <a:lumMod val="50000"/>
                  </a:schemeClr>
                </a:solidFill>
                <a:cs typeface="B Titr" pitchFamily="2" charset="-78"/>
              </a:rPr>
              <a:t>طرح‌نامه</a:t>
            </a:r>
            <a:r>
              <a:rPr lang="fa-IR" dirty="0">
                <a:solidFill>
                  <a:schemeClr val="accent1">
                    <a:lumMod val="50000"/>
                  </a:schemeClr>
                </a:solidFill>
                <a:cs typeface="B Titr" pitchFamily="2" charset="-78"/>
              </a:rPr>
              <a:t> پیشنهادی خود مسؤول است.</a:t>
            </a:r>
            <a:r>
              <a:rPr lang="fa-IR" b="1" dirty="0">
                <a:solidFill>
                  <a:schemeClr val="accent1">
                    <a:lumMod val="50000"/>
                  </a:schemeClr>
                </a:solidFill>
                <a:cs typeface="B Titr" pitchFamily="2" charset="-78"/>
              </a:rPr>
              <a:t> </a:t>
            </a:r>
          </a:p>
        </p:txBody>
      </p:sp>
      <p:sp>
        <p:nvSpPr>
          <p:cNvPr id="12295" name="Rektangel 76"/>
          <p:cNvSpPr>
            <a:spLocks noChangeArrowheads="1"/>
          </p:cNvSpPr>
          <p:nvPr/>
        </p:nvSpPr>
        <p:spPr bwMode="auto">
          <a:xfrm>
            <a:off x="6048375" y="862013"/>
            <a:ext cx="2401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rtl="1">
              <a:spcBef>
                <a:spcPct val="0"/>
              </a:spcBef>
              <a:buFontTx/>
              <a:buNone/>
            </a:pPr>
            <a:r>
              <a:rPr lang="ar-SA" altLang="en-US" sz="2800" noProof="1">
                <a:solidFill>
                  <a:schemeClr val="tx1"/>
                </a:solidFill>
                <a:latin typeface="Calibri" pitchFamily="34" charset="0"/>
                <a:cs typeface="B Titr" pitchFamily="2" charset="-78"/>
              </a:rPr>
              <a:t>اصول عملیاتی</a:t>
            </a:r>
            <a:endParaRPr lang="da-DK" altLang="en-US" sz="3200">
              <a:solidFill>
                <a:schemeClr val="tx1"/>
              </a:solidFill>
              <a:latin typeface="Calibri" pitchFamily="34" charset="0"/>
              <a:cs typeface="B Titr" pitchFamily="2" charset="-78"/>
            </a:endParaRPr>
          </a:p>
        </p:txBody>
      </p:sp>
      <p:sp>
        <p:nvSpPr>
          <p:cNvPr id="2" name="Slide Number Placeholder 1"/>
          <p:cNvSpPr>
            <a:spLocks noGrp="1"/>
          </p:cNvSpPr>
          <p:nvPr>
            <p:ph type="sldNum" sz="quarter" idx="12"/>
          </p:nvPr>
        </p:nvSpPr>
        <p:spPr/>
        <p:txBody>
          <a:bodyPr/>
          <a:lstStyle/>
          <a:p>
            <a:pPr>
              <a:defRPr/>
            </a:pPr>
            <a:fld id="{C55DF8E3-88C7-4860-9BE0-F40619681A8C}" type="slidenum">
              <a:rPr lang="ar-SA" smtClean="0"/>
              <a:pPr>
                <a:defRPr/>
              </a:pPr>
              <a:t>9</a:t>
            </a:fld>
            <a:endParaRPr lang="en-US" sz="1600">
              <a:solidFill>
                <a:srgbClr val="9D2512"/>
              </a:solidFill>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7&quot;&gt;&lt;property id=&quot;20148&quot; value=&quot;5&quot;/&gt;&lt;property id=&quot;20300&quot; value=&quot;Slide 2 - &amp;quot;مشخصات کلی بانکداری راستین&amp;amp;#x09;&amp;amp;#x09;&amp;quot;&quot;/&gt;&lt;property id=&quot;20307&quot; value=&quot;292&quot;/&gt;&lt;/object&gt;&lt;object type=&quot;3&quot; unique_id=&quot;10008&quot;&gt;&lt;property id=&quot;20148&quot; value=&quot;5&quot;/&gt;&lt;property id=&quot;20300&quot; value=&quot;Slide 3 - &amp;quot;مشخصات کلی بانکداری راستین&amp;quot;&quot;/&gt;&lt;property id=&quot;20307&quot; value=&quot;289&quot;/&gt;&lt;/object&gt;&lt;object type=&quot;3&quot; unique_id=&quot;10009&quot;&gt;&lt;property id=&quot;20148&quot; value=&quot;5&quot;/&gt;&lt;property id=&quot;20300&quot; value=&quot;Slide 4 - &amp;quot;...&amp;quot;&quot;/&gt;&lt;property id=&quot;20307&quot; value=&quot;290&quot;/&gt;&lt;/object&gt;&lt;object type=&quot;3&quot; unique_id=&quot;10182&quot;&gt;&lt;property id=&quot;20148&quot; value=&quot;5&quot;/&gt;&lt;property id=&quot;20300&quot; value=&quot;Slide 1&quot;/&gt;&lt;property id=&quot;20307&quot; value=&quot;293&quot;/&gt;&lt;/object&gt;&lt;object type=&quot;3&quot; unique_id=&quot;10183&quot;&gt;&lt;property id=&quot;20148&quot; value=&quot;5&quot;/&gt;&lt;property id=&quot;20300&quot; value=&quot;Slide 34&quot;/&gt;&lt;property id=&quot;20307&quot; value=&quot;294&quot;/&gt;&lt;/object&gt;&lt;object type=&quot;3&quot; unique_id=&quot;10184&quot;&gt;&lt;property id=&quot;20148&quot; value=&quot;5&quot;/&gt;&lt;property id=&quot;20300&quot; value=&quot;Slide 6&quot;/&gt;&lt;property id=&quot;20307&quot; value=&quot;300&quot;/&gt;&lt;/object&gt;&lt;object type=&quot;3&quot; unique_id=&quot;10185&quot;&gt;&lt;property id=&quot;20148&quot; value=&quot;5&quot;/&gt;&lt;property id=&quot;20300&quot; value=&quot;Slide 7&quot;/&gt;&lt;property id=&quot;20307&quot; value=&quot;295&quot;/&gt;&lt;/object&gt;&lt;object type=&quot;3&quot; unique_id=&quot;10187&quot;&gt;&lt;property id=&quot;20148&quot; value=&quot;5&quot;/&gt;&lt;property id=&quot;20300&quot; value=&quot;Slide 30 - &amp;quot; سامانه بازار گواهی راستین    http://pls.bmi.ir/&amp;#x0D;&amp;#x0A;&amp;quot;&quot;/&gt;&lt;property id=&quot;20307&quot; value=&quot;298&quot;/&gt;&lt;/object&gt;&lt;object type=&quot;3&quot; unique_id=&quot;10188&quot;&gt;&lt;property id=&quot;20148&quot; value=&quot;5&quot;/&gt;&lt;property id=&quot;20300&quot; value=&quot;Slide 37&quot;/&gt;&lt;property id=&quot;20307&quot; value=&quot;296&quot;/&gt;&lt;/object&gt;&lt;object type=&quot;3&quot; unique_id=&quot;10301&quot;&gt;&lt;property id=&quot;20148&quot; value=&quot;5&quot;/&gt;&lt;property id=&quot;20300&quot; value=&quot;Slide 35&quot;/&gt;&lt;property id=&quot;20307&quot; value=&quot;301&quot;/&gt;&lt;/object&gt;&lt;object type=&quot;3&quot; unique_id=&quot;10513&quot;&gt;&lt;property id=&quot;20148&quot; value=&quot;5&quot;/&gt;&lt;property id=&quot;20300&quot; value=&quot;Slide 36&quot;/&gt;&lt;property id=&quot;20307&quot; value=&quot;306&quot;/&gt;&lt;/object&gt;&lt;object type=&quot;3&quot; unique_id=&quot;10584&quot;&gt;&lt;property id=&quot;20148&quot; value=&quot;5&quot;/&gt;&lt;property id=&quot;20300&quot; value=&quot;Slide 5&quot;/&gt;&lt;property id=&quot;20307&quot; value=&quot;307&quot;/&gt;&lt;/object&gt;&lt;object type=&quot;3&quot; unique_id=&quot;10585&quot;&gt;&lt;property id=&quot;20148&quot; value=&quot;5&quot;/&gt;&lt;property id=&quot;20300&quot; value=&quot;Slide 8&quot;/&gt;&lt;property id=&quot;20307&quot; value=&quot;308&quot;/&gt;&lt;/object&gt;&lt;object type=&quot;3&quot; unique_id=&quot;10586&quot;&gt;&lt;property id=&quot;20148&quot; value=&quot;5&quot;/&gt;&lt;property id=&quot;20300&quot; value=&quot;Slide 9&quot;/&gt;&lt;property id=&quot;20307&quot; value=&quot;309&quot;/&gt;&lt;/object&gt;&lt;object type=&quot;3&quot; unique_id=&quot;10777&quot;&gt;&lt;property id=&quot;20148&quot; value=&quot;5&quot;/&gt;&lt;property id=&quot;20300&quot; value=&quot;Slide 10&quot;/&gt;&lt;property id=&quot;20307&quot; value=&quot;310&quot;/&gt;&lt;/object&gt;&lt;object type=&quot;3&quot; unique_id=&quot;10778&quot;&gt;&lt;property id=&quot;20148&quot; value=&quot;5&quot;/&gt;&lt;property id=&quot;20300&quot; value=&quot;Slide 11&quot;/&gt;&lt;property id=&quot;20307&quot; value=&quot;311&quot;/&gt;&lt;/object&gt;&lt;object type=&quot;3&quot; unique_id=&quot;10779&quot;&gt;&lt;property id=&quot;20148&quot; value=&quot;5&quot;/&gt;&lt;property id=&quot;20300&quot; value=&quot;Slide 12&quot;/&gt;&lt;property id=&quot;20307&quot; value=&quot;312&quot;/&gt;&lt;/object&gt;&lt;object type=&quot;3&quot; unique_id=&quot;10780&quot;&gt;&lt;property id=&quot;20148&quot; value=&quot;5&quot;/&gt;&lt;property id=&quot;20300&quot; value=&quot;Slide 13&quot;/&gt;&lt;property id=&quot;20307&quot; value=&quot;313&quot;/&gt;&lt;/object&gt;&lt;object type=&quot;3&quot; unique_id=&quot;10781&quot;&gt;&lt;property id=&quot;20148&quot; value=&quot;5&quot;/&gt;&lt;property id=&quot;20300&quot; value=&quot;Slide 14&quot;/&gt;&lt;property id=&quot;20307&quot; value=&quot;314&quot;/&gt;&lt;/object&gt;&lt;object type=&quot;3&quot; unique_id=&quot;10782&quot;&gt;&lt;property id=&quot;20148&quot; value=&quot;5&quot;/&gt;&lt;property id=&quot;20300&quot; value=&quot;Slide 15&quot;/&gt;&lt;property id=&quot;20307&quot; value=&quot;315&quot;/&gt;&lt;/object&gt;&lt;object type=&quot;3&quot; unique_id=&quot;10958&quot;&gt;&lt;property id=&quot;20148&quot; value=&quot;5&quot;/&gt;&lt;property id=&quot;20300&quot; value=&quot;Slide 19&quot;/&gt;&lt;property id=&quot;20307&quot; value=&quot;316&quot;/&gt;&lt;/object&gt;&lt;object type=&quot;3&quot; unique_id=&quot;10959&quot;&gt;&lt;property id=&quot;20148&quot; value=&quot;5&quot;/&gt;&lt;property id=&quot;20300&quot; value=&quot;Slide 20&quot;/&gt;&lt;property id=&quot;20307&quot; value=&quot;317&quot;/&gt;&lt;/object&gt;&lt;object type=&quot;3&quot; unique_id=&quot;10960&quot;&gt;&lt;property id=&quot;20148&quot; value=&quot;5&quot;/&gt;&lt;property id=&quot;20300&quot; value=&quot;Slide 21&quot;/&gt;&lt;property id=&quot;20307&quot; value=&quot;318&quot;/&gt;&lt;/object&gt;&lt;object type=&quot;3&quot; unique_id=&quot;11045&quot;&gt;&lt;property id=&quot;20148&quot; value=&quot;5&quot;/&gt;&lt;property id=&quot;20300&quot; value=&quot;Slide 22&quot;/&gt;&lt;property id=&quot;20307&quot; value=&quot;319&quot;/&gt;&lt;/object&gt;&lt;object type=&quot;3&quot; unique_id=&quot;11278&quot;&gt;&lt;property id=&quot;20148&quot; value=&quot;5&quot;/&gt;&lt;property id=&quot;20300&quot; value=&quot;Slide 23&quot;/&gt;&lt;property id=&quot;20307&quot; value=&quot;320&quot;/&gt;&lt;/object&gt;&lt;object type=&quot;3&quot; unique_id=&quot;11279&quot;&gt;&lt;property id=&quot;20148&quot; value=&quot;5&quot;/&gt;&lt;property id=&quot;20300&quot; value=&quot;Slide 24&quot;/&gt;&lt;property id=&quot;20307&quot; value=&quot;321&quot;/&gt;&lt;/object&gt;&lt;object type=&quot;3&quot; unique_id=&quot;11280&quot;&gt;&lt;property id=&quot;20148&quot; value=&quot;5&quot;/&gt;&lt;property id=&quot;20300&quot; value=&quot;Slide 25&quot;/&gt;&lt;property id=&quot;20307&quot; value=&quot;322&quot;/&gt;&lt;/object&gt;&lt;object type=&quot;3&quot; unique_id=&quot;11281&quot;&gt;&lt;property id=&quot;20148&quot; value=&quot;5&quot;/&gt;&lt;property id=&quot;20300&quot; value=&quot;Slide 26&quot;/&gt;&lt;property id=&quot;20307&quot; value=&quot;323&quot;/&gt;&lt;/object&gt;&lt;object type=&quot;3&quot; unique_id=&quot;11282&quot;&gt;&lt;property id=&quot;20148&quot; value=&quot;5&quot;/&gt;&lt;property id=&quot;20300&quot; value=&quot;Slide 27&quot;/&gt;&lt;property id=&quot;20307&quot; value=&quot;324&quot;/&gt;&lt;/object&gt;&lt;object type=&quot;3&quot; unique_id=&quot;11283&quot;&gt;&lt;property id=&quot;20148&quot; value=&quot;5&quot;/&gt;&lt;property id=&quot;20300&quot; value=&quot;Slide 28&quot;/&gt;&lt;property id=&quot;20307&quot; value=&quot;326&quot;/&gt;&lt;/object&gt;&lt;object type=&quot;3&quot; unique_id=&quot;11284&quot;&gt;&lt;property id=&quot;20148&quot; value=&quot;5&quot;/&gt;&lt;property id=&quot;20300&quot; value=&quot;Slide 29&quot;/&gt;&lt;property id=&quot;20307&quot; value=&quot;325&quot;/&gt;&lt;/object&gt;&lt;object type=&quot;3&quot; unique_id=&quot;11490&quot;&gt;&lt;property id=&quot;20148&quot; value=&quot;5&quot;/&gt;&lt;property id=&quot;20300&quot; value=&quot;Slide 31&quot;/&gt;&lt;property id=&quot;20307&quot; value=&quot;333&quot;/&gt;&lt;/object&gt;&lt;object type=&quot;3&quot; unique_id=&quot;11491&quot;&gt;&lt;property id=&quot;20148&quot; value=&quot;5&quot;/&gt;&lt;property id=&quot;20300&quot; value=&quot;Slide 32&quot;/&gt;&lt;property id=&quot;20307&quot; value=&quot;334&quot;/&gt;&lt;/object&gt;&lt;object type=&quot;3&quot; unique_id=&quot;11492&quot;&gt;&lt;property id=&quot;20148&quot; value=&quot;5&quot;/&gt;&lt;property id=&quot;20300&quot; value=&quot;Slide 33&quot;/&gt;&lt;property id=&quot;20307&quot; value=&quot;335&quot;/&gt;&lt;/object&gt;&lt;object type=&quot;3&quot; unique_id=&quot;11610&quot;&gt;&lt;property id=&quot;20148&quot; value=&quot;5&quot;/&gt;&lt;property id=&quot;20300&quot; value=&quot;Slide 16&quot;/&gt;&lt;property id=&quot;20307&quot; value=&quot;336&quot;/&gt;&lt;/object&gt;&lt;object type=&quot;3&quot; unique_id=&quot;11611&quot;&gt;&lt;property id=&quot;20148&quot; value=&quot;5&quot;/&gt;&lt;property id=&quot;20300&quot; value=&quot;Slide 17&quot;/&gt;&lt;property id=&quot;20307&quot; value=&quot;337&quot;/&gt;&lt;/object&gt;&lt;object type=&quot;3&quot; unique_id=&quot;11612&quot;&gt;&lt;property id=&quot;20148&quot; value=&quot;5&quot;/&gt;&lt;property id=&quot;20300&quot; value=&quot;Slide 18&quot;/&gt;&lt;property id=&quot;20307&quot; value=&quot;338&quot;/&gt;&lt;/objec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1526</TotalTime>
  <Words>4417</Words>
  <Application>Microsoft Office PowerPoint</Application>
  <PresentationFormat>On-screen Show (4:3)</PresentationFormat>
  <Paragraphs>405</Paragraphs>
  <Slides>34</Slides>
  <Notes>4</Notes>
  <HiddenSlides>1</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34</vt:i4>
      </vt:variant>
    </vt:vector>
  </HeadingPairs>
  <TitlesOfParts>
    <vt:vector size="47" baseType="lpstr">
      <vt:lpstr>Arial</vt:lpstr>
      <vt:lpstr>Century Gothic</vt:lpstr>
      <vt:lpstr>Tahoma</vt:lpstr>
      <vt:lpstr>Courier New</vt:lpstr>
      <vt:lpstr>Palatino Linotype</vt:lpstr>
      <vt:lpstr>Times New Roman</vt:lpstr>
      <vt:lpstr>Wingdings</vt:lpstr>
      <vt:lpstr>Arial Narrow</vt:lpstr>
      <vt:lpstr>B Nazanin</vt:lpstr>
      <vt:lpstr>B Titr</vt:lpstr>
      <vt:lpstr>ＭＳ Ｐゴシック</vt:lpstr>
      <vt:lpstr>Calibri</vt:lpstr>
      <vt:lpstr>Executive</vt:lpstr>
      <vt:lpstr>PowerPoint Presentation</vt:lpstr>
      <vt:lpstr>PowerPoint Presentation</vt:lpstr>
      <vt:lpstr>مشخصات کلی بانکداری راستین</vt:lpstr>
      <vt:lpstr>مشخصات کلی بانکداری راستین</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سامانه بازار گواهی راستین    http://pls.bmi.ir/</vt:lpstr>
      <vt:lpstr>PowerPoint Presentation</vt:lpstr>
      <vt:lpstr>PowerPoint Presentation</vt:lpstr>
      <vt:lpstr>PowerPoint Presentation</vt:lpstr>
      <vt:lpstr>PowerPoint Presentation</vt:lpstr>
    </vt:vector>
  </TitlesOfParts>
  <Manager>دکتر بیژن بیدآباد</Manager>
  <Company>بانکداری راستین</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ویژگی های کلی بانکداری راستین</dc:title>
  <dc:subject>بانکداری راستین</dc:subject>
  <dc:creator>دکتر بیژن بیدآباد</dc:creator>
  <cp:keywords>بانکداری راستین;مشارکت در سود و زیان؛ بانکداری اسلامی؛ بانکداری؛ بانکداری راستین؛ مدیریت دارایی و بدهی؛ ALM;PLS؛ بانکداری راستین;اصلاح ساختار بانكي؛ بانکداری راستین;بانکداری;بانکداری اخلاقی;بانک ملی ایران بانکداری راستین;بانکداری ایران;بانکداری بدون ربا;بانکداری اسلامی عملیاتی</cp:keywords>
  <dc:description>بانکداری راستین</dc:description>
  <cp:lastModifiedBy>Bijan Bidabad</cp:lastModifiedBy>
  <cp:revision>204</cp:revision>
  <cp:lastPrinted>2021-04-26T07:43:54Z</cp:lastPrinted>
  <dcterms:created xsi:type="dcterms:W3CDTF">2007-11-27T23:54:21Z</dcterms:created>
  <dcterms:modified xsi:type="dcterms:W3CDTF">2025-02-01T03:50:47Z</dcterms:modified>
  <cp:category>بانکداری راستین</cp:category>
  <cp:contentStatus>بانکداری راستین</cp:contentStatus>
</cp:coreProperties>
</file>