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2"/>
    <p:sldMasterId id="2147483674" r:id="rId3"/>
    <p:sldMasterId id="2147483676" r:id="rId4"/>
    <p:sldMasterId id="2147483688" r:id="rId5"/>
  </p:sldMasterIdLst>
  <p:notesMasterIdLst>
    <p:notesMasterId r:id="rId23"/>
  </p:notesMasterIdLst>
  <p:sldIdLst>
    <p:sldId id="257" r:id="rId6"/>
    <p:sldId id="274" r:id="rId7"/>
    <p:sldId id="275" r:id="rId8"/>
    <p:sldId id="276" r:id="rId9"/>
    <p:sldId id="283" r:id="rId10"/>
    <p:sldId id="258" r:id="rId11"/>
    <p:sldId id="284" r:id="rId12"/>
    <p:sldId id="278" r:id="rId13"/>
    <p:sldId id="285" r:id="rId14"/>
    <p:sldId id="286" r:id="rId15"/>
    <p:sldId id="287" r:id="rId16"/>
    <p:sldId id="288" r:id="rId17"/>
    <p:sldId id="289" r:id="rId18"/>
    <p:sldId id="279" r:id="rId19"/>
    <p:sldId id="290" r:id="rId20"/>
    <p:sldId id="291" r:id="rId21"/>
    <p:sldId id="277" r:id="rId22"/>
  </p:sldIdLst>
  <p:sldSz cx="9144000" cy="6858000" type="screen4x3"/>
  <p:notesSz cx="6858000" cy="9144000"/>
  <p:embeddedFontLst>
    <p:embeddedFont>
      <p:font typeface="Palatino Linotype" panose="02040502050505030304" pitchFamily="18" charset="0"/>
      <p:regular r:id="rId24"/>
      <p:bold r:id="rId25"/>
      <p:italic r:id="rId26"/>
      <p:boldItalic r:id="rId27"/>
    </p:embeddedFont>
    <p:embeddedFont>
      <p:font typeface="Arial Narrow" panose="020B0606020202030204" pitchFamily="34" charset="0"/>
      <p:regular r:id="rId28"/>
      <p:bold r:id="rId29"/>
      <p:italic r:id="rId30"/>
      <p:boldItalic r:id="rId31"/>
    </p:embeddedFont>
    <p:embeddedFont>
      <p:font typeface="B Titr" panose="00000700000000000000" pitchFamily="2" charset="-78"/>
      <p:bold r:id="rId32"/>
    </p:embeddedFont>
    <p:embeddedFont>
      <p:font typeface="B Zar" panose="00000400000000000000" pitchFamily="2" charset="-78"/>
      <p:regular r:id="rId33"/>
      <p:bold r:id="rId34"/>
    </p:embeddedFont>
    <p:embeddedFont>
      <p:font typeface="ＭＳ Ｐゴシック" panose="020B0600070205080204" pitchFamily="34" charset="-128"/>
      <p:regular r:id="rId35"/>
    </p:embeddedFont>
    <p:embeddedFont>
      <p:font typeface="B Traffic" panose="00000400000000000000" pitchFamily="2" charset="-78"/>
      <p:regular r:id="rId36"/>
      <p:bold r:id="rId37"/>
    </p:embeddedFont>
    <p:embeddedFont>
      <p:font typeface="Calibri" panose="020F0502020204030204" pitchFamily="34" charset="0"/>
      <p:regular r:id="rId38"/>
      <p:bold r:id="rId39"/>
      <p:italic r:id="rId40"/>
      <p:boldItalic r:id="rId41"/>
    </p:embeddedFont>
    <p:embeddedFont>
      <p:font typeface="Century Gothic" panose="020B0502020202020204" pitchFamily="34" charset="0"/>
      <p:regular r:id="rId42"/>
      <p:bold r:id="rId43"/>
      <p:italic r:id="rId44"/>
      <p:boldItalic r:id="rId45"/>
    </p:embeddedFont>
    <p:embeddedFont>
      <p:font typeface="B Roya" panose="00000400000000000000" pitchFamily="2" charset="-78"/>
      <p:regular r:id="rId46"/>
      <p:bold r:id="rId47"/>
    </p:embeddedFont>
  </p:embeddedFontLst>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028" y="-16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6.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1.xml"/><Relationship Id="rId16" Type="http://schemas.openxmlformats.org/officeDocument/2006/relationships/slide" Target="slides/slide11.xml"/><Relationship Id="rId29" Type="http://schemas.openxmlformats.org/officeDocument/2006/relationships/font" Target="fonts/font6.fntdata"/><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5.xml"/><Relationship Id="rId41"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23FD0-D7E5-4C01-A6C5-F025B69FB103}" type="datetimeFigureOut">
              <a:rPr lang="en-US" smtClean="0"/>
              <a:t>5/25/2024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479B2-B137-4FAA-B6DC-C594B6658870}" type="slidenum">
              <a:rPr lang="en-US" smtClean="0"/>
              <a:t>‹#›</a:t>
            </a:fld>
            <a:endParaRPr lang="en-US"/>
          </a:p>
        </p:txBody>
      </p:sp>
    </p:spTree>
    <p:extLst>
      <p:ext uri="{BB962C8B-B14F-4D97-AF65-F5344CB8AC3E}">
        <p14:creationId xmlns:p14="http://schemas.microsoft.com/office/powerpoint/2010/main" val="355524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5/25/2024 11:40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5/25/2024 11:40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5/25/2024 11:40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5/25/2024 11:40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5/25/2024 11:40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5/25/2024 11:40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5/25/2024 11:40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5/25/2024 11:40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5/25/2024 11:40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5/25/2024 11:40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5/25/2024 11:40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5/25/2024 11:40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5/25/2024 11:40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8" name="Slide Number Placeholder 7"/>
          <p:cNvSpPr>
            <a:spLocks noGrp="1"/>
          </p:cNvSpPr>
          <p:nvPr>
            <p:ph type="sldNum" sz="quarter" idx="11"/>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
        <p:nvSpPr>
          <p:cNvPr id="9" name="Footer Placeholder 8"/>
          <p:cNvSpPr>
            <a:spLocks noGrp="1"/>
          </p:cNvSpPr>
          <p:nvPr>
            <p:ph type="ftr" sz="quarter" idx="12"/>
          </p:nvPr>
        </p:nvSpPr>
        <p:spPr/>
        <p:txBody>
          <a:bodyPr/>
          <a:lstStyle/>
          <a:p>
            <a:pPr>
              <a:defRPr/>
            </a:pPr>
            <a:endParaRPr lang="en-US">
              <a:solidFill>
                <a:prstClr val="black">
                  <a:lumMod val="65000"/>
                  <a:lumOff val="35000"/>
                </a:prstClr>
              </a:solidFill>
            </a:endParaRPr>
          </a:p>
        </p:txBody>
      </p:sp>
    </p:spTree>
    <p:extLst>
      <p:ext uri="{BB962C8B-B14F-4D97-AF65-F5344CB8AC3E}">
        <p14:creationId xmlns:p14="http://schemas.microsoft.com/office/powerpoint/2010/main" val="1408767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Tree>
    <p:extLst>
      <p:ext uri="{BB962C8B-B14F-4D97-AF65-F5344CB8AC3E}">
        <p14:creationId xmlns:p14="http://schemas.microsoft.com/office/powerpoint/2010/main" val="603835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endParaRPr lang="en-US" sz="200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endParaRPr lang="en-US" sz="200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endParaRPr lang="en-US" sz="2000">
              <a:solidFill>
                <a:prstClr val="white"/>
              </a:solidFill>
            </a:endParaRPr>
          </a:p>
        </p:txBody>
      </p:sp>
    </p:spTree>
    <p:extLst>
      <p:ext uri="{BB962C8B-B14F-4D97-AF65-F5344CB8AC3E}">
        <p14:creationId xmlns:p14="http://schemas.microsoft.com/office/powerpoint/2010/main" val="283815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8277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7888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Tree>
    <p:extLst>
      <p:ext uri="{BB962C8B-B14F-4D97-AF65-F5344CB8AC3E}">
        <p14:creationId xmlns:p14="http://schemas.microsoft.com/office/powerpoint/2010/main" val="400404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Tree>
    <p:extLst>
      <p:ext uri="{BB962C8B-B14F-4D97-AF65-F5344CB8AC3E}">
        <p14:creationId xmlns:p14="http://schemas.microsoft.com/office/powerpoint/2010/main" val="3011798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Tree>
    <p:extLst>
      <p:ext uri="{BB962C8B-B14F-4D97-AF65-F5344CB8AC3E}">
        <p14:creationId xmlns:p14="http://schemas.microsoft.com/office/powerpoint/2010/main" val="293591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Tree>
    <p:extLst>
      <p:ext uri="{BB962C8B-B14F-4D97-AF65-F5344CB8AC3E}">
        <p14:creationId xmlns:p14="http://schemas.microsoft.com/office/powerpoint/2010/main" val="605890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Tree>
    <p:extLst>
      <p:ext uri="{BB962C8B-B14F-4D97-AF65-F5344CB8AC3E}">
        <p14:creationId xmlns:p14="http://schemas.microsoft.com/office/powerpoint/2010/main" val="3008075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Tree>
    <p:extLst>
      <p:ext uri="{BB962C8B-B14F-4D97-AF65-F5344CB8AC3E}">
        <p14:creationId xmlns:p14="http://schemas.microsoft.com/office/powerpoint/2010/main" val="3650735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8" name="Slide Number Placeholder 7"/>
          <p:cNvSpPr>
            <a:spLocks noGrp="1"/>
          </p:cNvSpPr>
          <p:nvPr>
            <p:ph type="sldNum" sz="quarter" idx="11"/>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
        <p:nvSpPr>
          <p:cNvPr id="9" name="Footer Placeholder 8"/>
          <p:cNvSpPr>
            <a:spLocks noGrp="1"/>
          </p:cNvSpPr>
          <p:nvPr>
            <p:ph type="ftr" sz="quarter" idx="12"/>
          </p:nvPr>
        </p:nvSpPr>
        <p:spPr/>
        <p:txBody>
          <a:bodyPr/>
          <a:lstStyle/>
          <a:p>
            <a:pPr>
              <a:defRPr/>
            </a:pPr>
            <a:endParaRPr lang="en-US">
              <a:solidFill>
                <a:prstClr val="black">
                  <a:lumMod val="65000"/>
                  <a:lumOff val="35000"/>
                </a:prstClr>
              </a:solidFill>
            </a:endParaRPr>
          </a:p>
        </p:txBody>
      </p:sp>
    </p:spTree>
    <p:extLst>
      <p:ext uri="{BB962C8B-B14F-4D97-AF65-F5344CB8AC3E}">
        <p14:creationId xmlns:p14="http://schemas.microsoft.com/office/powerpoint/2010/main" val="1713144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Tree>
    <p:extLst>
      <p:ext uri="{BB962C8B-B14F-4D97-AF65-F5344CB8AC3E}">
        <p14:creationId xmlns:p14="http://schemas.microsoft.com/office/powerpoint/2010/main" val="1172983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endParaRPr lang="en-US" sz="200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endParaRPr lang="en-US" sz="200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endParaRPr lang="en-US" sz="2000">
              <a:solidFill>
                <a:prstClr val="white"/>
              </a:solidFill>
            </a:endParaRPr>
          </a:p>
        </p:txBody>
      </p:sp>
    </p:spTree>
    <p:extLst>
      <p:ext uri="{BB962C8B-B14F-4D97-AF65-F5344CB8AC3E}">
        <p14:creationId xmlns:p14="http://schemas.microsoft.com/office/powerpoint/2010/main" val="4121295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1731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027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Tree>
    <p:extLst>
      <p:ext uri="{BB962C8B-B14F-4D97-AF65-F5344CB8AC3E}">
        <p14:creationId xmlns:p14="http://schemas.microsoft.com/office/powerpoint/2010/main" val="3530055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Tree>
    <p:extLst>
      <p:ext uri="{BB962C8B-B14F-4D97-AF65-F5344CB8AC3E}">
        <p14:creationId xmlns:p14="http://schemas.microsoft.com/office/powerpoint/2010/main" val="3924053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Tree>
    <p:extLst>
      <p:ext uri="{BB962C8B-B14F-4D97-AF65-F5344CB8AC3E}">
        <p14:creationId xmlns:p14="http://schemas.microsoft.com/office/powerpoint/2010/main" val="139532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Tree>
    <p:extLst>
      <p:ext uri="{BB962C8B-B14F-4D97-AF65-F5344CB8AC3E}">
        <p14:creationId xmlns:p14="http://schemas.microsoft.com/office/powerpoint/2010/main" val="4087441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Tree>
    <p:extLst>
      <p:ext uri="{BB962C8B-B14F-4D97-AF65-F5344CB8AC3E}">
        <p14:creationId xmlns:p14="http://schemas.microsoft.com/office/powerpoint/2010/main" val="3718666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7ED187D-17AD-4316-905B-CD04C9D2A0CF}" type="datetimeFigureOut">
              <a:rPr lang="en-US" smtClean="0">
                <a:solidFill>
                  <a:prstClr val="black">
                    <a:lumMod val="65000"/>
                    <a:lumOff val="35000"/>
                  </a:prstClr>
                </a:solidFill>
              </a:rPr>
              <a:pPr>
                <a:defRPr/>
              </a:pPr>
              <a:t>5/25/2024</a:t>
            </a:fld>
            <a:endParaRPr lang="en-US" sz="1400" dirty="0">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54CE054C-7437-4264-BF42-9B20827D9416}" type="slidenum">
              <a:rPr lang="ar-SA" smtClean="0">
                <a:solidFill>
                  <a:prstClr val="black">
                    <a:lumMod val="65000"/>
                    <a:lumOff val="35000"/>
                  </a:prstClr>
                </a:solidFill>
              </a:rPr>
              <a:pPr>
                <a:defRPr/>
              </a:pPr>
              <a:t>‹#›</a:t>
            </a:fld>
            <a:endParaRPr lang="en-US" sz="1600">
              <a:solidFill>
                <a:srgbClr val="9D2512"/>
              </a:solidFill>
            </a:endParaRPr>
          </a:p>
        </p:txBody>
      </p:sp>
    </p:spTree>
    <p:extLst>
      <p:ext uri="{BB962C8B-B14F-4D97-AF65-F5344CB8AC3E}">
        <p14:creationId xmlns:p14="http://schemas.microsoft.com/office/powerpoint/2010/main" val="281235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rtl="1" fontAlgn="base">
              <a:spcBef>
                <a:spcPct val="0"/>
              </a:spcBef>
              <a:spcAft>
                <a:spcPct val="0"/>
              </a:spcAft>
              <a:defRPr/>
            </a:pPr>
            <a:fld id="{07ED187D-17AD-4316-905B-CD04C9D2A0CF}" type="datetimeFigureOut">
              <a:rPr lang="en-US" smtClean="0">
                <a:solidFill>
                  <a:prstClr val="black">
                    <a:lumMod val="65000"/>
                    <a:lumOff val="35000"/>
                  </a:prstClr>
                </a:solidFill>
                <a:cs typeface="Arial" charset="0"/>
              </a:rPr>
              <a:pPr rtl="1" fontAlgn="base">
                <a:spcBef>
                  <a:spcPct val="0"/>
                </a:spcBef>
                <a:spcAft>
                  <a:spcPct val="0"/>
                </a:spcAft>
                <a:defRPr/>
              </a:pPr>
              <a:t>5/25/2024</a:t>
            </a:fld>
            <a:endParaRPr lang="en-US" sz="1400" dirty="0">
              <a:solidFill>
                <a:srgbClr val="FFFFFF"/>
              </a:solidFill>
              <a:cs typeface="Arial" charset="0"/>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rtl="1" fontAlgn="base">
              <a:spcBef>
                <a:spcPct val="0"/>
              </a:spcBef>
              <a:spcAft>
                <a:spcPct val="0"/>
              </a:spcAft>
              <a:defRPr/>
            </a:pPr>
            <a:endParaRPr lang="en-US">
              <a:solidFill>
                <a:prstClr val="black">
                  <a:lumMod val="65000"/>
                  <a:lumOff val="35000"/>
                </a:prstClr>
              </a:solidFill>
              <a:cs typeface="Arial" charset="0"/>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rtl="1" fontAlgn="base">
              <a:spcBef>
                <a:spcPct val="0"/>
              </a:spcBef>
              <a:spcAft>
                <a:spcPct val="0"/>
              </a:spcAft>
              <a:defRPr/>
            </a:pPr>
            <a:fld id="{54CE054C-7437-4264-BF42-9B20827D9416}" type="slidenum">
              <a:rPr lang="ar-SA" smtClean="0">
                <a:solidFill>
                  <a:prstClr val="black">
                    <a:lumMod val="65000"/>
                    <a:lumOff val="35000"/>
                  </a:prstClr>
                </a:solidFill>
                <a:cs typeface="Arial" charset="0"/>
              </a:rPr>
              <a:pPr rtl="1" fontAlgn="base">
                <a:spcBef>
                  <a:spcPct val="0"/>
                </a:spcBef>
                <a:spcAft>
                  <a:spcPct val="0"/>
                </a:spcAft>
                <a:defRPr/>
              </a:pPr>
              <a:t>‹#›</a:t>
            </a:fld>
            <a:endParaRPr lang="en-US" sz="1600">
              <a:solidFill>
                <a:srgbClr val="9D2512"/>
              </a:solidFill>
              <a:cs typeface="Arial" charset="0"/>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endParaRPr lang="en-US" sz="2000">
              <a:solidFill>
                <a:prstClr val="white"/>
              </a:solidFill>
            </a:endParaRPr>
          </a:p>
        </p:txBody>
      </p:sp>
    </p:spTree>
    <p:extLst>
      <p:ext uri="{BB962C8B-B14F-4D97-AF65-F5344CB8AC3E}">
        <p14:creationId xmlns:p14="http://schemas.microsoft.com/office/powerpoint/2010/main" val="212453254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rtl="1" fontAlgn="base">
              <a:spcBef>
                <a:spcPct val="0"/>
              </a:spcBef>
              <a:spcAft>
                <a:spcPct val="0"/>
              </a:spcAft>
              <a:defRPr/>
            </a:pPr>
            <a:fld id="{07ED187D-17AD-4316-905B-CD04C9D2A0CF}" type="datetimeFigureOut">
              <a:rPr lang="en-US" smtClean="0">
                <a:solidFill>
                  <a:prstClr val="black">
                    <a:lumMod val="65000"/>
                    <a:lumOff val="35000"/>
                  </a:prstClr>
                </a:solidFill>
                <a:cs typeface="Arial" charset="0"/>
              </a:rPr>
              <a:pPr rtl="1" fontAlgn="base">
                <a:spcBef>
                  <a:spcPct val="0"/>
                </a:spcBef>
                <a:spcAft>
                  <a:spcPct val="0"/>
                </a:spcAft>
                <a:defRPr/>
              </a:pPr>
              <a:t>5/25/2024</a:t>
            </a:fld>
            <a:endParaRPr lang="en-US" sz="1400" dirty="0">
              <a:solidFill>
                <a:srgbClr val="FFFFFF"/>
              </a:solidFill>
              <a:cs typeface="Arial" charset="0"/>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rtl="1" fontAlgn="base">
              <a:spcBef>
                <a:spcPct val="0"/>
              </a:spcBef>
              <a:spcAft>
                <a:spcPct val="0"/>
              </a:spcAft>
              <a:defRPr/>
            </a:pPr>
            <a:endParaRPr lang="en-US">
              <a:solidFill>
                <a:prstClr val="black">
                  <a:lumMod val="65000"/>
                  <a:lumOff val="35000"/>
                </a:prstClr>
              </a:solidFill>
              <a:cs typeface="Arial" charset="0"/>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rtl="1" fontAlgn="base">
              <a:spcBef>
                <a:spcPct val="0"/>
              </a:spcBef>
              <a:spcAft>
                <a:spcPct val="0"/>
              </a:spcAft>
              <a:defRPr/>
            </a:pPr>
            <a:fld id="{54CE054C-7437-4264-BF42-9B20827D9416}" type="slidenum">
              <a:rPr lang="ar-SA" smtClean="0">
                <a:solidFill>
                  <a:prstClr val="black">
                    <a:lumMod val="65000"/>
                    <a:lumOff val="35000"/>
                  </a:prstClr>
                </a:solidFill>
                <a:cs typeface="Arial" charset="0"/>
              </a:rPr>
              <a:pPr rtl="1" fontAlgn="base">
                <a:spcBef>
                  <a:spcPct val="0"/>
                </a:spcBef>
                <a:spcAft>
                  <a:spcPct val="0"/>
                </a:spcAft>
                <a:defRPr/>
              </a:pPr>
              <a:t>‹#›</a:t>
            </a:fld>
            <a:endParaRPr lang="en-US" sz="1600">
              <a:solidFill>
                <a:srgbClr val="9D2512"/>
              </a:solidFill>
              <a:cs typeface="Arial" charset="0"/>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base">
              <a:spcBef>
                <a:spcPct val="0"/>
              </a:spcBef>
              <a:spcAft>
                <a:spcPct val="0"/>
              </a:spcAft>
            </a:pPr>
            <a:endParaRPr lang="en-US" sz="2000">
              <a:solidFill>
                <a:prstClr val="white"/>
              </a:solidFill>
            </a:endParaRPr>
          </a:p>
        </p:txBody>
      </p:sp>
    </p:spTree>
    <p:extLst>
      <p:ext uri="{BB962C8B-B14F-4D97-AF65-F5344CB8AC3E}">
        <p14:creationId xmlns:p14="http://schemas.microsoft.com/office/powerpoint/2010/main" val="337998107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www.bidabad.com/" TargetMode="External"/><Relationship Id="rId2" Type="http://schemas.openxmlformats.org/officeDocument/2006/relationships/image" Target="../media/image7.png"/><Relationship Id="rId1" Type="http://schemas.openxmlformats.org/officeDocument/2006/relationships/slideLayout" Target="../slideLayouts/slideLayout25.xml"/><Relationship Id="rId4" Type="http://schemas.openxmlformats.org/officeDocument/2006/relationships/hyperlink" Target="mailto:bijan@bidabad.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762000"/>
            <a:ext cx="6858000" cy="1523495"/>
          </a:xfrm>
        </p:spPr>
        <p:txBody>
          <a:bodyPr/>
          <a:lstStyle/>
          <a:p>
            <a:pPr algn="r" rtl="1"/>
            <a:r>
              <a:rPr lang="fa-IR" b="1" dirty="0">
                <a:solidFill>
                  <a:schemeClr val="accent1"/>
                </a:solidFill>
                <a:cs typeface="B Roya" pitchFamily="2" charset="-78"/>
              </a:rPr>
              <a:t>تأمین مالی جمعی راستین </a:t>
            </a:r>
            <a:r>
              <a:rPr lang="en-US" b="1" dirty="0" smtClean="0">
                <a:solidFill>
                  <a:schemeClr val="accent1"/>
                </a:solidFill>
                <a:cs typeface="+mj-cs"/>
              </a:rPr>
              <a:t>(RCF)</a:t>
            </a:r>
            <a:br>
              <a:rPr lang="en-US" b="1" dirty="0" smtClean="0">
                <a:solidFill>
                  <a:schemeClr val="accent1"/>
                </a:solidFill>
                <a:cs typeface="+mj-cs"/>
              </a:rPr>
            </a:br>
            <a:r>
              <a:rPr lang="fa-IR" sz="4000" b="1" dirty="0" smtClean="0">
                <a:solidFill>
                  <a:schemeClr val="accent1"/>
                </a:solidFill>
                <a:cs typeface="+mj-cs"/>
              </a:rPr>
              <a:t>از </a:t>
            </a:r>
            <a:r>
              <a:rPr lang="fa-IR" sz="4000" b="1" dirty="0" err="1" smtClean="0">
                <a:solidFill>
                  <a:schemeClr val="accent1"/>
                </a:solidFill>
                <a:cs typeface="B Roya" pitchFamily="2" charset="-78"/>
              </a:rPr>
              <a:t>زیرسیستم‌های</a:t>
            </a:r>
            <a:r>
              <a:rPr lang="fa-IR" sz="4000" b="1" dirty="0" smtClean="0">
                <a:solidFill>
                  <a:schemeClr val="accent1"/>
                </a:solidFill>
                <a:cs typeface="B Roya" pitchFamily="2" charset="-78"/>
              </a:rPr>
              <a:t> </a:t>
            </a:r>
            <a:r>
              <a:rPr lang="fa-IR" sz="4000" b="1" dirty="0">
                <a:solidFill>
                  <a:schemeClr val="accent1"/>
                </a:solidFill>
                <a:cs typeface="B Roya" pitchFamily="2" charset="-78"/>
              </a:rPr>
              <a:t>مالی بانکداری راستین</a:t>
            </a:r>
            <a:endParaRPr lang="en-US" sz="4000" b="1" dirty="0">
              <a:solidFill>
                <a:schemeClr val="accent1"/>
              </a:solidFill>
              <a:cs typeface="B Roya" pitchFamily="2" charset="-78"/>
            </a:endParaRPr>
          </a:p>
        </p:txBody>
      </p:sp>
      <p:sp>
        <p:nvSpPr>
          <p:cNvPr id="3" name="Subtitle 2"/>
          <p:cNvSpPr>
            <a:spLocks noGrp="1"/>
          </p:cNvSpPr>
          <p:nvPr>
            <p:ph type="subTitle" idx="1"/>
          </p:nvPr>
        </p:nvSpPr>
        <p:spPr>
          <a:xfrm>
            <a:off x="5867400" y="2895600"/>
            <a:ext cx="2849562" cy="533400"/>
          </a:xfrm>
        </p:spPr>
        <p:txBody>
          <a:bodyPr>
            <a:normAutofit/>
          </a:bodyPr>
          <a:lstStyle/>
          <a:p>
            <a:pPr algn="r" rtl="1"/>
            <a:r>
              <a:rPr lang="fa-IR" b="1" dirty="0" smtClean="0">
                <a:solidFill>
                  <a:schemeClr val="tx1"/>
                </a:solidFill>
                <a:cs typeface="B Roya" pitchFamily="2" charset="-78"/>
              </a:rPr>
              <a:t>بیژن </a:t>
            </a:r>
            <a:r>
              <a:rPr lang="fa-IR" b="1" dirty="0" err="1" smtClean="0">
                <a:solidFill>
                  <a:schemeClr val="tx1"/>
                </a:solidFill>
                <a:cs typeface="B Roya" pitchFamily="2" charset="-78"/>
              </a:rPr>
              <a:t>بیدآباد</a:t>
            </a:r>
            <a:endParaRPr lang="en-US" b="1" dirty="0" smtClean="0">
              <a:solidFill>
                <a:schemeClr val="tx1"/>
              </a:solidFill>
              <a:cs typeface="B Roya" pitchFamily="2" charset="-78"/>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48846" y="1295400"/>
            <a:ext cx="7914154" cy="990600"/>
          </a:xfrm>
        </p:spPr>
        <p:txBody>
          <a:bodyPr>
            <a:noAutofit/>
          </a:bodyPr>
          <a:lstStyle/>
          <a:p>
            <a:pPr algn="ctr" rtl="1">
              <a:lnSpc>
                <a:spcPct val="100000"/>
              </a:lnSpc>
            </a:pPr>
            <a:r>
              <a:rPr lang="fa-IR" sz="4000" dirty="0">
                <a:solidFill>
                  <a:schemeClr val="bg2">
                    <a:lumMod val="60000"/>
                    <a:lumOff val="40000"/>
                  </a:schemeClr>
                </a:solidFill>
                <a:cs typeface="B Titr" panose="00000700000000000000" pitchFamily="2" charset="-78"/>
              </a:rPr>
              <a:t>تأمین مالی </a:t>
            </a:r>
            <a:r>
              <a:rPr lang="fa-IR" sz="4000" dirty="0" smtClean="0">
                <a:solidFill>
                  <a:schemeClr val="bg2">
                    <a:lumMod val="60000"/>
                    <a:lumOff val="40000"/>
                  </a:schemeClr>
                </a:solidFill>
                <a:cs typeface="B Titr" panose="00000700000000000000" pitchFamily="2" charset="-78"/>
              </a:rPr>
              <a:t>حامی </a:t>
            </a:r>
            <a:r>
              <a:rPr lang="en-US" sz="4000" dirty="0" smtClean="0">
                <a:solidFill>
                  <a:schemeClr val="bg2">
                    <a:lumMod val="60000"/>
                    <a:lumOff val="40000"/>
                  </a:schemeClr>
                </a:solidFill>
                <a:cs typeface="B Titr" panose="00000700000000000000" pitchFamily="2" charset="-78"/>
              </a:rPr>
              <a:t>(SCF)</a:t>
            </a:r>
            <a:endParaRPr lang="en-US" sz="4000" dirty="0">
              <a:solidFill>
                <a:schemeClr val="bg2">
                  <a:lumMod val="60000"/>
                  <a:lumOff val="40000"/>
                </a:schemeClr>
              </a:solidFill>
              <a:effectLst/>
              <a:cs typeface="B Titr" panose="00000700000000000000" pitchFamily="2" charset="-78"/>
            </a:endParaRPr>
          </a:p>
        </p:txBody>
      </p:sp>
      <p:sp>
        <p:nvSpPr>
          <p:cNvPr id="4" name="Content Placeholder 3"/>
          <p:cNvSpPr txBox="1">
            <a:spLocks/>
          </p:cNvSpPr>
          <p:nvPr/>
        </p:nvSpPr>
        <p:spPr>
          <a:xfrm>
            <a:off x="152400" y="2133600"/>
            <a:ext cx="8839200" cy="41148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lnSpc>
                <a:spcPct val="150000"/>
              </a:lnSpc>
              <a:spcBef>
                <a:spcPct val="0"/>
              </a:spcBef>
              <a:buNone/>
            </a:pPr>
            <a:r>
              <a:rPr lang="fa-IR" sz="2000" b="1" dirty="0">
                <a:solidFill>
                  <a:srgbClr val="7DCC2E">
                    <a:lumMod val="75000"/>
                  </a:srgbClr>
                </a:solidFill>
                <a:cs typeface="B Traffic" pitchFamily="2" charset="-78"/>
              </a:rPr>
              <a:t>اهداف </a:t>
            </a:r>
            <a:r>
              <a:rPr lang="fa-IR" sz="2000" b="1" dirty="0" err="1">
                <a:solidFill>
                  <a:srgbClr val="7DCC2E">
                    <a:lumMod val="75000"/>
                  </a:srgbClr>
                </a:solidFill>
                <a:cs typeface="B Traffic" pitchFamily="2" charset="-78"/>
              </a:rPr>
              <a:t>طرح‌نامه</a:t>
            </a:r>
            <a:r>
              <a:rPr lang="fa-IR" sz="2000" b="1" dirty="0">
                <a:solidFill>
                  <a:srgbClr val="7DCC2E">
                    <a:lumMod val="75000"/>
                  </a:srgbClr>
                </a:solidFill>
                <a:cs typeface="B Traffic" pitchFamily="2" charset="-78"/>
              </a:rPr>
              <a:t> </a:t>
            </a:r>
            <a:r>
              <a:rPr lang="fa-IR" sz="2000" b="1" dirty="0" err="1">
                <a:solidFill>
                  <a:srgbClr val="7DCC2E">
                    <a:lumMod val="75000"/>
                  </a:srgbClr>
                </a:solidFill>
                <a:cs typeface="B Traffic" pitchFamily="2" charset="-78"/>
              </a:rPr>
              <a:t>می‌تواند</a:t>
            </a:r>
            <a:r>
              <a:rPr lang="fa-IR" sz="2000" b="1" dirty="0">
                <a:solidFill>
                  <a:srgbClr val="7DCC2E">
                    <a:lumMod val="75000"/>
                  </a:srgbClr>
                </a:solidFill>
                <a:cs typeface="B Traffic" pitchFamily="2" charset="-78"/>
              </a:rPr>
              <a:t> حمایت و تأمین مالی </a:t>
            </a:r>
            <a:r>
              <a:rPr lang="fa-IR" sz="2000" b="1" dirty="0" err="1">
                <a:solidFill>
                  <a:srgbClr val="7DCC2E">
                    <a:lumMod val="75000"/>
                  </a:srgbClr>
                </a:solidFill>
                <a:cs typeface="B Traffic" pitchFamily="2" charset="-78"/>
              </a:rPr>
              <a:t>طرح‌های</a:t>
            </a:r>
            <a:r>
              <a:rPr lang="fa-IR" sz="2000" b="1" dirty="0">
                <a:solidFill>
                  <a:srgbClr val="7DCC2E">
                    <a:lumMod val="75000"/>
                  </a:srgbClr>
                </a:solidFill>
                <a:cs typeface="B Traffic" pitchFamily="2" charset="-78"/>
              </a:rPr>
              <a:t> مختلف </a:t>
            </a:r>
            <a:r>
              <a:rPr lang="fa-IR" sz="2000" b="1" dirty="0" smtClean="0">
                <a:solidFill>
                  <a:srgbClr val="7DCC2E">
                    <a:lumMod val="75000"/>
                  </a:srgbClr>
                </a:solidFill>
                <a:cs typeface="B Traffic" pitchFamily="2" charset="-78"/>
              </a:rPr>
              <a:t>در </a:t>
            </a:r>
            <a:r>
              <a:rPr lang="fa-IR" sz="2000" b="1" dirty="0" err="1">
                <a:solidFill>
                  <a:srgbClr val="7DCC2E">
                    <a:lumMod val="75000"/>
                  </a:srgbClr>
                </a:solidFill>
                <a:cs typeface="B Traffic" pitchFamily="2" charset="-78"/>
              </a:rPr>
              <a:t>زمینه‌های</a:t>
            </a:r>
            <a:r>
              <a:rPr lang="fa-IR" sz="2000" b="1" dirty="0">
                <a:solidFill>
                  <a:srgbClr val="7DCC2E">
                    <a:lumMod val="75000"/>
                  </a:srgbClr>
                </a:solidFill>
                <a:cs typeface="B Traffic" pitchFamily="2" charset="-78"/>
              </a:rPr>
              <a:t> زیر باشد</a:t>
            </a:r>
            <a:r>
              <a:rPr lang="fa-IR" sz="2000" b="1" dirty="0" smtClean="0">
                <a:solidFill>
                  <a:srgbClr val="7DCC2E">
                    <a:lumMod val="75000"/>
                  </a:srgbClr>
                </a:solidFill>
                <a:cs typeface="B Traffic" pitchFamily="2" charset="-78"/>
              </a:rPr>
              <a:t>:</a:t>
            </a:r>
          </a:p>
          <a:p>
            <a:pPr marL="0" indent="0" algn="justLow" rtl="1">
              <a:lnSpc>
                <a:spcPct val="150000"/>
              </a:lnSpc>
              <a:spcBef>
                <a:spcPct val="0"/>
              </a:spcBef>
              <a:buNone/>
            </a:pPr>
            <a:endParaRPr lang="fa-IR" sz="2000" b="1" dirty="0">
              <a:solidFill>
                <a:srgbClr val="7DCC2E">
                  <a:lumMod val="75000"/>
                </a:srgbClr>
              </a:solidFill>
              <a:cs typeface="B Traffic" pitchFamily="2" charset="-78"/>
            </a:endParaRPr>
          </a:p>
          <a:p>
            <a:pPr marL="0" indent="0" algn="justLow" rtl="1">
              <a:lnSpc>
                <a:spcPct val="100000"/>
              </a:lnSpc>
              <a:spcBef>
                <a:spcPct val="0"/>
              </a:spcBef>
              <a:buNone/>
            </a:pPr>
            <a:r>
              <a:rPr lang="fa-IR" sz="2000" b="1" dirty="0">
                <a:solidFill>
                  <a:srgbClr val="7DCC2E">
                    <a:lumMod val="75000"/>
                  </a:srgbClr>
                </a:solidFill>
                <a:cs typeface="B Traffic" pitchFamily="2" charset="-78"/>
              </a:rPr>
              <a:t>1-	بهداشت و درمان و توانبخشی</a:t>
            </a:r>
          </a:p>
          <a:p>
            <a:pPr marL="0" indent="0" algn="justLow" rtl="1">
              <a:lnSpc>
                <a:spcPct val="100000"/>
              </a:lnSpc>
              <a:spcBef>
                <a:spcPct val="0"/>
              </a:spcBef>
              <a:buNone/>
            </a:pPr>
            <a:r>
              <a:rPr lang="fa-IR" sz="2000" b="1" dirty="0">
                <a:solidFill>
                  <a:srgbClr val="7DCC2E">
                    <a:lumMod val="75000"/>
                  </a:srgbClr>
                </a:solidFill>
                <a:cs typeface="B Traffic" pitchFamily="2" charset="-78"/>
              </a:rPr>
              <a:t>2-	آموزش و پژوهش</a:t>
            </a:r>
          </a:p>
          <a:p>
            <a:pPr marL="0" indent="0" algn="justLow" rtl="1">
              <a:lnSpc>
                <a:spcPct val="100000"/>
              </a:lnSpc>
              <a:spcBef>
                <a:spcPct val="0"/>
              </a:spcBef>
              <a:buNone/>
            </a:pPr>
            <a:r>
              <a:rPr lang="fa-IR" sz="2000" b="1" dirty="0">
                <a:solidFill>
                  <a:srgbClr val="7DCC2E">
                    <a:lumMod val="75000"/>
                  </a:srgbClr>
                </a:solidFill>
                <a:cs typeface="B Traffic" pitchFamily="2" charset="-78"/>
              </a:rPr>
              <a:t>3-	ابداعات و اختراعات </a:t>
            </a:r>
          </a:p>
          <a:p>
            <a:pPr marL="0" indent="0" algn="justLow" rtl="1">
              <a:lnSpc>
                <a:spcPct val="100000"/>
              </a:lnSpc>
              <a:spcBef>
                <a:spcPct val="0"/>
              </a:spcBef>
              <a:buNone/>
            </a:pPr>
            <a:r>
              <a:rPr lang="fa-IR" sz="2000" b="1" dirty="0">
                <a:solidFill>
                  <a:srgbClr val="7DCC2E">
                    <a:lumMod val="75000"/>
                  </a:srgbClr>
                </a:solidFill>
                <a:cs typeface="B Traffic" pitchFamily="2" charset="-78"/>
              </a:rPr>
              <a:t>4-	مراسم، یادبودها، </a:t>
            </a:r>
            <a:r>
              <a:rPr lang="fa-IR" sz="2000" b="1" dirty="0" err="1">
                <a:solidFill>
                  <a:srgbClr val="7DCC2E">
                    <a:lumMod val="75000"/>
                  </a:srgbClr>
                </a:solidFill>
                <a:cs typeface="B Traffic" pitchFamily="2" charset="-78"/>
              </a:rPr>
              <a:t>جشن‌ها</a:t>
            </a:r>
            <a:r>
              <a:rPr lang="fa-IR" sz="2000" b="1" dirty="0">
                <a:solidFill>
                  <a:srgbClr val="7DCC2E">
                    <a:lumMod val="75000"/>
                  </a:srgbClr>
                </a:solidFill>
                <a:cs typeface="B Traffic" pitchFamily="2" charset="-78"/>
              </a:rPr>
              <a:t> و </a:t>
            </a:r>
            <a:r>
              <a:rPr lang="fa-IR" sz="2000" b="1" dirty="0" err="1">
                <a:solidFill>
                  <a:srgbClr val="7DCC2E">
                    <a:lumMod val="75000"/>
                  </a:srgbClr>
                </a:solidFill>
                <a:cs typeface="B Traffic" pitchFamily="2" charset="-78"/>
              </a:rPr>
              <a:t>تعزیت</a:t>
            </a:r>
            <a:r>
              <a:rPr lang="fa-IR" sz="2000" b="1" dirty="0">
                <a:solidFill>
                  <a:srgbClr val="7DCC2E">
                    <a:lumMod val="75000"/>
                  </a:srgbClr>
                </a:solidFill>
                <a:cs typeface="B Traffic" pitchFamily="2" charset="-78"/>
              </a:rPr>
              <a:t> </a:t>
            </a:r>
          </a:p>
          <a:p>
            <a:pPr marL="0" indent="0" algn="justLow" rtl="1">
              <a:lnSpc>
                <a:spcPct val="100000"/>
              </a:lnSpc>
              <a:spcBef>
                <a:spcPct val="0"/>
              </a:spcBef>
              <a:buNone/>
            </a:pPr>
            <a:r>
              <a:rPr lang="fa-IR" sz="2000" b="1" dirty="0">
                <a:solidFill>
                  <a:srgbClr val="7DCC2E">
                    <a:lumMod val="75000"/>
                  </a:srgbClr>
                </a:solidFill>
                <a:cs typeface="B Traffic" pitchFamily="2" charset="-78"/>
              </a:rPr>
              <a:t>5-	ورزش و رقابت</a:t>
            </a:r>
          </a:p>
          <a:p>
            <a:pPr marL="0" indent="0" algn="justLow" rtl="1">
              <a:lnSpc>
                <a:spcPct val="100000"/>
              </a:lnSpc>
              <a:spcBef>
                <a:spcPct val="0"/>
              </a:spcBef>
              <a:buNone/>
            </a:pPr>
            <a:r>
              <a:rPr lang="fa-IR" sz="2000" b="1" dirty="0">
                <a:solidFill>
                  <a:srgbClr val="7DCC2E">
                    <a:lumMod val="75000"/>
                  </a:srgbClr>
                </a:solidFill>
                <a:cs typeface="B Traffic" pitchFamily="2" charset="-78"/>
              </a:rPr>
              <a:t>6-	حوادث </a:t>
            </a:r>
            <a:r>
              <a:rPr lang="fa-IR" sz="2000" b="1" dirty="0" err="1">
                <a:solidFill>
                  <a:srgbClr val="7DCC2E">
                    <a:lumMod val="75000"/>
                  </a:srgbClr>
                </a:solidFill>
                <a:cs typeface="B Traffic" pitchFamily="2" charset="-78"/>
              </a:rPr>
              <a:t>غیرمترقبه</a:t>
            </a:r>
            <a:r>
              <a:rPr lang="fa-IR" sz="2000" b="1" dirty="0">
                <a:solidFill>
                  <a:srgbClr val="7DCC2E">
                    <a:lumMod val="75000"/>
                  </a:srgbClr>
                </a:solidFill>
                <a:cs typeface="B Traffic" pitchFamily="2" charset="-78"/>
              </a:rPr>
              <a:t> و اضطرار</a:t>
            </a:r>
          </a:p>
          <a:p>
            <a:pPr marL="0" indent="0" algn="justLow" rtl="1">
              <a:lnSpc>
                <a:spcPct val="100000"/>
              </a:lnSpc>
              <a:spcBef>
                <a:spcPct val="0"/>
              </a:spcBef>
              <a:buNone/>
            </a:pPr>
            <a:r>
              <a:rPr lang="fa-IR" sz="2000" b="1" dirty="0">
                <a:solidFill>
                  <a:srgbClr val="7DCC2E">
                    <a:lumMod val="75000"/>
                  </a:srgbClr>
                </a:solidFill>
                <a:cs typeface="B Traffic" pitchFamily="2" charset="-78"/>
              </a:rPr>
              <a:t>7-	</a:t>
            </a:r>
            <a:r>
              <a:rPr lang="fa-IR" sz="2000" b="1" dirty="0" err="1">
                <a:solidFill>
                  <a:srgbClr val="7DCC2E">
                    <a:lumMod val="75000"/>
                  </a:srgbClr>
                </a:solidFill>
                <a:cs typeface="B Traffic" pitchFamily="2" charset="-78"/>
              </a:rPr>
              <a:t>کمپین‌های</a:t>
            </a:r>
            <a:r>
              <a:rPr lang="fa-IR" sz="2000" b="1" dirty="0">
                <a:solidFill>
                  <a:srgbClr val="7DCC2E">
                    <a:lumMod val="75000"/>
                  </a:srgbClr>
                </a:solidFill>
                <a:cs typeface="B Traffic" pitchFamily="2" charset="-78"/>
              </a:rPr>
              <a:t> انتخاباتی، سیاسی و اجتماعی برای حمایت از افراد یا موضوعات خاص</a:t>
            </a:r>
          </a:p>
          <a:p>
            <a:pPr marL="0" indent="0" algn="justLow" rtl="1">
              <a:lnSpc>
                <a:spcPct val="100000"/>
              </a:lnSpc>
              <a:spcBef>
                <a:spcPct val="0"/>
              </a:spcBef>
              <a:buNone/>
            </a:pPr>
            <a:r>
              <a:rPr lang="fa-IR" sz="2000" b="1" dirty="0">
                <a:solidFill>
                  <a:srgbClr val="7DCC2E">
                    <a:lumMod val="75000"/>
                  </a:srgbClr>
                </a:solidFill>
                <a:cs typeface="B Traffic" pitchFamily="2" charset="-78"/>
              </a:rPr>
              <a:t>8-	تشکیل اجتماعات اعم از علمی، سیاسی، اجتماعی، مذهبی و فرهنگی</a:t>
            </a:r>
          </a:p>
          <a:p>
            <a:pPr marL="0" indent="0" algn="justLow" rtl="1">
              <a:lnSpc>
                <a:spcPct val="100000"/>
              </a:lnSpc>
              <a:spcBef>
                <a:spcPct val="0"/>
              </a:spcBef>
              <a:buNone/>
            </a:pPr>
            <a:r>
              <a:rPr lang="fa-IR" sz="2000" b="1" dirty="0">
                <a:solidFill>
                  <a:srgbClr val="7DCC2E">
                    <a:lumMod val="75000"/>
                  </a:srgbClr>
                </a:solidFill>
                <a:cs typeface="B Traffic" pitchFamily="2" charset="-78"/>
              </a:rPr>
              <a:t>9-	محیط زیست، حیوانات و گیاهان </a:t>
            </a:r>
          </a:p>
        </p:txBody>
      </p:sp>
    </p:spTree>
    <p:extLst>
      <p:ext uri="{BB962C8B-B14F-4D97-AF65-F5344CB8AC3E}">
        <p14:creationId xmlns:p14="http://schemas.microsoft.com/office/powerpoint/2010/main" val="424120476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48846" y="1295400"/>
            <a:ext cx="7914154" cy="990600"/>
          </a:xfrm>
        </p:spPr>
        <p:txBody>
          <a:bodyPr>
            <a:noAutofit/>
          </a:bodyPr>
          <a:lstStyle/>
          <a:p>
            <a:pPr algn="ctr" rtl="1">
              <a:lnSpc>
                <a:spcPct val="100000"/>
              </a:lnSpc>
            </a:pPr>
            <a:r>
              <a:rPr lang="fa-IR" sz="4000" dirty="0">
                <a:solidFill>
                  <a:schemeClr val="bg2">
                    <a:lumMod val="60000"/>
                    <a:lumOff val="40000"/>
                  </a:schemeClr>
                </a:solidFill>
                <a:cs typeface="B Titr" panose="00000700000000000000" pitchFamily="2" charset="-78"/>
              </a:rPr>
              <a:t>تأمین مالی </a:t>
            </a:r>
            <a:r>
              <a:rPr lang="fa-IR" sz="4000" dirty="0" smtClean="0">
                <a:solidFill>
                  <a:schemeClr val="bg2">
                    <a:lumMod val="60000"/>
                    <a:lumOff val="40000"/>
                  </a:schemeClr>
                </a:solidFill>
                <a:cs typeface="B Titr" panose="00000700000000000000" pitchFamily="2" charset="-78"/>
              </a:rPr>
              <a:t>حامی </a:t>
            </a:r>
            <a:r>
              <a:rPr lang="en-US" sz="4000" dirty="0" smtClean="0">
                <a:solidFill>
                  <a:schemeClr val="bg2">
                    <a:lumMod val="60000"/>
                    <a:lumOff val="40000"/>
                  </a:schemeClr>
                </a:solidFill>
                <a:cs typeface="B Titr" panose="00000700000000000000" pitchFamily="2" charset="-78"/>
              </a:rPr>
              <a:t>(SCF)</a:t>
            </a:r>
            <a:endParaRPr lang="en-US" sz="4000" dirty="0">
              <a:solidFill>
                <a:schemeClr val="bg2">
                  <a:lumMod val="60000"/>
                  <a:lumOff val="40000"/>
                </a:schemeClr>
              </a:solidFill>
              <a:effectLst/>
              <a:cs typeface="B Titr" panose="00000700000000000000" pitchFamily="2" charset="-78"/>
            </a:endParaRPr>
          </a:p>
        </p:txBody>
      </p:sp>
      <p:sp>
        <p:nvSpPr>
          <p:cNvPr id="4" name="Content Placeholder 3"/>
          <p:cNvSpPr txBox="1">
            <a:spLocks/>
          </p:cNvSpPr>
          <p:nvPr/>
        </p:nvSpPr>
        <p:spPr>
          <a:xfrm>
            <a:off x="4572000" y="2133600"/>
            <a:ext cx="4419600" cy="41148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lnSpc>
                <a:spcPct val="100000"/>
              </a:lnSpc>
              <a:spcBef>
                <a:spcPct val="0"/>
              </a:spcBef>
              <a:buNone/>
            </a:pPr>
            <a:r>
              <a:rPr lang="fa-IR" sz="2000" b="1" dirty="0" smtClean="0">
                <a:solidFill>
                  <a:srgbClr val="7DCC2E">
                    <a:lumMod val="75000"/>
                  </a:srgbClr>
                </a:solidFill>
                <a:cs typeface="B Traffic" pitchFamily="2" charset="-78"/>
              </a:rPr>
              <a:t>10-</a:t>
            </a:r>
            <a:r>
              <a:rPr lang="fa-IR" sz="2000" b="1" dirty="0">
                <a:solidFill>
                  <a:srgbClr val="7DCC2E">
                    <a:lumMod val="75000"/>
                  </a:srgbClr>
                </a:solidFill>
                <a:cs typeface="B Traffic" pitchFamily="2" charset="-78"/>
              </a:rPr>
              <a:t>	مسافرت و اسکان</a:t>
            </a:r>
          </a:p>
          <a:p>
            <a:pPr marL="0" indent="0" algn="justLow" rtl="1">
              <a:lnSpc>
                <a:spcPct val="100000"/>
              </a:lnSpc>
              <a:spcBef>
                <a:spcPct val="0"/>
              </a:spcBef>
              <a:buNone/>
            </a:pPr>
            <a:r>
              <a:rPr lang="fa-IR" sz="2000" b="1" dirty="0">
                <a:solidFill>
                  <a:srgbClr val="7DCC2E">
                    <a:lumMod val="75000"/>
                  </a:srgbClr>
                </a:solidFill>
                <a:cs typeface="B Traffic" pitchFamily="2" charset="-78"/>
              </a:rPr>
              <a:t>11-	ازدواج، جهیزیه، </a:t>
            </a:r>
            <a:r>
              <a:rPr lang="fa-IR" sz="2000" b="1" dirty="0" err="1">
                <a:solidFill>
                  <a:srgbClr val="7DCC2E">
                    <a:lumMod val="75000"/>
                  </a:srgbClr>
                </a:solidFill>
                <a:cs typeface="B Traffic" pitchFamily="2" charset="-78"/>
              </a:rPr>
              <a:t>مهریه</a:t>
            </a:r>
            <a:r>
              <a:rPr lang="fa-IR" sz="2000" b="1" dirty="0">
                <a:solidFill>
                  <a:srgbClr val="7DCC2E">
                    <a:lumMod val="75000"/>
                  </a:srgbClr>
                </a:solidFill>
                <a:cs typeface="B Traffic" pitchFamily="2" charset="-78"/>
              </a:rPr>
              <a:t> و خانواده</a:t>
            </a:r>
          </a:p>
          <a:p>
            <a:pPr marL="0" indent="0" algn="justLow" rtl="1">
              <a:lnSpc>
                <a:spcPct val="100000"/>
              </a:lnSpc>
              <a:spcBef>
                <a:spcPct val="0"/>
              </a:spcBef>
              <a:buNone/>
            </a:pPr>
            <a:r>
              <a:rPr lang="fa-IR" sz="2000" b="1" dirty="0">
                <a:solidFill>
                  <a:srgbClr val="7DCC2E">
                    <a:lumMod val="75000"/>
                  </a:srgbClr>
                </a:solidFill>
                <a:cs typeface="B Traffic" pitchFamily="2" charset="-78"/>
              </a:rPr>
              <a:t>12-	هدایا و بزرگداشت</a:t>
            </a:r>
          </a:p>
          <a:p>
            <a:pPr marL="0" indent="0" algn="justLow" rtl="1">
              <a:lnSpc>
                <a:spcPct val="100000"/>
              </a:lnSpc>
              <a:spcBef>
                <a:spcPct val="0"/>
              </a:spcBef>
              <a:buNone/>
            </a:pPr>
            <a:r>
              <a:rPr lang="fa-IR" sz="2000" b="1" dirty="0">
                <a:solidFill>
                  <a:srgbClr val="7DCC2E">
                    <a:lumMod val="75000"/>
                  </a:srgbClr>
                </a:solidFill>
                <a:cs typeface="B Traffic" pitchFamily="2" charset="-78"/>
              </a:rPr>
              <a:t>13-	تعمیرات و تجهیزات و قطعات</a:t>
            </a:r>
          </a:p>
          <a:p>
            <a:pPr marL="0" indent="0" algn="justLow" rtl="1">
              <a:lnSpc>
                <a:spcPct val="100000"/>
              </a:lnSpc>
              <a:spcBef>
                <a:spcPct val="0"/>
              </a:spcBef>
              <a:buNone/>
            </a:pPr>
            <a:r>
              <a:rPr lang="fa-IR" sz="2000" b="1" dirty="0">
                <a:solidFill>
                  <a:srgbClr val="7DCC2E">
                    <a:lumMod val="75000"/>
                  </a:srgbClr>
                </a:solidFill>
                <a:cs typeface="B Traffic" pitchFamily="2" charset="-78"/>
              </a:rPr>
              <a:t>14-	سرپرستی و </a:t>
            </a:r>
            <a:r>
              <a:rPr lang="fa-IR" sz="2000" b="1" dirty="0" err="1">
                <a:solidFill>
                  <a:srgbClr val="7DCC2E">
                    <a:lumMod val="75000"/>
                  </a:srgbClr>
                </a:solidFill>
                <a:cs typeface="B Traffic" pitchFamily="2" charset="-78"/>
              </a:rPr>
              <a:t>قیمومت</a:t>
            </a:r>
            <a:endParaRPr lang="fa-IR" sz="2000" b="1" dirty="0">
              <a:solidFill>
                <a:srgbClr val="7DCC2E">
                  <a:lumMod val="75000"/>
                </a:srgbClr>
              </a:solidFill>
              <a:cs typeface="B Traffic" pitchFamily="2" charset="-78"/>
            </a:endParaRPr>
          </a:p>
          <a:p>
            <a:pPr marL="0" indent="0" algn="justLow" rtl="1">
              <a:lnSpc>
                <a:spcPct val="100000"/>
              </a:lnSpc>
              <a:spcBef>
                <a:spcPct val="0"/>
              </a:spcBef>
              <a:buNone/>
            </a:pPr>
            <a:r>
              <a:rPr lang="fa-IR" sz="2000" b="1" dirty="0">
                <a:solidFill>
                  <a:srgbClr val="7DCC2E">
                    <a:lumMod val="75000"/>
                  </a:srgbClr>
                </a:solidFill>
                <a:cs typeface="B Traffic" pitchFamily="2" charset="-78"/>
              </a:rPr>
              <a:t>15-	کتاب، مجلات و </a:t>
            </a:r>
            <a:r>
              <a:rPr lang="fa-IR" sz="2000" b="1" dirty="0" err="1">
                <a:solidFill>
                  <a:srgbClr val="7DCC2E">
                    <a:lumMod val="75000"/>
                  </a:srgbClr>
                </a:solidFill>
                <a:cs typeface="B Traffic" pitchFamily="2" charset="-78"/>
              </a:rPr>
              <a:t>چندرسانه‌ها</a:t>
            </a:r>
            <a:endParaRPr lang="fa-IR" sz="2000" b="1" dirty="0">
              <a:solidFill>
                <a:srgbClr val="7DCC2E">
                  <a:lumMod val="75000"/>
                </a:srgbClr>
              </a:solidFill>
              <a:cs typeface="B Traffic" pitchFamily="2" charset="-78"/>
            </a:endParaRPr>
          </a:p>
          <a:p>
            <a:pPr marL="0" indent="0" algn="justLow" rtl="1">
              <a:lnSpc>
                <a:spcPct val="100000"/>
              </a:lnSpc>
              <a:spcBef>
                <a:spcPct val="0"/>
              </a:spcBef>
              <a:buNone/>
            </a:pPr>
            <a:r>
              <a:rPr lang="fa-IR" sz="2000" b="1" dirty="0">
                <a:solidFill>
                  <a:srgbClr val="7DCC2E">
                    <a:lumMod val="75000"/>
                  </a:srgbClr>
                </a:solidFill>
                <a:cs typeface="B Traffic" pitchFamily="2" charset="-78"/>
              </a:rPr>
              <a:t>16-	ادیان، مذاهب و فرق </a:t>
            </a:r>
            <a:r>
              <a:rPr lang="fa-IR" sz="2000" b="1" dirty="0" err="1">
                <a:solidFill>
                  <a:srgbClr val="7DCC2E">
                    <a:lumMod val="75000"/>
                  </a:srgbClr>
                </a:solidFill>
                <a:cs typeface="B Traffic" pitchFamily="2" charset="-78"/>
              </a:rPr>
              <a:t>یکتاپرست</a:t>
            </a:r>
            <a:endParaRPr lang="fa-IR" sz="2000" b="1" dirty="0">
              <a:solidFill>
                <a:srgbClr val="7DCC2E">
                  <a:lumMod val="75000"/>
                </a:srgbClr>
              </a:solidFill>
              <a:cs typeface="B Traffic" pitchFamily="2" charset="-78"/>
            </a:endParaRPr>
          </a:p>
          <a:p>
            <a:pPr marL="0" indent="0" algn="justLow" rtl="1">
              <a:lnSpc>
                <a:spcPct val="100000"/>
              </a:lnSpc>
              <a:spcBef>
                <a:spcPct val="0"/>
              </a:spcBef>
              <a:buNone/>
            </a:pPr>
            <a:r>
              <a:rPr lang="fa-IR" sz="2000" b="1" dirty="0">
                <a:solidFill>
                  <a:srgbClr val="7DCC2E">
                    <a:lumMod val="75000"/>
                  </a:srgbClr>
                </a:solidFill>
                <a:cs typeface="B Traffic" pitchFamily="2" charset="-78"/>
              </a:rPr>
              <a:t>17-	هنر، موسیقی و فیلم</a:t>
            </a:r>
          </a:p>
          <a:p>
            <a:pPr marL="0" indent="0" algn="justLow" rtl="1">
              <a:lnSpc>
                <a:spcPct val="100000"/>
              </a:lnSpc>
              <a:spcBef>
                <a:spcPct val="0"/>
              </a:spcBef>
              <a:buNone/>
            </a:pPr>
            <a:r>
              <a:rPr lang="fa-IR" sz="2000" b="1" dirty="0">
                <a:solidFill>
                  <a:srgbClr val="7DCC2E">
                    <a:lumMod val="75000"/>
                  </a:srgbClr>
                </a:solidFill>
                <a:cs typeface="B Traffic" pitchFamily="2" charset="-78"/>
              </a:rPr>
              <a:t>18-	آزادی زندانی</a:t>
            </a:r>
          </a:p>
          <a:p>
            <a:pPr marL="0" indent="0" algn="justLow" rtl="1">
              <a:lnSpc>
                <a:spcPct val="100000"/>
              </a:lnSpc>
              <a:spcBef>
                <a:spcPct val="0"/>
              </a:spcBef>
              <a:buNone/>
            </a:pPr>
            <a:r>
              <a:rPr lang="fa-IR" sz="2000" b="1" dirty="0">
                <a:solidFill>
                  <a:srgbClr val="7DCC2E">
                    <a:lumMod val="75000"/>
                  </a:srgbClr>
                </a:solidFill>
                <a:cs typeface="B Traffic" pitchFamily="2" charset="-78"/>
              </a:rPr>
              <a:t>19-	اشتغالزایی</a:t>
            </a:r>
          </a:p>
          <a:p>
            <a:pPr marL="0" indent="0" algn="justLow" rtl="1">
              <a:lnSpc>
                <a:spcPct val="100000"/>
              </a:lnSpc>
              <a:spcBef>
                <a:spcPct val="0"/>
              </a:spcBef>
              <a:buNone/>
            </a:pPr>
            <a:r>
              <a:rPr lang="fa-IR" sz="2000" b="1" dirty="0">
                <a:solidFill>
                  <a:srgbClr val="7DCC2E">
                    <a:lumMod val="75000"/>
                  </a:srgbClr>
                </a:solidFill>
                <a:cs typeface="B Traffic" pitchFamily="2" charset="-78"/>
              </a:rPr>
              <a:t>20-	احداث </a:t>
            </a:r>
          </a:p>
        </p:txBody>
      </p:sp>
    </p:spTree>
    <p:extLst>
      <p:ext uri="{BB962C8B-B14F-4D97-AF65-F5344CB8AC3E}">
        <p14:creationId xmlns:p14="http://schemas.microsoft.com/office/powerpoint/2010/main" val="297745640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48846" y="1295400"/>
            <a:ext cx="7914154" cy="990600"/>
          </a:xfrm>
        </p:spPr>
        <p:txBody>
          <a:bodyPr>
            <a:noAutofit/>
          </a:bodyPr>
          <a:lstStyle/>
          <a:p>
            <a:pPr algn="ctr" rtl="1">
              <a:lnSpc>
                <a:spcPct val="100000"/>
              </a:lnSpc>
            </a:pPr>
            <a:r>
              <a:rPr lang="fa-IR" sz="4000" dirty="0">
                <a:solidFill>
                  <a:schemeClr val="bg2">
                    <a:lumMod val="60000"/>
                    <a:lumOff val="40000"/>
                  </a:schemeClr>
                </a:solidFill>
                <a:cs typeface="B Titr" panose="00000700000000000000" pitchFamily="2" charset="-78"/>
              </a:rPr>
              <a:t>تأمین مالی </a:t>
            </a:r>
            <a:r>
              <a:rPr lang="fa-IR" sz="4000" dirty="0" smtClean="0">
                <a:solidFill>
                  <a:schemeClr val="bg2">
                    <a:lumMod val="60000"/>
                    <a:lumOff val="40000"/>
                  </a:schemeClr>
                </a:solidFill>
                <a:cs typeface="B Titr" panose="00000700000000000000" pitchFamily="2" charset="-78"/>
              </a:rPr>
              <a:t>حامی </a:t>
            </a:r>
            <a:r>
              <a:rPr lang="en-US" sz="4000" dirty="0" smtClean="0">
                <a:solidFill>
                  <a:schemeClr val="bg2">
                    <a:lumMod val="60000"/>
                    <a:lumOff val="40000"/>
                  </a:schemeClr>
                </a:solidFill>
                <a:cs typeface="B Titr" panose="00000700000000000000" pitchFamily="2" charset="-78"/>
              </a:rPr>
              <a:t>(SCF)</a:t>
            </a:r>
            <a:endParaRPr lang="en-US" sz="4000" dirty="0">
              <a:solidFill>
                <a:schemeClr val="bg2">
                  <a:lumMod val="60000"/>
                  <a:lumOff val="40000"/>
                </a:schemeClr>
              </a:solidFill>
              <a:effectLst/>
              <a:cs typeface="B Titr" panose="00000700000000000000" pitchFamily="2" charset="-78"/>
            </a:endParaRPr>
          </a:p>
        </p:txBody>
      </p:sp>
      <p:sp>
        <p:nvSpPr>
          <p:cNvPr id="4" name="Content Placeholder 3"/>
          <p:cNvSpPr txBox="1">
            <a:spLocks/>
          </p:cNvSpPr>
          <p:nvPr/>
        </p:nvSpPr>
        <p:spPr>
          <a:xfrm>
            <a:off x="228600" y="2133600"/>
            <a:ext cx="8763000" cy="41148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Low" rtl="1">
              <a:lnSpc>
                <a:spcPct val="100000"/>
              </a:lnSpc>
              <a:spcBef>
                <a:spcPct val="0"/>
              </a:spcBef>
              <a:buFont typeface="Arial" panose="020B0604020202020204" pitchFamily="34" charset="0"/>
              <a:buChar char="•"/>
            </a:pPr>
            <a:r>
              <a:rPr lang="fa-IR" sz="2000" b="1" dirty="0">
                <a:solidFill>
                  <a:srgbClr val="7DCC2E">
                    <a:lumMod val="75000"/>
                  </a:srgbClr>
                </a:solidFill>
                <a:cs typeface="B Traffic" pitchFamily="2" charset="-78"/>
              </a:rPr>
              <a:t>بانک از طریق سامانه تأمین مالی جمعی و </a:t>
            </a:r>
            <a:r>
              <a:rPr lang="fa-IR" sz="2000" b="1" dirty="0" err="1">
                <a:solidFill>
                  <a:srgbClr val="7DCC2E">
                    <a:lumMod val="75000"/>
                  </a:srgbClr>
                </a:solidFill>
                <a:cs typeface="B Traffic" pitchFamily="2" charset="-78"/>
              </a:rPr>
              <a:t>شبکه‌های</a:t>
            </a:r>
            <a:r>
              <a:rPr lang="fa-IR" sz="2000" b="1" dirty="0">
                <a:solidFill>
                  <a:srgbClr val="7DCC2E">
                    <a:lumMod val="75000"/>
                  </a:srgbClr>
                </a:solidFill>
                <a:cs typeface="B Traffic" pitchFamily="2" charset="-78"/>
              </a:rPr>
              <a:t> اجتماعی </a:t>
            </a:r>
            <a:r>
              <a:rPr lang="fa-IR" sz="2000" b="1" dirty="0" err="1">
                <a:solidFill>
                  <a:srgbClr val="7DCC2E">
                    <a:lumMod val="75000"/>
                  </a:srgbClr>
                </a:solidFill>
                <a:cs typeface="B Traffic" pitchFamily="2" charset="-78"/>
              </a:rPr>
              <a:t>طرح‌نامه</a:t>
            </a:r>
            <a:r>
              <a:rPr lang="fa-IR" sz="2000" b="1" dirty="0">
                <a:solidFill>
                  <a:srgbClr val="7DCC2E">
                    <a:lumMod val="75000"/>
                  </a:srgbClr>
                </a:solidFill>
                <a:cs typeface="B Traffic" pitchFamily="2" charset="-78"/>
              </a:rPr>
              <a:t> مجری را به اطلاع علاقمندان به مشارکت در </a:t>
            </a:r>
            <a:r>
              <a:rPr lang="fa-IR" sz="2000" b="1" dirty="0" err="1">
                <a:solidFill>
                  <a:srgbClr val="7DCC2E">
                    <a:lumMod val="75000"/>
                  </a:srgbClr>
                </a:solidFill>
                <a:cs typeface="B Traffic" pitchFamily="2" charset="-78"/>
              </a:rPr>
              <a:t>طرح‌های</a:t>
            </a:r>
            <a:r>
              <a:rPr lang="fa-IR" sz="2000" b="1" dirty="0">
                <a:solidFill>
                  <a:srgbClr val="7DCC2E">
                    <a:lumMod val="75000"/>
                  </a:srgbClr>
                </a:solidFill>
                <a:cs typeface="B Traffic" pitchFamily="2" charset="-78"/>
              </a:rPr>
              <a:t> تأمین مالی حامی </a:t>
            </a:r>
            <a:r>
              <a:rPr lang="fa-IR" sz="2000" b="1" dirty="0" err="1">
                <a:solidFill>
                  <a:srgbClr val="7DCC2E">
                    <a:lumMod val="75000"/>
                  </a:srgbClr>
                </a:solidFill>
                <a:cs typeface="B Traffic" pitchFamily="2" charset="-78"/>
              </a:rPr>
              <a:t>می‌رساند</a:t>
            </a:r>
            <a:r>
              <a:rPr lang="fa-IR" sz="2000" b="1" dirty="0">
                <a:solidFill>
                  <a:srgbClr val="7DCC2E">
                    <a:lumMod val="75000"/>
                  </a:srgbClr>
                </a:solidFill>
                <a:cs typeface="B Traffic" pitchFamily="2" charset="-78"/>
              </a:rPr>
              <a:t>. </a:t>
            </a:r>
            <a:endParaRPr lang="fa-IR" sz="2000" b="1" dirty="0" smtClean="0">
              <a:solidFill>
                <a:srgbClr val="7DCC2E">
                  <a:lumMod val="75000"/>
                </a:srgbClr>
              </a:solidFill>
              <a:cs typeface="B Traffic" pitchFamily="2" charset="-78"/>
            </a:endParaRPr>
          </a:p>
          <a:p>
            <a:pPr algn="justLow" rtl="1">
              <a:lnSpc>
                <a:spcPct val="100000"/>
              </a:lnSpc>
              <a:spcBef>
                <a:spcPct val="0"/>
              </a:spcBef>
              <a:buFont typeface="Arial" panose="020B0604020202020204" pitchFamily="34" charset="0"/>
              <a:buChar char="•"/>
            </a:pPr>
            <a:r>
              <a:rPr lang="fa-IR" sz="2000" b="1" dirty="0" err="1" smtClean="0">
                <a:solidFill>
                  <a:srgbClr val="7DCC2E">
                    <a:lumMod val="75000"/>
                  </a:srgbClr>
                </a:solidFill>
                <a:cs typeface="B Traffic" pitchFamily="2" charset="-78"/>
              </a:rPr>
              <a:t>طرح‌نامه</a:t>
            </a:r>
            <a:r>
              <a:rPr lang="fa-IR" sz="2000" b="1" dirty="0" smtClean="0">
                <a:solidFill>
                  <a:srgbClr val="7DCC2E">
                    <a:lumMod val="75000"/>
                  </a:srgbClr>
                </a:solidFill>
                <a:cs typeface="B Traffic" pitchFamily="2" charset="-78"/>
              </a:rPr>
              <a:t> </a:t>
            </a:r>
            <a:r>
              <a:rPr lang="fa-IR" sz="2000" b="1" dirty="0">
                <a:solidFill>
                  <a:srgbClr val="7DCC2E">
                    <a:lumMod val="75000"/>
                  </a:srgbClr>
                </a:solidFill>
                <a:cs typeface="B Traffic" pitchFamily="2" charset="-78"/>
              </a:rPr>
              <a:t>دارای سقف مبلغی معین و تاریخ شروع و پایان مشخص </a:t>
            </a:r>
            <a:r>
              <a:rPr lang="fa-IR" sz="2000" b="1" dirty="0" smtClean="0">
                <a:solidFill>
                  <a:srgbClr val="7DCC2E">
                    <a:lumMod val="75000"/>
                  </a:srgbClr>
                </a:solidFill>
                <a:cs typeface="B Traffic" pitchFamily="2" charset="-78"/>
              </a:rPr>
              <a:t>است.</a:t>
            </a:r>
          </a:p>
          <a:p>
            <a:pPr algn="justLow" rtl="1">
              <a:lnSpc>
                <a:spcPct val="100000"/>
              </a:lnSpc>
              <a:spcBef>
                <a:spcPct val="0"/>
              </a:spcBef>
              <a:buFont typeface="Arial" panose="020B0604020202020204" pitchFamily="34" charset="0"/>
              <a:buChar char="•"/>
            </a:pPr>
            <a:r>
              <a:rPr lang="fa-IR" sz="2000" b="1" dirty="0" smtClean="0">
                <a:solidFill>
                  <a:srgbClr val="7DCC2E">
                    <a:lumMod val="75000"/>
                  </a:srgbClr>
                </a:solidFill>
                <a:cs typeface="B Traffic" pitchFamily="2" charset="-78"/>
              </a:rPr>
              <a:t>ارزیابی </a:t>
            </a:r>
            <a:r>
              <a:rPr lang="fa-IR" sz="2000" b="1" dirty="0" err="1">
                <a:solidFill>
                  <a:srgbClr val="7DCC2E">
                    <a:lumMod val="75000"/>
                  </a:srgbClr>
                </a:solidFill>
                <a:cs typeface="B Traffic" pitchFamily="2" charset="-78"/>
              </a:rPr>
              <a:t>طرح‌نامه</a:t>
            </a:r>
            <a:r>
              <a:rPr lang="fa-IR" sz="2000" b="1" dirty="0">
                <a:solidFill>
                  <a:srgbClr val="7DCC2E">
                    <a:lumMod val="75000"/>
                  </a:srgbClr>
                </a:solidFill>
                <a:cs typeface="B Traffic" pitchFamily="2" charset="-78"/>
              </a:rPr>
              <a:t> </a:t>
            </a:r>
            <a:r>
              <a:rPr lang="fa-IR" sz="2000" b="1" dirty="0" smtClean="0">
                <a:solidFill>
                  <a:srgbClr val="7DCC2E">
                    <a:lumMod val="75000"/>
                  </a:srgbClr>
                </a:solidFill>
                <a:cs typeface="B Traffic" pitchFamily="2" charset="-78"/>
              </a:rPr>
              <a:t>در </a:t>
            </a:r>
            <a:r>
              <a:rPr lang="fa-IR" sz="2000" b="1" dirty="0">
                <a:solidFill>
                  <a:srgbClr val="7DCC2E">
                    <a:lumMod val="75000"/>
                  </a:srgbClr>
                </a:solidFill>
                <a:cs typeface="B Traffic" pitchFamily="2" charset="-78"/>
              </a:rPr>
              <a:t>راستای مشروعیت طرح و راستی آزمایی آن است. </a:t>
            </a:r>
            <a:endParaRPr lang="fa-IR" sz="2000" b="1" dirty="0" smtClean="0">
              <a:solidFill>
                <a:srgbClr val="7DCC2E">
                  <a:lumMod val="75000"/>
                </a:srgbClr>
              </a:solidFill>
              <a:cs typeface="B Traffic" pitchFamily="2" charset="-78"/>
            </a:endParaRPr>
          </a:p>
          <a:p>
            <a:pPr algn="justLow" rtl="1">
              <a:lnSpc>
                <a:spcPct val="100000"/>
              </a:lnSpc>
              <a:spcBef>
                <a:spcPct val="0"/>
              </a:spcBef>
              <a:buFont typeface="Arial" panose="020B0604020202020204" pitchFamily="34" charset="0"/>
              <a:buChar char="•"/>
            </a:pPr>
            <a:r>
              <a:rPr lang="fa-IR" sz="2000" b="1" dirty="0" smtClean="0">
                <a:solidFill>
                  <a:srgbClr val="7DCC2E">
                    <a:lumMod val="75000"/>
                  </a:srgbClr>
                </a:solidFill>
                <a:cs typeface="B Traffic" pitchFamily="2" charset="-78"/>
              </a:rPr>
              <a:t>واحد </a:t>
            </a:r>
            <a:r>
              <a:rPr lang="fa-IR" sz="2000" b="1" dirty="0">
                <a:solidFill>
                  <a:srgbClr val="7DCC2E">
                    <a:lumMod val="75000"/>
                  </a:srgbClr>
                </a:solidFill>
                <a:cs typeface="B Traffic" pitchFamily="2" charset="-78"/>
              </a:rPr>
              <a:t>ارزیابی  درمورد سودآور بودن </a:t>
            </a:r>
            <a:r>
              <a:rPr lang="fa-IR" sz="2000" b="1" dirty="0" err="1">
                <a:solidFill>
                  <a:srgbClr val="7DCC2E">
                    <a:lumMod val="75000"/>
                  </a:srgbClr>
                </a:solidFill>
                <a:cs typeface="B Traffic" pitchFamily="2" charset="-78"/>
              </a:rPr>
              <a:t>طرح‌نامه</a:t>
            </a:r>
            <a:r>
              <a:rPr lang="fa-IR" sz="2000" b="1" dirty="0">
                <a:solidFill>
                  <a:srgbClr val="7DCC2E">
                    <a:lumMod val="75000"/>
                  </a:srgbClr>
                </a:solidFill>
                <a:cs typeface="B Traffic" pitchFamily="2" charset="-78"/>
              </a:rPr>
              <a:t> اظهار نظر </a:t>
            </a:r>
            <a:r>
              <a:rPr lang="fa-IR" sz="2000" b="1" dirty="0" err="1">
                <a:solidFill>
                  <a:srgbClr val="7DCC2E">
                    <a:lumMod val="75000"/>
                  </a:srgbClr>
                </a:solidFill>
                <a:cs typeface="B Traffic" pitchFamily="2" charset="-78"/>
              </a:rPr>
              <a:t>نمی‌نماید</a:t>
            </a:r>
            <a:r>
              <a:rPr lang="fa-IR" sz="2000" b="1" dirty="0">
                <a:solidFill>
                  <a:srgbClr val="7DCC2E">
                    <a:lumMod val="75000"/>
                  </a:srgbClr>
                </a:solidFill>
                <a:cs typeface="B Traffic" pitchFamily="2" charset="-78"/>
              </a:rPr>
              <a:t>. </a:t>
            </a:r>
            <a:endParaRPr lang="fa-IR" sz="2000" b="1" dirty="0" smtClean="0">
              <a:solidFill>
                <a:srgbClr val="7DCC2E">
                  <a:lumMod val="75000"/>
                </a:srgbClr>
              </a:solidFill>
              <a:cs typeface="B Traffic" pitchFamily="2" charset="-78"/>
            </a:endParaRPr>
          </a:p>
          <a:p>
            <a:pPr algn="justLow" rtl="1">
              <a:lnSpc>
                <a:spcPct val="100000"/>
              </a:lnSpc>
              <a:spcBef>
                <a:spcPct val="0"/>
              </a:spcBef>
              <a:buFont typeface="Arial" panose="020B0604020202020204" pitchFamily="34" charset="0"/>
              <a:buChar char="•"/>
            </a:pPr>
            <a:r>
              <a:rPr lang="fa-IR" sz="2000" b="1" dirty="0" smtClean="0">
                <a:solidFill>
                  <a:srgbClr val="7DCC2E">
                    <a:lumMod val="75000"/>
                  </a:srgbClr>
                </a:solidFill>
                <a:cs typeface="B Traffic" pitchFamily="2" charset="-78"/>
              </a:rPr>
              <a:t>مقررات </a:t>
            </a:r>
            <a:r>
              <a:rPr lang="fa-IR" sz="2000" b="1" dirty="0">
                <a:solidFill>
                  <a:srgbClr val="7DCC2E">
                    <a:lumMod val="75000"/>
                  </a:srgbClr>
                </a:solidFill>
                <a:cs typeface="B Traffic" pitchFamily="2" charset="-78"/>
              </a:rPr>
              <a:t>مربوط به شفافیت مالی مجری و </a:t>
            </a:r>
            <a:r>
              <a:rPr lang="fa-IR" sz="2000" b="1" dirty="0" err="1">
                <a:solidFill>
                  <a:srgbClr val="7DCC2E">
                    <a:lumMod val="75000"/>
                  </a:srgbClr>
                </a:solidFill>
                <a:cs typeface="B Traffic" pitchFamily="2" charset="-78"/>
              </a:rPr>
              <a:t>افشای</a:t>
            </a:r>
            <a:r>
              <a:rPr lang="fa-IR" sz="2000" b="1" dirty="0">
                <a:solidFill>
                  <a:srgbClr val="7DCC2E">
                    <a:lumMod val="75000"/>
                  </a:srgbClr>
                </a:solidFill>
                <a:cs typeface="B Traffic" pitchFamily="2" charset="-78"/>
              </a:rPr>
              <a:t> اطلاعات مجری و حکمرانی مجری و </a:t>
            </a:r>
            <a:r>
              <a:rPr lang="fa-IR" sz="2000" b="1" dirty="0" err="1">
                <a:solidFill>
                  <a:srgbClr val="7DCC2E">
                    <a:lumMod val="75000"/>
                  </a:srgbClr>
                </a:solidFill>
                <a:cs typeface="B Traffic" pitchFamily="2" charset="-78"/>
              </a:rPr>
              <a:t>حسابرسی</a:t>
            </a:r>
            <a:r>
              <a:rPr lang="fa-IR" sz="2000" b="1" dirty="0">
                <a:solidFill>
                  <a:srgbClr val="7DCC2E">
                    <a:lumMod val="75000"/>
                  </a:srgbClr>
                </a:solidFill>
                <a:cs typeface="B Traffic" pitchFamily="2" charset="-78"/>
              </a:rPr>
              <a:t> </a:t>
            </a:r>
            <a:r>
              <a:rPr lang="fa-IR" sz="2000" b="1" dirty="0" smtClean="0">
                <a:solidFill>
                  <a:srgbClr val="7DCC2E">
                    <a:lumMod val="75000"/>
                  </a:srgbClr>
                </a:solidFill>
                <a:cs typeface="B Traffic" pitchFamily="2" charset="-78"/>
              </a:rPr>
              <a:t>در </a:t>
            </a:r>
            <a:r>
              <a:rPr lang="fa-IR" sz="2000" b="1" dirty="0">
                <a:solidFill>
                  <a:srgbClr val="7DCC2E">
                    <a:lumMod val="75000"/>
                  </a:srgbClr>
                </a:solidFill>
                <a:cs typeface="B Traffic" pitchFamily="2" charset="-78"/>
              </a:rPr>
              <a:t>حد ضرورت و با پرهیز از تدابیر و اقدامات غیر </a:t>
            </a:r>
            <a:r>
              <a:rPr lang="fa-IR" sz="2000" b="1" dirty="0" err="1">
                <a:solidFill>
                  <a:srgbClr val="7DCC2E">
                    <a:lumMod val="75000"/>
                  </a:srgbClr>
                </a:solidFill>
                <a:cs typeface="B Traffic" pitchFamily="2" charset="-78"/>
              </a:rPr>
              <a:t>ضرور</a:t>
            </a:r>
            <a:r>
              <a:rPr lang="fa-IR" sz="2000" b="1" dirty="0">
                <a:solidFill>
                  <a:srgbClr val="7DCC2E">
                    <a:lumMod val="75000"/>
                  </a:srgbClr>
                </a:solidFill>
                <a:cs typeface="B Traffic" pitchFamily="2" charset="-78"/>
              </a:rPr>
              <a:t> معین </a:t>
            </a:r>
            <a:r>
              <a:rPr lang="fa-IR" sz="2000" b="1" dirty="0" err="1" smtClean="0">
                <a:solidFill>
                  <a:srgbClr val="7DCC2E">
                    <a:lumMod val="75000"/>
                  </a:srgbClr>
                </a:solidFill>
                <a:cs typeface="B Traffic" pitchFamily="2" charset="-78"/>
              </a:rPr>
              <a:t>می‌شود</a:t>
            </a:r>
            <a:r>
              <a:rPr lang="fa-IR" sz="2000" b="1" dirty="0" smtClean="0">
                <a:solidFill>
                  <a:srgbClr val="7DCC2E">
                    <a:lumMod val="75000"/>
                  </a:srgbClr>
                </a:solidFill>
                <a:cs typeface="B Traffic" pitchFamily="2" charset="-78"/>
              </a:rPr>
              <a:t>.</a:t>
            </a:r>
            <a:endParaRPr lang="fa-IR" sz="2000" b="1" dirty="0">
              <a:solidFill>
                <a:srgbClr val="7DCC2E">
                  <a:lumMod val="75000"/>
                </a:srgbClr>
              </a:solidFill>
              <a:cs typeface="B Traffic" pitchFamily="2" charset="-78"/>
            </a:endParaRPr>
          </a:p>
          <a:p>
            <a:pPr algn="justLow" rtl="1">
              <a:lnSpc>
                <a:spcPct val="100000"/>
              </a:lnSpc>
              <a:spcBef>
                <a:spcPct val="0"/>
              </a:spcBef>
              <a:buFont typeface="Arial" panose="020B0604020202020204" pitchFamily="34" charset="0"/>
              <a:buChar char="•"/>
            </a:pPr>
            <a:r>
              <a:rPr lang="fa-IR" sz="2000" b="1" dirty="0">
                <a:solidFill>
                  <a:srgbClr val="7DCC2E">
                    <a:lumMod val="75000"/>
                  </a:srgbClr>
                </a:solidFill>
                <a:cs typeface="B Traffic" pitchFamily="2" charset="-78"/>
              </a:rPr>
              <a:t>مجری مکلف </a:t>
            </a:r>
            <a:r>
              <a:rPr lang="fa-IR" sz="2000" b="1" dirty="0" err="1">
                <a:solidFill>
                  <a:srgbClr val="7DCC2E">
                    <a:lumMod val="75000"/>
                  </a:srgbClr>
                </a:solidFill>
                <a:cs typeface="B Traffic" pitchFamily="2" charset="-78"/>
              </a:rPr>
              <a:t>می‌گردد</a:t>
            </a:r>
            <a:r>
              <a:rPr lang="fa-IR" sz="2000" b="1" dirty="0">
                <a:solidFill>
                  <a:srgbClr val="7DCC2E">
                    <a:lumMod val="75000"/>
                  </a:srgbClr>
                </a:solidFill>
                <a:cs typeface="B Traffic" pitchFamily="2" charset="-78"/>
              </a:rPr>
              <a:t> تا تضمینات لازم برای ضمانت حسن اجرای طرح و استفاده صحیح از منابع </a:t>
            </a:r>
            <a:r>
              <a:rPr lang="fa-IR" sz="2000" b="1" dirty="0" err="1">
                <a:solidFill>
                  <a:srgbClr val="7DCC2E">
                    <a:lumMod val="75000"/>
                  </a:srgbClr>
                </a:solidFill>
                <a:cs typeface="B Traffic" pitchFamily="2" charset="-78"/>
              </a:rPr>
              <a:t>تجمیع</a:t>
            </a:r>
            <a:r>
              <a:rPr lang="fa-IR" sz="2000" b="1" dirty="0">
                <a:solidFill>
                  <a:srgbClr val="7DCC2E">
                    <a:lumMod val="75000"/>
                  </a:srgbClr>
                </a:solidFill>
                <a:cs typeface="B Traffic" pitchFamily="2" charset="-78"/>
              </a:rPr>
              <a:t> شده را </a:t>
            </a:r>
            <a:r>
              <a:rPr lang="fa-IR" sz="2000" b="1" dirty="0" smtClean="0">
                <a:solidFill>
                  <a:srgbClr val="7DCC2E">
                    <a:lumMod val="75000"/>
                  </a:srgbClr>
                </a:solidFill>
                <a:cs typeface="B Traffic" pitchFamily="2" charset="-78"/>
              </a:rPr>
              <a:t>نزد </a:t>
            </a:r>
            <a:r>
              <a:rPr lang="fa-IR" sz="2000" b="1" dirty="0">
                <a:solidFill>
                  <a:srgbClr val="7DCC2E">
                    <a:lumMod val="75000"/>
                  </a:srgbClr>
                </a:solidFill>
                <a:cs typeface="B Traffic" pitchFamily="2" charset="-78"/>
              </a:rPr>
              <a:t>بانک بسپارد</a:t>
            </a:r>
            <a:r>
              <a:rPr lang="fa-IR" sz="2000" b="1" dirty="0" smtClean="0">
                <a:solidFill>
                  <a:srgbClr val="7DCC2E">
                    <a:lumMod val="75000"/>
                  </a:srgbClr>
                </a:solidFill>
                <a:cs typeface="B Traffic" pitchFamily="2" charset="-78"/>
              </a:rPr>
              <a:t>.</a:t>
            </a:r>
          </a:p>
          <a:p>
            <a:pPr algn="justLow" rtl="1">
              <a:lnSpc>
                <a:spcPct val="100000"/>
              </a:lnSpc>
              <a:spcBef>
                <a:spcPct val="0"/>
              </a:spcBef>
              <a:buFont typeface="Arial" panose="020B0604020202020204" pitchFamily="34" charset="0"/>
              <a:buChar char="•"/>
            </a:pPr>
            <a:r>
              <a:rPr lang="fa-IR" sz="2000" b="1" dirty="0" smtClean="0">
                <a:solidFill>
                  <a:srgbClr val="7DCC2E">
                    <a:lumMod val="75000"/>
                  </a:srgbClr>
                </a:solidFill>
                <a:cs typeface="B Traffic" pitchFamily="2" charset="-78"/>
              </a:rPr>
              <a:t>نظارت </a:t>
            </a:r>
            <a:r>
              <a:rPr lang="fa-IR" sz="2000" b="1" dirty="0">
                <a:solidFill>
                  <a:srgbClr val="7DCC2E">
                    <a:lumMod val="75000"/>
                  </a:srgbClr>
                </a:solidFill>
                <a:cs typeface="B Traffic" pitchFamily="2" charset="-78"/>
              </a:rPr>
              <a:t>امین  در حدود صحت اجرا و نحوه هزینه وجوه </a:t>
            </a:r>
            <a:r>
              <a:rPr lang="fa-IR" sz="2000" b="1" dirty="0" err="1">
                <a:solidFill>
                  <a:srgbClr val="7DCC2E">
                    <a:lumMod val="75000"/>
                  </a:srgbClr>
                </a:solidFill>
                <a:cs typeface="B Traffic" pitchFamily="2" charset="-78"/>
              </a:rPr>
              <a:t>تجمیعی</a:t>
            </a:r>
            <a:r>
              <a:rPr lang="fa-IR" sz="2000" b="1" dirty="0">
                <a:solidFill>
                  <a:srgbClr val="7DCC2E">
                    <a:lumMod val="75000"/>
                  </a:srgbClr>
                </a:solidFill>
                <a:cs typeface="B Traffic" pitchFamily="2" charset="-78"/>
              </a:rPr>
              <a:t> اشخاص حامی طبق </a:t>
            </a:r>
            <a:r>
              <a:rPr lang="fa-IR" sz="2000" b="1" dirty="0" err="1">
                <a:solidFill>
                  <a:srgbClr val="7DCC2E">
                    <a:lumMod val="75000"/>
                  </a:srgbClr>
                </a:solidFill>
                <a:cs typeface="B Traffic" pitchFamily="2" charset="-78"/>
              </a:rPr>
              <a:t>طرح‌نامه</a:t>
            </a:r>
            <a:r>
              <a:rPr lang="fa-IR" sz="2000" b="1" dirty="0">
                <a:solidFill>
                  <a:srgbClr val="7DCC2E">
                    <a:lumMod val="75000"/>
                  </a:srgbClr>
                </a:solidFill>
                <a:cs typeface="B Traffic" pitchFamily="2" charset="-78"/>
              </a:rPr>
              <a:t> خواهد بود. </a:t>
            </a:r>
            <a:endParaRPr lang="fa-IR" sz="2000" b="1" dirty="0" smtClean="0">
              <a:solidFill>
                <a:srgbClr val="7DCC2E">
                  <a:lumMod val="75000"/>
                </a:srgbClr>
              </a:solidFill>
              <a:cs typeface="B Traffic" pitchFamily="2" charset="-78"/>
            </a:endParaRPr>
          </a:p>
          <a:p>
            <a:pPr algn="justLow" rtl="1">
              <a:lnSpc>
                <a:spcPct val="100000"/>
              </a:lnSpc>
              <a:spcBef>
                <a:spcPct val="0"/>
              </a:spcBef>
              <a:buFont typeface="Arial" panose="020B0604020202020204" pitchFamily="34" charset="0"/>
              <a:buChar char="•"/>
            </a:pPr>
            <a:r>
              <a:rPr lang="fa-IR" sz="2000" b="1" dirty="0">
                <a:solidFill>
                  <a:srgbClr val="7DCC2E">
                    <a:lumMod val="75000"/>
                  </a:srgbClr>
                </a:solidFill>
                <a:cs typeface="B Traffic" pitchFamily="2" charset="-78"/>
              </a:rPr>
              <a:t>منابع تجهیز شده برای اجرای طرح امانی بوده و ثبت حسابداری آن وفق حسابداری مشارکت راستین صورت </a:t>
            </a:r>
            <a:r>
              <a:rPr lang="fa-IR" sz="2000" b="1" dirty="0" err="1">
                <a:solidFill>
                  <a:srgbClr val="7DCC2E">
                    <a:lumMod val="75000"/>
                  </a:srgbClr>
                </a:solidFill>
                <a:cs typeface="B Traffic" pitchFamily="2" charset="-78"/>
              </a:rPr>
              <a:t>می‌گیرد</a:t>
            </a:r>
            <a:r>
              <a:rPr lang="fa-IR" sz="2000" b="1" dirty="0">
                <a:solidFill>
                  <a:srgbClr val="7DCC2E">
                    <a:lumMod val="75000"/>
                  </a:srgbClr>
                </a:solidFill>
                <a:cs typeface="B Traffic" pitchFamily="2" charset="-78"/>
              </a:rPr>
              <a:t>. </a:t>
            </a:r>
            <a:endParaRPr lang="fa-IR" sz="2000" b="1" dirty="0" smtClean="0">
              <a:solidFill>
                <a:srgbClr val="7DCC2E">
                  <a:lumMod val="75000"/>
                </a:srgbClr>
              </a:solidFill>
              <a:cs typeface="B Traffic" pitchFamily="2" charset="-78"/>
            </a:endParaRPr>
          </a:p>
          <a:p>
            <a:pPr algn="justLow" rtl="1">
              <a:lnSpc>
                <a:spcPct val="100000"/>
              </a:lnSpc>
              <a:spcBef>
                <a:spcPct val="0"/>
              </a:spcBef>
              <a:buFont typeface="Arial" panose="020B0604020202020204" pitchFamily="34" charset="0"/>
              <a:buChar char="•"/>
            </a:pPr>
            <a:r>
              <a:rPr lang="fa-IR" sz="2000" b="1" dirty="0" err="1">
                <a:solidFill>
                  <a:srgbClr val="7DCC2E">
                    <a:lumMod val="75000"/>
                  </a:srgbClr>
                </a:solidFill>
                <a:cs typeface="B Traffic" pitchFamily="2" charset="-78"/>
              </a:rPr>
              <a:t>کارمزد</a:t>
            </a:r>
            <a:r>
              <a:rPr lang="fa-IR" sz="2000" b="1" dirty="0">
                <a:solidFill>
                  <a:srgbClr val="7DCC2E">
                    <a:lumMod val="75000"/>
                  </a:srgbClr>
                </a:solidFill>
                <a:cs typeface="B Traffic" pitchFamily="2" charset="-78"/>
              </a:rPr>
              <a:t> بانک بابت ارائه خدمات </a:t>
            </a:r>
            <a:r>
              <a:rPr lang="fa-IR" sz="2000" b="1" dirty="0" err="1">
                <a:solidFill>
                  <a:srgbClr val="7DCC2E">
                    <a:lumMod val="75000"/>
                  </a:srgbClr>
                </a:solidFill>
                <a:cs typeface="B Traffic" pitchFamily="2" charset="-78"/>
              </a:rPr>
              <a:t>زیرسیستم</a:t>
            </a:r>
            <a:r>
              <a:rPr lang="fa-IR" sz="2000" b="1" dirty="0">
                <a:solidFill>
                  <a:srgbClr val="7DCC2E">
                    <a:lumMod val="75000"/>
                  </a:srgbClr>
                </a:solidFill>
                <a:cs typeface="B Traffic" pitchFamily="2" charset="-78"/>
              </a:rPr>
              <a:t> تأمین مالی حامی، حداقل معادل یک درصد منابع </a:t>
            </a:r>
            <a:r>
              <a:rPr lang="fa-IR" sz="2000" b="1" dirty="0" err="1">
                <a:solidFill>
                  <a:srgbClr val="7DCC2E">
                    <a:lumMod val="75000"/>
                  </a:srgbClr>
                </a:solidFill>
                <a:cs typeface="B Traffic" pitchFamily="2" charset="-78"/>
              </a:rPr>
              <a:t>تجمیع</a:t>
            </a:r>
            <a:r>
              <a:rPr lang="fa-IR" sz="2000" b="1" dirty="0">
                <a:solidFill>
                  <a:srgbClr val="7DCC2E">
                    <a:lumMod val="75000"/>
                  </a:srgbClr>
                </a:solidFill>
                <a:cs typeface="B Traffic" pitchFamily="2" charset="-78"/>
              </a:rPr>
              <a:t> شده </a:t>
            </a:r>
            <a:r>
              <a:rPr lang="fa-IR" sz="2000" b="1" dirty="0" err="1">
                <a:solidFill>
                  <a:srgbClr val="7DCC2E">
                    <a:lumMod val="75000"/>
                  </a:srgbClr>
                </a:solidFill>
                <a:cs typeface="B Traffic" pitchFamily="2" charset="-78"/>
              </a:rPr>
              <a:t>می‌باشد</a:t>
            </a:r>
            <a:r>
              <a:rPr lang="fa-IR" sz="2000" b="1" dirty="0">
                <a:solidFill>
                  <a:srgbClr val="7DCC2E">
                    <a:lumMod val="75000"/>
                  </a:srgbClr>
                </a:solidFill>
                <a:cs typeface="B Traffic" pitchFamily="2" charset="-78"/>
              </a:rPr>
              <a:t>.</a:t>
            </a:r>
          </a:p>
          <a:p>
            <a:pPr algn="justLow" rtl="1">
              <a:lnSpc>
                <a:spcPct val="100000"/>
              </a:lnSpc>
              <a:spcBef>
                <a:spcPct val="0"/>
              </a:spcBef>
              <a:buFont typeface="Arial" panose="020B0604020202020204" pitchFamily="34" charset="0"/>
              <a:buChar char="•"/>
            </a:pPr>
            <a:endParaRPr lang="fa-IR" sz="2000" b="1" dirty="0">
              <a:solidFill>
                <a:srgbClr val="7DCC2E">
                  <a:lumMod val="75000"/>
                </a:srgbClr>
              </a:solidFill>
              <a:cs typeface="B Traffic" pitchFamily="2" charset="-78"/>
            </a:endParaRPr>
          </a:p>
          <a:p>
            <a:pPr algn="justLow" rtl="1">
              <a:lnSpc>
                <a:spcPct val="100000"/>
              </a:lnSpc>
              <a:spcBef>
                <a:spcPct val="0"/>
              </a:spcBef>
              <a:buFont typeface="Arial" panose="020B0604020202020204" pitchFamily="34" charset="0"/>
              <a:buChar char="•"/>
            </a:pPr>
            <a:endParaRPr lang="fa-IR" sz="2000" b="1" dirty="0" smtClean="0">
              <a:solidFill>
                <a:srgbClr val="7DCC2E">
                  <a:lumMod val="75000"/>
                </a:srgbClr>
              </a:solidFill>
              <a:cs typeface="B Traffic" pitchFamily="2" charset="-78"/>
            </a:endParaRPr>
          </a:p>
        </p:txBody>
      </p:sp>
    </p:spTree>
    <p:extLst>
      <p:ext uri="{BB962C8B-B14F-4D97-AF65-F5344CB8AC3E}">
        <p14:creationId xmlns:p14="http://schemas.microsoft.com/office/powerpoint/2010/main" val="425824100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48846" y="1295400"/>
            <a:ext cx="7914154" cy="990600"/>
          </a:xfrm>
        </p:spPr>
        <p:txBody>
          <a:bodyPr>
            <a:noAutofit/>
          </a:bodyPr>
          <a:lstStyle/>
          <a:p>
            <a:pPr algn="ctr" rtl="1">
              <a:lnSpc>
                <a:spcPct val="100000"/>
              </a:lnSpc>
            </a:pPr>
            <a:r>
              <a:rPr lang="fa-IR" sz="4000" dirty="0">
                <a:solidFill>
                  <a:schemeClr val="bg2">
                    <a:lumMod val="60000"/>
                    <a:lumOff val="40000"/>
                  </a:schemeClr>
                </a:solidFill>
                <a:cs typeface="B Titr" panose="00000700000000000000" pitchFamily="2" charset="-78"/>
              </a:rPr>
              <a:t>تأمین مالی </a:t>
            </a:r>
            <a:r>
              <a:rPr lang="fa-IR" sz="4000" dirty="0" smtClean="0">
                <a:solidFill>
                  <a:schemeClr val="bg2">
                    <a:lumMod val="60000"/>
                    <a:lumOff val="40000"/>
                  </a:schemeClr>
                </a:solidFill>
                <a:cs typeface="B Titr" panose="00000700000000000000" pitchFamily="2" charset="-78"/>
              </a:rPr>
              <a:t>حامی </a:t>
            </a:r>
            <a:r>
              <a:rPr lang="en-US" sz="4000" dirty="0" smtClean="0">
                <a:solidFill>
                  <a:schemeClr val="bg2">
                    <a:lumMod val="60000"/>
                    <a:lumOff val="40000"/>
                  </a:schemeClr>
                </a:solidFill>
                <a:cs typeface="B Titr" panose="00000700000000000000" pitchFamily="2" charset="-78"/>
              </a:rPr>
              <a:t>(SCF)</a:t>
            </a:r>
            <a:endParaRPr lang="en-US" sz="4000" dirty="0">
              <a:solidFill>
                <a:schemeClr val="bg2">
                  <a:lumMod val="60000"/>
                  <a:lumOff val="40000"/>
                </a:schemeClr>
              </a:solidFill>
              <a:effectLst/>
              <a:cs typeface="B Titr" panose="00000700000000000000" pitchFamily="2" charset="-78"/>
            </a:endParaRPr>
          </a:p>
        </p:txBody>
      </p:sp>
      <p:sp>
        <p:nvSpPr>
          <p:cNvPr id="4" name="Content Placeholder 3"/>
          <p:cNvSpPr txBox="1">
            <a:spLocks/>
          </p:cNvSpPr>
          <p:nvPr/>
        </p:nvSpPr>
        <p:spPr>
          <a:xfrm>
            <a:off x="228600" y="2133600"/>
            <a:ext cx="8763000" cy="41148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Low" rtl="1">
              <a:lnSpc>
                <a:spcPct val="100000"/>
              </a:lnSpc>
              <a:spcBef>
                <a:spcPct val="0"/>
              </a:spcBef>
              <a:buFont typeface="Arial" panose="020B0604020202020204" pitchFamily="34" charset="0"/>
              <a:buChar char="•"/>
            </a:pPr>
            <a:r>
              <a:rPr lang="fa-IR" sz="2000" b="1" dirty="0" smtClean="0">
                <a:solidFill>
                  <a:srgbClr val="7DCC2E">
                    <a:lumMod val="75000"/>
                  </a:srgbClr>
                </a:solidFill>
                <a:cs typeface="B Traffic" pitchFamily="2" charset="-78"/>
              </a:rPr>
              <a:t>بانک </a:t>
            </a:r>
            <a:r>
              <a:rPr lang="fa-IR" sz="2000" b="1" dirty="0">
                <a:solidFill>
                  <a:srgbClr val="7DCC2E">
                    <a:lumMod val="75000"/>
                  </a:srgbClr>
                </a:solidFill>
                <a:cs typeface="B Traffic" pitchFamily="2" charset="-78"/>
              </a:rPr>
              <a:t>برای ارائه خدمات </a:t>
            </a:r>
            <a:r>
              <a:rPr lang="fa-IR" sz="2000" b="1" dirty="0" err="1">
                <a:solidFill>
                  <a:srgbClr val="7DCC2E">
                    <a:lumMod val="75000"/>
                  </a:srgbClr>
                </a:solidFill>
                <a:cs typeface="B Traffic" pitchFamily="2" charset="-78"/>
              </a:rPr>
              <a:t>زیرسیستم</a:t>
            </a:r>
            <a:r>
              <a:rPr lang="fa-IR" sz="2000" b="1" dirty="0">
                <a:solidFill>
                  <a:srgbClr val="7DCC2E">
                    <a:lumMod val="75000"/>
                  </a:srgbClr>
                </a:solidFill>
                <a:cs typeface="B Traffic" pitchFamily="2" charset="-78"/>
              </a:rPr>
              <a:t> تأمین مالی حامی، بابت ارزیابی و نظارت، حداکثر </a:t>
            </a:r>
            <a:r>
              <a:rPr lang="fa-IR" sz="2000" b="1" dirty="0" err="1">
                <a:solidFill>
                  <a:srgbClr val="7DCC2E">
                    <a:lumMod val="75000"/>
                  </a:srgbClr>
                </a:solidFill>
                <a:cs typeface="B Traffic" pitchFamily="2" charset="-78"/>
              </a:rPr>
              <a:t>هزینه‌ای</a:t>
            </a:r>
            <a:r>
              <a:rPr lang="fa-IR" sz="2000" b="1" dirty="0">
                <a:solidFill>
                  <a:srgbClr val="7DCC2E">
                    <a:lumMod val="75000"/>
                  </a:srgbClr>
                </a:solidFill>
                <a:cs typeface="B Traffic" pitchFamily="2" charset="-78"/>
              </a:rPr>
              <a:t> برابر با ثلث </a:t>
            </a:r>
            <a:r>
              <a:rPr lang="fa-IR" sz="2000" b="1" dirty="0" err="1">
                <a:solidFill>
                  <a:srgbClr val="7DCC2E">
                    <a:lumMod val="75000"/>
                  </a:srgbClr>
                </a:solidFill>
                <a:cs typeface="B Traffic" pitchFamily="2" charset="-78"/>
              </a:rPr>
              <a:t>هزینه‌های</a:t>
            </a:r>
            <a:r>
              <a:rPr lang="fa-IR" sz="2000" b="1" dirty="0">
                <a:solidFill>
                  <a:srgbClr val="7DCC2E">
                    <a:lumMod val="75000"/>
                  </a:srgbClr>
                </a:solidFill>
                <a:cs typeface="B Traffic" pitchFamily="2" charset="-78"/>
              </a:rPr>
              <a:t> ارزیابی و نظارت </a:t>
            </a:r>
            <a:r>
              <a:rPr lang="fa-IR" sz="2000" b="1" dirty="0" err="1">
                <a:solidFill>
                  <a:srgbClr val="7DCC2E">
                    <a:lumMod val="75000"/>
                  </a:srgbClr>
                </a:solidFill>
                <a:cs typeface="B Traffic" pitchFamily="2" charset="-78"/>
              </a:rPr>
              <a:t>طرح‌های</a:t>
            </a:r>
            <a:r>
              <a:rPr lang="fa-IR" sz="2000" b="1" dirty="0">
                <a:solidFill>
                  <a:srgbClr val="7DCC2E">
                    <a:lumMod val="75000"/>
                  </a:srgbClr>
                </a:solidFill>
                <a:cs typeface="B Traffic" pitchFamily="2" charset="-78"/>
              </a:rPr>
              <a:t> اقتصادی </a:t>
            </a:r>
            <a:r>
              <a:rPr lang="fa-IR" sz="2000" b="1" dirty="0" smtClean="0">
                <a:solidFill>
                  <a:srgbClr val="7DCC2E">
                    <a:lumMod val="75000"/>
                  </a:srgbClr>
                </a:solidFill>
                <a:cs typeface="B Traffic" pitchFamily="2" charset="-78"/>
              </a:rPr>
              <a:t>از </a:t>
            </a:r>
            <a:r>
              <a:rPr lang="fa-IR" sz="2000" b="1" dirty="0">
                <a:solidFill>
                  <a:srgbClr val="7DCC2E">
                    <a:lumMod val="75000"/>
                  </a:srgbClr>
                </a:solidFill>
                <a:cs typeface="B Traffic" pitchFamily="2" charset="-78"/>
              </a:rPr>
              <a:t>مجری دریافت یا از محل منابع </a:t>
            </a:r>
            <a:r>
              <a:rPr lang="fa-IR" sz="2000" b="1" dirty="0" err="1">
                <a:solidFill>
                  <a:srgbClr val="7DCC2E">
                    <a:lumMod val="75000"/>
                  </a:srgbClr>
                </a:solidFill>
                <a:cs typeface="B Traffic" pitchFamily="2" charset="-78"/>
              </a:rPr>
              <a:t>تجمیعی</a:t>
            </a:r>
            <a:r>
              <a:rPr lang="fa-IR" sz="2000" b="1" dirty="0">
                <a:solidFill>
                  <a:srgbClr val="7DCC2E">
                    <a:lumMod val="75000"/>
                  </a:srgbClr>
                </a:solidFill>
                <a:cs typeface="B Traffic" pitchFamily="2" charset="-78"/>
              </a:rPr>
              <a:t> برداشت خواهد کرد.</a:t>
            </a:r>
          </a:p>
          <a:p>
            <a:pPr algn="justLow" rtl="1">
              <a:lnSpc>
                <a:spcPct val="100000"/>
              </a:lnSpc>
              <a:spcBef>
                <a:spcPct val="0"/>
              </a:spcBef>
              <a:buFont typeface="Arial" panose="020B0604020202020204" pitchFamily="34" charset="0"/>
              <a:buChar char="•"/>
            </a:pPr>
            <a:r>
              <a:rPr lang="fa-IR" sz="2000" b="1" dirty="0">
                <a:solidFill>
                  <a:srgbClr val="7DCC2E">
                    <a:lumMod val="75000"/>
                  </a:srgbClr>
                </a:solidFill>
                <a:cs typeface="B Traffic" pitchFamily="2" charset="-78"/>
              </a:rPr>
              <a:t>در صورت کشف فساد در </a:t>
            </a:r>
            <a:r>
              <a:rPr lang="fa-IR" sz="2000" b="1" dirty="0" err="1">
                <a:solidFill>
                  <a:srgbClr val="7DCC2E">
                    <a:lumMod val="75000"/>
                  </a:srgbClr>
                </a:solidFill>
                <a:cs typeface="B Traffic" pitchFamily="2" charset="-78"/>
              </a:rPr>
              <a:t>طرح‌نامه</a:t>
            </a:r>
            <a:r>
              <a:rPr lang="fa-IR" sz="2000" b="1" dirty="0">
                <a:solidFill>
                  <a:srgbClr val="7DCC2E">
                    <a:lumMod val="75000"/>
                  </a:srgbClr>
                </a:solidFill>
                <a:cs typeface="B Traffic" pitchFamily="2" charset="-78"/>
              </a:rPr>
              <a:t> مجری یا تخلف مجری در اجرای مفاد </a:t>
            </a:r>
            <a:r>
              <a:rPr lang="fa-IR" sz="2000" b="1" dirty="0" err="1">
                <a:solidFill>
                  <a:srgbClr val="7DCC2E">
                    <a:lumMod val="75000"/>
                  </a:srgbClr>
                </a:solidFill>
                <a:cs typeface="B Traffic" pitchFamily="2" charset="-78"/>
              </a:rPr>
              <a:t>طرح‌نامه</a:t>
            </a:r>
            <a:r>
              <a:rPr lang="fa-IR" sz="2000" b="1" dirty="0">
                <a:solidFill>
                  <a:srgbClr val="7DCC2E">
                    <a:lumMod val="75000"/>
                  </a:srgbClr>
                </a:solidFill>
                <a:cs typeface="B Traffic" pitchFamily="2" charset="-78"/>
              </a:rPr>
              <a:t>، یا در هر صورتی که اجرای </a:t>
            </a:r>
            <a:r>
              <a:rPr lang="fa-IR" sz="2000" b="1" dirty="0" err="1">
                <a:solidFill>
                  <a:srgbClr val="7DCC2E">
                    <a:lumMod val="75000"/>
                  </a:srgbClr>
                </a:solidFill>
                <a:cs typeface="B Traffic" pitchFamily="2" charset="-78"/>
              </a:rPr>
              <a:t>طرح‌نامه</a:t>
            </a:r>
            <a:r>
              <a:rPr lang="fa-IR" sz="2000" b="1" dirty="0">
                <a:solidFill>
                  <a:srgbClr val="7DCC2E">
                    <a:lumMod val="75000"/>
                  </a:srgbClr>
                </a:solidFill>
                <a:cs typeface="B Traffic" pitchFamily="2" charset="-78"/>
              </a:rPr>
              <a:t> به هر دلیل </a:t>
            </a:r>
            <a:r>
              <a:rPr lang="fa-IR" sz="2000" b="1" dirty="0" err="1">
                <a:solidFill>
                  <a:srgbClr val="7DCC2E">
                    <a:lumMod val="75000"/>
                  </a:srgbClr>
                </a:solidFill>
                <a:cs typeface="B Traffic" pitchFamily="2" charset="-78"/>
              </a:rPr>
              <a:t>متعذّر</a:t>
            </a:r>
            <a:r>
              <a:rPr lang="fa-IR" sz="2000" b="1" dirty="0">
                <a:solidFill>
                  <a:srgbClr val="7DCC2E">
                    <a:lumMod val="75000"/>
                  </a:srgbClr>
                </a:solidFill>
                <a:cs typeface="B Traffic" pitchFamily="2" charset="-78"/>
              </a:rPr>
              <a:t> گردد، مجری مکلف </a:t>
            </a:r>
            <a:r>
              <a:rPr lang="fa-IR" sz="2000" b="1" dirty="0" smtClean="0">
                <a:solidFill>
                  <a:srgbClr val="7DCC2E">
                    <a:lumMod val="75000"/>
                  </a:srgbClr>
                </a:solidFill>
                <a:cs typeface="B Traffic" pitchFamily="2" charset="-78"/>
              </a:rPr>
              <a:t>به </a:t>
            </a:r>
            <a:r>
              <a:rPr lang="fa-IR" sz="2000" b="1" dirty="0">
                <a:solidFill>
                  <a:srgbClr val="7DCC2E">
                    <a:lumMod val="75000"/>
                  </a:srgbClr>
                </a:solidFill>
                <a:cs typeface="B Traffic" pitchFamily="2" charset="-78"/>
              </a:rPr>
              <a:t>استرداد وجوه دریافتی به بانک و جبران خسارت وارده </a:t>
            </a:r>
            <a:r>
              <a:rPr lang="fa-IR" sz="2000" b="1" dirty="0" smtClean="0">
                <a:solidFill>
                  <a:srgbClr val="7DCC2E">
                    <a:lumMod val="75000"/>
                  </a:srgbClr>
                </a:solidFill>
                <a:cs typeface="B Traffic" pitchFamily="2" charset="-78"/>
              </a:rPr>
              <a:t>است.</a:t>
            </a:r>
          </a:p>
          <a:p>
            <a:pPr algn="justLow" rtl="1">
              <a:lnSpc>
                <a:spcPct val="100000"/>
              </a:lnSpc>
              <a:spcBef>
                <a:spcPct val="0"/>
              </a:spcBef>
              <a:buFont typeface="Arial" panose="020B0604020202020204" pitchFamily="34" charset="0"/>
              <a:buChar char="•"/>
            </a:pPr>
            <a:r>
              <a:rPr lang="fa-IR" sz="2000" b="1" dirty="0" smtClean="0">
                <a:solidFill>
                  <a:srgbClr val="7DCC2E">
                    <a:lumMod val="75000"/>
                  </a:srgbClr>
                </a:solidFill>
                <a:cs typeface="B Traffic" pitchFamily="2" charset="-78"/>
              </a:rPr>
              <a:t>بانک ریز </a:t>
            </a:r>
            <a:r>
              <a:rPr lang="fa-IR" sz="2000" b="1" dirty="0">
                <a:solidFill>
                  <a:srgbClr val="7DCC2E">
                    <a:lumMod val="75000"/>
                  </a:srgbClr>
                </a:solidFill>
                <a:cs typeface="B Traffic" pitchFamily="2" charset="-78"/>
              </a:rPr>
              <a:t>فعالیت و اسناد و مستندات </a:t>
            </a:r>
            <a:r>
              <a:rPr lang="fa-IR" sz="2000" b="1" dirty="0" err="1">
                <a:solidFill>
                  <a:srgbClr val="7DCC2E">
                    <a:lumMod val="75000"/>
                  </a:srgbClr>
                </a:solidFill>
                <a:cs typeface="B Traffic" pitchFamily="2" charset="-78"/>
              </a:rPr>
              <a:t>طرح‌نامه</a:t>
            </a:r>
            <a:r>
              <a:rPr lang="fa-IR" sz="2000" b="1" dirty="0">
                <a:solidFill>
                  <a:srgbClr val="7DCC2E">
                    <a:lumMod val="75000"/>
                  </a:srgbClr>
                </a:solidFill>
                <a:cs typeface="B Traffic" pitchFamily="2" charset="-78"/>
              </a:rPr>
              <a:t> و مجری از زمان قبول </a:t>
            </a:r>
            <a:r>
              <a:rPr lang="fa-IR" sz="2000" b="1" dirty="0" err="1">
                <a:solidFill>
                  <a:srgbClr val="7DCC2E">
                    <a:lumMod val="75000"/>
                  </a:srgbClr>
                </a:solidFill>
                <a:cs typeface="B Traffic" pitchFamily="2" charset="-78"/>
              </a:rPr>
              <a:t>طرح‌نامه</a:t>
            </a:r>
            <a:r>
              <a:rPr lang="fa-IR" sz="2000" b="1" dirty="0">
                <a:solidFill>
                  <a:srgbClr val="7DCC2E">
                    <a:lumMod val="75000"/>
                  </a:srgbClr>
                </a:solidFill>
                <a:cs typeface="B Traffic" pitchFamily="2" charset="-78"/>
              </a:rPr>
              <a:t> تا یک سال پس از پایان طرح در سامانه تأمین مالی جمعی خود </a:t>
            </a:r>
            <a:r>
              <a:rPr lang="fa-IR" sz="2000" b="1" dirty="0" smtClean="0">
                <a:solidFill>
                  <a:srgbClr val="7DCC2E">
                    <a:lumMod val="75000"/>
                  </a:srgbClr>
                </a:solidFill>
                <a:cs typeface="B Traffic" pitchFamily="2" charset="-78"/>
              </a:rPr>
              <a:t>منتشر </a:t>
            </a:r>
            <a:r>
              <a:rPr lang="fa-IR" sz="2000" b="1" dirty="0" err="1" smtClean="0">
                <a:solidFill>
                  <a:srgbClr val="7DCC2E">
                    <a:lumMod val="75000"/>
                  </a:srgbClr>
                </a:solidFill>
                <a:cs typeface="B Traffic" pitchFamily="2" charset="-78"/>
              </a:rPr>
              <a:t>می‌کند</a:t>
            </a:r>
            <a:r>
              <a:rPr lang="fa-IR" sz="2000" b="1" dirty="0" smtClean="0">
                <a:solidFill>
                  <a:srgbClr val="7DCC2E">
                    <a:lumMod val="75000"/>
                  </a:srgbClr>
                </a:solidFill>
                <a:cs typeface="B Traffic" pitchFamily="2" charset="-78"/>
              </a:rPr>
              <a:t>.</a:t>
            </a:r>
            <a:endParaRPr lang="fa-IR" sz="2000" b="1" dirty="0">
              <a:solidFill>
                <a:srgbClr val="7DCC2E">
                  <a:lumMod val="75000"/>
                </a:srgbClr>
              </a:solidFill>
              <a:cs typeface="B Traffic" pitchFamily="2" charset="-78"/>
            </a:endParaRPr>
          </a:p>
          <a:p>
            <a:pPr algn="justLow" rtl="1">
              <a:lnSpc>
                <a:spcPct val="100000"/>
              </a:lnSpc>
              <a:spcBef>
                <a:spcPct val="0"/>
              </a:spcBef>
              <a:buFont typeface="Arial" panose="020B0604020202020204" pitchFamily="34" charset="0"/>
              <a:buChar char="•"/>
            </a:pPr>
            <a:r>
              <a:rPr lang="fa-IR" sz="2000" b="1" dirty="0">
                <a:solidFill>
                  <a:srgbClr val="7DCC2E">
                    <a:lumMod val="75000"/>
                  </a:srgbClr>
                </a:solidFill>
                <a:cs typeface="B Traffic" pitchFamily="2" charset="-78"/>
              </a:rPr>
              <a:t>بانک شرایط لازم </a:t>
            </a:r>
            <a:r>
              <a:rPr lang="fa-IR" sz="2000" b="1" dirty="0" smtClean="0">
                <a:solidFill>
                  <a:srgbClr val="7DCC2E">
                    <a:lumMod val="75000"/>
                  </a:srgbClr>
                </a:solidFill>
                <a:cs typeface="B Traffic" pitchFamily="2" charset="-78"/>
              </a:rPr>
              <a:t>را </a:t>
            </a:r>
            <a:r>
              <a:rPr lang="fa-IR" sz="2000" b="1" dirty="0">
                <a:solidFill>
                  <a:srgbClr val="7DCC2E">
                    <a:lumMod val="75000"/>
                  </a:srgbClr>
                </a:solidFill>
                <a:cs typeface="B Traffic" pitchFamily="2" charset="-78"/>
              </a:rPr>
              <a:t>در سامانه تأمین مالی جمعی و لینک درگاه پرداخت خود در </a:t>
            </a:r>
            <a:r>
              <a:rPr lang="fa-IR" sz="2000" b="1" dirty="0" err="1">
                <a:solidFill>
                  <a:srgbClr val="7DCC2E">
                    <a:lumMod val="75000"/>
                  </a:srgbClr>
                </a:solidFill>
                <a:cs typeface="B Traffic" pitchFamily="2" charset="-78"/>
              </a:rPr>
              <a:t>شبکه‌های</a:t>
            </a:r>
            <a:r>
              <a:rPr lang="fa-IR" sz="2000" b="1" dirty="0">
                <a:solidFill>
                  <a:srgbClr val="7DCC2E">
                    <a:lumMod val="75000"/>
                  </a:srgbClr>
                </a:solidFill>
                <a:cs typeface="B Traffic" pitchFamily="2" charset="-78"/>
              </a:rPr>
              <a:t> اجتماعی فراهم </a:t>
            </a:r>
            <a:r>
              <a:rPr lang="fa-IR" sz="2000" b="1" dirty="0" err="1">
                <a:solidFill>
                  <a:srgbClr val="7DCC2E">
                    <a:lumMod val="75000"/>
                  </a:srgbClr>
                </a:solidFill>
                <a:cs typeface="B Traffic" pitchFamily="2" charset="-78"/>
              </a:rPr>
              <a:t>می‌نماید</a:t>
            </a:r>
            <a:r>
              <a:rPr lang="fa-IR" sz="2000" b="1" dirty="0">
                <a:solidFill>
                  <a:srgbClr val="7DCC2E">
                    <a:lumMod val="75000"/>
                  </a:srgbClr>
                </a:solidFill>
                <a:cs typeface="B Traffic" pitchFamily="2" charset="-78"/>
              </a:rPr>
              <a:t>. </a:t>
            </a:r>
            <a:endParaRPr lang="fa-IR" sz="2000" b="1" dirty="0" smtClean="0">
              <a:solidFill>
                <a:srgbClr val="7DCC2E">
                  <a:lumMod val="75000"/>
                </a:srgbClr>
              </a:solidFill>
              <a:cs typeface="B Traffic" pitchFamily="2" charset="-78"/>
            </a:endParaRPr>
          </a:p>
          <a:p>
            <a:pPr algn="justLow" rtl="1">
              <a:lnSpc>
                <a:spcPct val="100000"/>
              </a:lnSpc>
              <a:spcBef>
                <a:spcPct val="0"/>
              </a:spcBef>
              <a:buFont typeface="Arial" panose="020B0604020202020204" pitchFamily="34" charset="0"/>
              <a:buChar char="•"/>
            </a:pPr>
            <a:r>
              <a:rPr lang="fa-IR" sz="2000" b="1" dirty="0">
                <a:solidFill>
                  <a:srgbClr val="7DCC2E">
                    <a:lumMod val="75000"/>
                  </a:srgbClr>
                </a:solidFill>
                <a:cs typeface="B Traffic" pitchFamily="2" charset="-78"/>
              </a:rPr>
              <a:t>اطلاعات </a:t>
            </a:r>
            <a:r>
              <a:rPr lang="fa-IR" sz="2000" b="1" dirty="0" smtClean="0">
                <a:solidFill>
                  <a:srgbClr val="7DCC2E">
                    <a:lumMod val="75000"/>
                  </a:srgbClr>
                </a:solidFill>
                <a:cs typeface="B Traffic" pitchFamily="2" charset="-78"/>
              </a:rPr>
              <a:t>سامانه </a:t>
            </a:r>
            <a:r>
              <a:rPr lang="fa-IR" sz="2000" b="1" dirty="0">
                <a:solidFill>
                  <a:srgbClr val="7DCC2E">
                    <a:lumMod val="75000"/>
                  </a:srgbClr>
                </a:solidFill>
                <a:cs typeface="B Traffic" pitchFamily="2" charset="-78"/>
              </a:rPr>
              <a:t>تأمین مالی جمعی بانک </a:t>
            </a:r>
            <a:r>
              <a:rPr lang="fa-IR" sz="2000" b="1" dirty="0" smtClean="0">
                <a:solidFill>
                  <a:srgbClr val="7DCC2E">
                    <a:lumMod val="75000"/>
                  </a:srgbClr>
                </a:solidFill>
                <a:cs typeface="B Traffic" pitchFamily="2" charset="-78"/>
              </a:rPr>
              <a:t>در </a:t>
            </a:r>
            <a:r>
              <a:rPr lang="fa-IR" sz="2000" b="1" dirty="0">
                <a:solidFill>
                  <a:srgbClr val="7DCC2E">
                    <a:lumMod val="75000"/>
                  </a:srgbClr>
                </a:solidFill>
                <a:cs typeface="B Traffic" pitchFamily="2" charset="-78"/>
              </a:rPr>
              <a:t>ارتباط با </a:t>
            </a:r>
            <a:r>
              <a:rPr lang="fa-IR" sz="2000" b="1" dirty="0" err="1">
                <a:solidFill>
                  <a:srgbClr val="7DCC2E">
                    <a:lumMod val="75000"/>
                  </a:srgbClr>
                </a:solidFill>
                <a:cs typeface="B Traffic" pitchFamily="2" charset="-78"/>
              </a:rPr>
              <a:t>طرح‌های</a:t>
            </a:r>
            <a:r>
              <a:rPr lang="fa-IR" sz="2000" b="1" dirty="0">
                <a:solidFill>
                  <a:srgbClr val="7DCC2E">
                    <a:lumMod val="75000"/>
                  </a:srgbClr>
                </a:solidFill>
                <a:cs typeface="B Traffic" pitchFamily="2" charset="-78"/>
              </a:rPr>
              <a:t> </a:t>
            </a:r>
            <a:r>
              <a:rPr lang="fa-IR" sz="2000" b="1" dirty="0" err="1">
                <a:solidFill>
                  <a:srgbClr val="7DCC2E">
                    <a:lumMod val="75000"/>
                  </a:srgbClr>
                </a:solidFill>
                <a:cs typeface="B Traffic" pitchFamily="2" charset="-78"/>
              </a:rPr>
              <a:t>زیرسیستم</a:t>
            </a:r>
            <a:r>
              <a:rPr lang="fa-IR" sz="2000" b="1" dirty="0">
                <a:solidFill>
                  <a:srgbClr val="7DCC2E">
                    <a:lumMod val="75000"/>
                  </a:srgbClr>
                </a:solidFill>
                <a:cs typeface="B Traffic" pitchFamily="2" charset="-78"/>
              </a:rPr>
              <a:t> تأمین مالی حامی به صورت خودکار در </a:t>
            </a:r>
            <a:r>
              <a:rPr lang="fa-IR" sz="2000" b="1" dirty="0" err="1">
                <a:solidFill>
                  <a:srgbClr val="7DCC2E">
                    <a:lumMod val="75000"/>
                  </a:srgbClr>
                </a:solidFill>
                <a:cs typeface="B Traffic" pitchFamily="2" charset="-78"/>
              </a:rPr>
              <a:t>حساب‌های</a:t>
            </a:r>
            <a:r>
              <a:rPr lang="fa-IR" sz="2000" b="1" dirty="0">
                <a:solidFill>
                  <a:srgbClr val="7DCC2E">
                    <a:lumMod val="75000"/>
                  </a:srgbClr>
                </a:solidFill>
                <a:cs typeface="B Traffic" pitchFamily="2" charset="-78"/>
              </a:rPr>
              <a:t> کاربری و صفحات </a:t>
            </a:r>
            <a:r>
              <a:rPr lang="fa-IR" sz="2000" b="1" dirty="0" err="1">
                <a:solidFill>
                  <a:srgbClr val="7DCC2E">
                    <a:lumMod val="75000"/>
                  </a:srgbClr>
                </a:solidFill>
                <a:cs typeface="B Traffic" pitchFamily="2" charset="-78"/>
              </a:rPr>
              <a:t>وب</a:t>
            </a:r>
            <a:r>
              <a:rPr lang="fa-IR" sz="2000" b="1" dirty="0">
                <a:solidFill>
                  <a:srgbClr val="7DCC2E">
                    <a:lumMod val="75000"/>
                  </a:srgbClr>
                </a:solidFill>
                <a:cs typeface="B Traffic" pitchFamily="2" charset="-78"/>
              </a:rPr>
              <a:t> در </a:t>
            </a:r>
            <a:r>
              <a:rPr lang="fa-IR" sz="2000" b="1" dirty="0" err="1">
                <a:solidFill>
                  <a:srgbClr val="7DCC2E">
                    <a:lumMod val="75000"/>
                  </a:srgbClr>
                </a:solidFill>
                <a:cs typeface="B Traffic" pitchFamily="2" charset="-78"/>
              </a:rPr>
              <a:t>شبکه‌های</a:t>
            </a:r>
            <a:r>
              <a:rPr lang="fa-IR" sz="2000" b="1" dirty="0">
                <a:solidFill>
                  <a:srgbClr val="7DCC2E">
                    <a:lumMod val="75000"/>
                  </a:srgbClr>
                </a:solidFill>
                <a:cs typeface="B Traffic" pitchFamily="2" charset="-78"/>
              </a:rPr>
              <a:t> اجتماعی رایج ارسال و درج </a:t>
            </a:r>
            <a:r>
              <a:rPr lang="fa-IR" sz="2000" b="1" dirty="0" err="1" smtClean="0">
                <a:solidFill>
                  <a:srgbClr val="7DCC2E">
                    <a:lumMod val="75000"/>
                  </a:srgbClr>
                </a:solidFill>
                <a:cs typeface="B Traffic" pitchFamily="2" charset="-78"/>
              </a:rPr>
              <a:t>می‌شود</a:t>
            </a:r>
            <a:r>
              <a:rPr lang="fa-IR" sz="2000" b="1" dirty="0">
                <a:solidFill>
                  <a:srgbClr val="7DCC2E">
                    <a:lumMod val="75000"/>
                  </a:srgbClr>
                </a:solidFill>
                <a:cs typeface="B Traffic" pitchFamily="2" charset="-78"/>
              </a:rPr>
              <a:t>. </a:t>
            </a:r>
            <a:endParaRPr lang="fa-IR" sz="2000" b="1" dirty="0" smtClean="0">
              <a:solidFill>
                <a:srgbClr val="7DCC2E">
                  <a:lumMod val="75000"/>
                </a:srgbClr>
              </a:solidFill>
              <a:cs typeface="B Traffic" pitchFamily="2" charset="-78"/>
            </a:endParaRPr>
          </a:p>
          <a:p>
            <a:pPr algn="justLow" rtl="1">
              <a:lnSpc>
                <a:spcPct val="100000"/>
              </a:lnSpc>
              <a:spcBef>
                <a:spcPct val="0"/>
              </a:spcBef>
              <a:buFont typeface="Arial" panose="020B0604020202020204" pitchFamily="34" charset="0"/>
              <a:buChar char="•"/>
            </a:pPr>
            <a:r>
              <a:rPr lang="fa-IR" sz="2000" b="1" dirty="0" smtClean="0">
                <a:solidFill>
                  <a:srgbClr val="7DCC2E">
                    <a:lumMod val="75000"/>
                  </a:srgbClr>
                </a:solidFill>
                <a:cs typeface="B Traffic" pitchFamily="2" charset="-78"/>
              </a:rPr>
              <a:t>مبالغ </a:t>
            </a:r>
            <a:r>
              <a:rPr lang="fa-IR" sz="2000" b="1" dirty="0" err="1">
                <a:solidFill>
                  <a:srgbClr val="7DCC2E">
                    <a:lumMod val="75000"/>
                  </a:srgbClr>
                </a:solidFill>
                <a:cs typeface="B Traffic" pitchFamily="2" charset="-78"/>
              </a:rPr>
              <a:t>تجمیع</a:t>
            </a:r>
            <a:r>
              <a:rPr lang="fa-IR" sz="2000" b="1" dirty="0">
                <a:solidFill>
                  <a:srgbClr val="7DCC2E">
                    <a:lumMod val="75000"/>
                  </a:srgbClr>
                </a:solidFill>
                <a:cs typeface="B Traffic" pitchFamily="2" charset="-78"/>
              </a:rPr>
              <a:t> شده </a:t>
            </a:r>
            <a:r>
              <a:rPr lang="fa-IR" sz="2000" b="1" dirty="0" smtClean="0">
                <a:solidFill>
                  <a:srgbClr val="7DCC2E">
                    <a:lumMod val="75000"/>
                  </a:srgbClr>
                </a:solidFill>
                <a:cs typeface="B Traffic" pitchFamily="2" charset="-78"/>
              </a:rPr>
              <a:t>به </a:t>
            </a:r>
            <a:r>
              <a:rPr lang="fa-IR" sz="2000" b="1" dirty="0">
                <a:solidFill>
                  <a:srgbClr val="7DCC2E">
                    <a:lumMod val="75000"/>
                  </a:srgbClr>
                </a:solidFill>
                <a:cs typeface="B Traffic" pitchFamily="2" charset="-78"/>
              </a:rPr>
              <a:t>صورت برخط در سامانه تأمین مالی جمعی بانک و صفحات </a:t>
            </a:r>
            <a:r>
              <a:rPr lang="fa-IR" sz="2000" b="1" dirty="0" err="1">
                <a:solidFill>
                  <a:srgbClr val="7DCC2E">
                    <a:lumMod val="75000"/>
                  </a:srgbClr>
                </a:solidFill>
                <a:cs typeface="B Traffic" pitchFamily="2" charset="-78"/>
              </a:rPr>
              <a:t>شبکه‌های</a:t>
            </a:r>
            <a:r>
              <a:rPr lang="fa-IR" sz="2000" b="1" dirty="0">
                <a:solidFill>
                  <a:srgbClr val="7DCC2E">
                    <a:lumMod val="75000"/>
                  </a:srgbClr>
                </a:solidFill>
                <a:cs typeface="B Traffic" pitchFamily="2" charset="-78"/>
              </a:rPr>
              <a:t> اجتماعی بانک و مجری به عموم ارائه </a:t>
            </a:r>
            <a:r>
              <a:rPr lang="fa-IR" sz="2000" b="1" dirty="0" err="1" smtClean="0">
                <a:solidFill>
                  <a:srgbClr val="7DCC2E">
                    <a:lumMod val="75000"/>
                  </a:srgbClr>
                </a:solidFill>
                <a:cs typeface="B Traffic" pitchFamily="2" charset="-78"/>
              </a:rPr>
              <a:t>می‌شود</a:t>
            </a:r>
            <a:r>
              <a:rPr lang="fa-IR" sz="2000" b="1" dirty="0">
                <a:solidFill>
                  <a:srgbClr val="7DCC2E">
                    <a:lumMod val="75000"/>
                  </a:srgbClr>
                </a:solidFill>
                <a:cs typeface="B Traffic" pitchFamily="2" charset="-78"/>
              </a:rPr>
              <a:t>. </a:t>
            </a:r>
          </a:p>
        </p:txBody>
      </p:sp>
    </p:spTree>
    <p:extLst>
      <p:ext uri="{BB962C8B-B14F-4D97-AF65-F5344CB8AC3E}">
        <p14:creationId xmlns:p14="http://schemas.microsoft.com/office/powerpoint/2010/main" val="143402647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48846" y="1295400"/>
            <a:ext cx="7914154" cy="990600"/>
          </a:xfrm>
        </p:spPr>
        <p:txBody>
          <a:bodyPr>
            <a:noAutofit/>
          </a:bodyPr>
          <a:lstStyle/>
          <a:p>
            <a:pPr algn="ctr" rtl="1">
              <a:lnSpc>
                <a:spcPct val="100000"/>
              </a:lnSpc>
            </a:pPr>
            <a:r>
              <a:rPr lang="fa-IR" sz="4000" dirty="0">
                <a:cs typeface="B Titr" panose="00000700000000000000" pitchFamily="2" charset="-78"/>
              </a:rPr>
              <a:t>تأمین </a:t>
            </a:r>
            <a:r>
              <a:rPr lang="fa-IR" sz="4000" dirty="0" smtClean="0">
                <a:cs typeface="B Titr" panose="00000700000000000000" pitchFamily="2" charset="-78"/>
              </a:rPr>
              <a:t>وام جمعی </a:t>
            </a:r>
            <a:endParaRPr lang="en-US" sz="4000" dirty="0">
              <a:solidFill>
                <a:schemeClr val="bg1"/>
              </a:solidFill>
              <a:effectLst/>
              <a:cs typeface="B Titr" panose="00000700000000000000" pitchFamily="2" charset="-78"/>
            </a:endParaRPr>
          </a:p>
        </p:txBody>
      </p:sp>
      <p:sp>
        <p:nvSpPr>
          <p:cNvPr id="4" name="Content Placeholder 3"/>
          <p:cNvSpPr txBox="1">
            <a:spLocks/>
          </p:cNvSpPr>
          <p:nvPr/>
        </p:nvSpPr>
        <p:spPr>
          <a:xfrm>
            <a:off x="304800" y="2133600"/>
            <a:ext cx="8458199" cy="41148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lnSpc>
                <a:spcPct val="150000"/>
              </a:lnSpc>
              <a:spcBef>
                <a:spcPct val="0"/>
              </a:spcBef>
              <a:buNone/>
            </a:pPr>
            <a:r>
              <a:rPr lang="fa-IR" sz="2000" b="1" dirty="0">
                <a:solidFill>
                  <a:schemeClr val="accent4">
                    <a:lumMod val="75000"/>
                  </a:schemeClr>
                </a:solidFill>
                <a:latin typeface="+mj-lt"/>
                <a:ea typeface="+mj-ea"/>
                <a:cs typeface="B Traffic" pitchFamily="2" charset="-78"/>
              </a:rPr>
              <a:t>جذب و </a:t>
            </a:r>
            <a:r>
              <a:rPr lang="fa-IR" sz="2000" b="1" dirty="0" err="1">
                <a:solidFill>
                  <a:schemeClr val="accent4">
                    <a:lumMod val="75000"/>
                  </a:schemeClr>
                </a:solidFill>
                <a:latin typeface="+mj-lt"/>
                <a:ea typeface="+mj-ea"/>
                <a:cs typeface="B Traffic" pitchFamily="2" charset="-78"/>
              </a:rPr>
              <a:t>تجمیع</a:t>
            </a:r>
            <a:r>
              <a:rPr lang="fa-IR" sz="2000" b="1" dirty="0">
                <a:solidFill>
                  <a:schemeClr val="accent4">
                    <a:lumMod val="75000"/>
                  </a:schemeClr>
                </a:solidFill>
                <a:latin typeface="+mj-lt"/>
                <a:ea typeface="+mj-ea"/>
                <a:cs typeface="B Traffic" pitchFamily="2" charset="-78"/>
              </a:rPr>
              <a:t> منابع اشخاص برای قرض بدون بهره به </a:t>
            </a:r>
            <a:r>
              <a:rPr lang="fa-IR" sz="2000" b="1" dirty="0" smtClean="0">
                <a:solidFill>
                  <a:schemeClr val="accent4">
                    <a:lumMod val="75000"/>
                  </a:schemeClr>
                </a:solidFill>
                <a:latin typeface="+mj-lt"/>
                <a:ea typeface="+mj-ea"/>
                <a:cs typeface="B Traffic" pitchFamily="2" charset="-78"/>
              </a:rPr>
              <a:t>مجری</a:t>
            </a:r>
          </a:p>
          <a:p>
            <a:pPr marL="0" indent="0" algn="justLow" rtl="1">
              <a:lnSpc>
                <a:spcPct val="150000"/>
              </a:lnSpc>
              <a:spcBef>
                <a:spcPct val="0"/>
              </a:spcBef>
              <a:buNone/>
            </a:pPr>
            <a:r>
              <a:rPr lang="fa-IR" sz="2000" b="1" dirty="0" smtClean="0">
                <a:solidFill>
                  <a:schemeClr val="accent4">
                    <a:lumMod val="75000"/>
                  </a:schemeClr>
                </a:solidFill>
                <a:latin typeface="+mj-lt"/>
                <a:ea typeface="+mj-ea"/>
                <a:cs typeface="B Traffic" pitchFamily="2" charset="-78"/>
              </a:rPr>
              <a:t>بانک </a:t>
            </a:r>
            <a:r>
              <a:rPr lang="fa-IR" sz="2000" b="1" dirty="0">
                <a:solidFill>
                  <a:schemeClr val="accent4">
                    <a:lumMod val="75000"/>
                  </a:schemeClr>
                </a:solidFill>
                <a:latin typeface="+mj-lt"/>
                <a:ea typeface="+mj-ea"/>
                <a:cs typeface="B Traffic" pitchFamily="2" charset="-78"/>
              </a:rPr>
              <a:t>براساس </a:t>
            </a:r>
            <a:r>
              <a:rPr lang="fa-IR" sz="2000" b="1" dirty="0" err="1">
                <a:solidFill>
                  <a:schemeClr val="accent4">
                    <a:lumMod val="75000"/>
                  </a:schemeClr>
                </a:solidFill>
                <a:latin typeface="+mj-lt"/>
                <a:ea typeface="+mj-ea"/>
                <a:cs typeface="B Traffic" pitchFamily="2" charset="-78"/>
              </a:rPr>
              <a:t>طرح‌نامه</a:t>
            </a:r>
            <a:r>
              <a:rPr lang="fa-IR" sz="2000" b="1" dirty="0">
                <a:solidFill>
                  <a:schemeClr val="accent4">
                    <a:lumMod val="75000"/>
                  </a:schemeClr>
                </a:solidFill>
                <a:latin typeface="+mj-lt"/>
                <a:ea typeface="+mj-ea"/>
                <a:cs typeface="B Traffic" pitchFamily="2" charset="-78"/>
              </a:rPr>
              <a:t> مجری و پس از ارزیابی، منابع لازم را برای انجام فعالیت مورد نظر از </a:t>
            </a:r>
            <a:r>
              <a:rPr lang="fa-IR" sz="2000" b="1" dirty="0" err="1">
                <a:solidFill>
                  <a:schemeClr val="accent4">
                    <a:lumMod val="75000"/>
                  </a:schemeClr>
                </a:solidFill>
                <a:latin typeface="+mj-lt"/>
                <a:ea typeface="+mj-ea"/>
                <a:cs typeface="B Traffic" pitchFamily="2" charset="-78"/>
              </a:rPr>
              <a:t>وام‌دهندگان</a:t>
            </a:r>
            <a:r>
              <a:rPr lang="fa-IR" sz="2000" b="1" dirty="0">
                <a:solidFill>
                  <a:schemeClr val="accent4">
                    <a:lumMod val="75000"/>
                  </a:schemeClr>
                </a:solidFill>
                <a:latin typeface="+mj-lt"/>
                <a:ea typeface="+mj-ea"/>
                <a:cs typeface="B Traffic" pitchFamily="2" charset="-78"/>
              </a:rPr>
              <a:t> تجهیز و به شکل قرض بدون بهره پس از کسر </a:t>
            </a:r>
            <a:r>
              <a:rPr lang="fa-IR" sz="2000" b="1" dirty="0" err="1">
                <a:solidFill>
                  <a:schemeClr val="accent4">
                    <a:lumMod val="75000"/>
                  </a:schemeClr>
                </a:solidFill>
                <a:latin typeface="+mj-lt"/>
                <a:ea typeface="+mj-ea"/>
                <a:cs typeface="B Traffic" pitchFamily="2" charset="-78"/>
              </a:rPr>
              <a:t>کارمزد</a:t>
            </a:r>
            <a:r>
              <a:rPr lang="fa-IR" sz="2000" b="1" dirty="0">
                <a:solidFill>
                  <a:schemeClr val="accent4">
                    <a:lumMod val="75000"/>
                  </a:schemeClr>
                </a:solidFill>
                <a:latin typeface="+mj-lt"/>
                <a:ea typeface="+mj-ea"/>
                <a:cs typeface="B Traffic" pitchFamily="2" charset="-78"/>
              </a:rPr>
              <a:t> خود در اختیار مجری قرار </a:t>
            </a:r>
            <a:r>
              <a:rPr lang="fa-IR" sz="2000" b="1" dirty="0" err="1">
                <a:solidFill>
                  <a:schemeClr val="accent4">
                    <a:lumMod val="75000"/>
                  </a:schemeClr>
                </a:solidFill>
                <a:latin typeface="+mj-lt"/>
                <a:ea typeface="+mj-ea"/>
                <a:cs typeface="B Traffic" pitchFamily="2" charset="-78"/>
              </a:rPr>
              <a:t>می‌دهد</a:t>
            </a:r>
            <a:r>
              <a:rPr lang="fa-IR" sz="2000" b="1" dirty="0" smtClean="0">
                <a:solidFill>
                  <a:schemeClr val="accent4">
                    <a:lumMod val="75000"/>
                  </a:schemeClr>
                </a:solidFill>
                <a:latin typeface="+mj-lt"/>
                <a:ea typeface="+mj-ea"/>
                <a:cs typeface="B Traffic" pitchFamily="2" charset="-78"/>
              </a:rPr>
              <a:t>.</a:t>
            </a:r>
          </a:p>
          <a:p>
            <a:pPr marL="0" indent="0" algn="justLow" rtl="1">
              <a:lnSpc>
                <a:spcPct val="150000"/>
              </a:lnSpc>
              <a:spcBef>
                <a:spcPct val="0"/>
              </a:spcBef>
              <a:buNone/>
            </a:pPr>
            <a:endParaRPr lang="fa-IR" sz="2000" b="1" dirty="0">
              <a:solidFill>
                <a:schemeClr val="accent4">
                  <a:lumMod val="75000"/>
                </a:schemeClr>
              </a:solidFill>
              <a:latin typeface="+mj-lt"/>
              <a:ea typeface="+mj-ea"/>
              <a:cs typeface="B Traffic" pitchFamily="2" charset="-78"/>
            </a:endParaRPr>
          </a:p>
          <a:p>
            <a:pPr marL="0" indent="0" algn="justLow" rtl="1">
              <a:lnSpc>
                <a:spcPct val="150000"/>
              </a:lnSpc>
              <a:spcBef>
                <a:spcPct val="0"/>
              </a:spcBef>
              <a:buNone/>
            </a:pPr>
            <a:r>
              <a:rPr lang="fa-IR" sz="2000" b="1" dirty="0" smtClean="0">
                <a:solidFill>
                  <a:schemeClr val="accent1">
                    <a:lumMod val="75000"/>
                  </a:schemeClr>
                </a:solidFill>
                <a:latin typeface="+mj-lt"/>
                <a:ea typeface="+mj-ea"/>
                <a:cs typeface="B Traffic" pitchFamily="2" charset="-78"/>
              </a:rPr>
              <a:t>شباهت عملیاتی به تأمین مالی حامی دارد</a:t>
            </a:r>
            <a:endParaRPr lang="fa-IR" sz="2000" dirty="0">
              <a:solidFill>
                <a:schemeClr val="accent1">
                  <a:lumMod val="75000"/>
                </a:schemeClr>
              </a:solidFill>
              <a:latin typeface="+mj-lt"/>
              <a:ea typeface="+mj-ea"/>
              <a:cs typeface="B Traffic" pitchFamily="2" charset="-78"/>
            </a:endParaRPr>
          </a:p>
        </p:txBody>
      </p:sp>
    </p:spTree>
    <p:extLst>
      <p:ext uri="{BB962C8B-B14F-4D97-AF65-F5344CB8AC3E}">
        <p14:creationId xmlns:p14="http://schemas.microsoft.com/office/powerpoint/2010/main" val="357481365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48846" y="1295400"/>
            <a:ext cx="7914154" cy="990600"/>
          </a:xfrm>
        </p:spPr>
        <p:txBody>
          <a:bodyPr>
            <a:noAutofit/>
          </a:bodyPr>
          <a:lstStyle/>
          <a:p>
            <a:pPr algn="ctr" rtl="1">
              <a:lnSpc>
                <a:spcPct val="100000"/>
              </a:lnSpc>
            </a:pPr>
            <a:r>
              <a:rPr lang="fa-IR" sz="4000" dirty="0" smtClean="0">
                <a:cs typeface="B Titr" panose="00000700000000000000" pitchFamily="2" charset="-78"/>
              </a:rPr>
              <a:t>سامانه تأمین مالی جمعی</a:t>
            </a:r>
            <a:endParaRPr lang="en-US" sz="4000" dirty="0">
              <a:solidFill>
                <a:schemeClr val="bg1"/>
              </a:solidFill>
              <a:effectLst/>
              <a:cs typeface="B Titr" panose="00000700000000000000" pitchFamily="2" charset="-78"/>
            </a:endParaRPr>
          </a:p>
        </p:txBody>
      </p:sp>
      <p:sp>
        <p:nvSpPr>
          <p:cNvPr id="4" name="Content Placeholder 3"/>
          <p:cNvSpPr txBox="1">
            <a:spLocks/>
          </p:cNvSpPr>
          <p:nvPr/>
        </p:nvSpPr>
        <p:spPr>
          <a:xfrm>
            <a:off x="304800" y="2133600"/>
            <a:ext cx="8458199" cy="41148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lnSpc>
                <a:spcPct val="150000"/>
              </a:lnSpc>
              <a:spcBef>
                <a:spcPct val="0"/>
              </a:spcBef>
              <a:buNone/>
            </a:pPr>
            <a:r>
              <a:rPr lang="fa-IR" sz="2000" b="1" dirty="0">
                <a:solidFill>
                  <a:schemeClr val="accent4">
                    <a:lumMod val="75000"/>
                  </a:schemeClr>
                </a:solidFill>
                <a:latin typeface="+mj-lt"/>
                <a:ea typeface="+mj-ea"/>
                <a:cs typeface="B Traffic" pitchFamily="2" charset="-78"/>
              </a:rPr>
              <a:t>سیستم مبتنی بر </a:t>
            </a:r>
            <a:r>
              <a:rPr lang="fa-IR" sz="2000" b="1" dirty="0" err="1">
                <a:solidFill>
                  <a:schemeClr val="accent4">
                    <a:lumMod val="75000"/>
                  </a:schemeClr>
                </a:solidFill>
                <a:latin typeface="+mj-lt"/>
                <a:ea typeface="+mj-ea"/>
                <a:cs typeface="B Traffic" pitchFamily="2" charset="-78"/>
              </a:rPr>
              <a:t>وب</a:t>
            </a:r>
            <a:r>
              <a:rPr lang="fa-IR" sz="2000" b="1" dirty="0">
                <a:solidFill>
                  <a:schemeClr val="accent4">
                    <a:lumMod val="75000"/>
                  </a:schemeClr>
                </a:solidFill>
                <a:latin typeface="+mj-lt"/>
                <a:ea typeface="+mj-ea"/>
                <a:cs typeface="B Traffic" pitchFamily="2" charset="-78"/>
              </a:rPr>
              <a:t> </a:t>
            </a:r>
            <a:r>
              <a:rPr lang="fa-IR" sz="2000" b="1" dirty="0" err="1">
                <a:solidFill>
                  <a:schemeClr val="accent4">
                    <a:lumMod val="75000"/>
                  </a:schemeClr>
                </a:solidFill>
                <a:latin typeface="+mj-lt"/>
                <a:ea typeface="+mj-ea"/>
                <a:cs typeface="B Traffic" pitchFamily="2" charset="-78"/>
              </a:rPr>
              <a:t>تجمیع</a:t>
            </a:r>
            <a:r>
              <a:rPr lang="fa-IR" sz="2000" b="1" dirty="0">
                <a:solidFill>
                  <a:schemeClr val="accent4">
                    <a:lumMod val="75000"/>
                  </a:schemeClr>
                </a:solidFill>
                <a:latin typeface="+mj-lt"/>
                <a:ea typeface="+mj-ea"/>
                <a:cs typeface="B Traffic" pitchFamily="2" charset="-78"/>
              </a:rPr>
              <a:t> منابع برای </a:t>
            </a:r>
            <a:r>
              <a:rPr lang="fa-IR" sz="2000" b="1" dirty="0" err="1">
                <a:solidFill>
                  <a:schemeClr val="accent4">
                    <a:lumMod val="75000"/>
                  </a:schemeClr>
                </a:solidFill>
                <a:latin typeface="+mj-lt"/>
                <a:ea typeface="+mj-ea"/>
                <a:cs typeface="B Traffic" pitchFamily="2" charset="-78"/>
              </a:rPr>
              <a:t>طرح‌های</a:t>
            </a:r>
            <a:r>
              <a:rPr lang="fa-IR" sz="2000" b="1" dirty="0">
                <a:solidFill>
                  <a:schemeClr val="accent4">
                    <a:lumMod val="75000"/>
                  </a:schemeClr>
                </a:solidFill>
                <a:latin typeface="+mj-lt"/>
                <a:ea typeface="+mj-ea"/>
                <a:cs typeface="B Traffic" pitchFamily="2" charset="-78"/>
              </a:rPr>
              <a:t> تأمین مالی حامی </a:t>
            </a:r>
            <a:r>
              <a:rPr lang="fa-IR" sz="2000" b="1" dirty="0" smtClean="0">
                <a:solidFill>
                  <a:schemeClr val="accent4">
                    <a:lumMod val="75000"/>
                  </a:schemeClr>
                </a:solidFill>
                <a:latin typeface="+mj-lt"/>
                <a:ea typeface="+mj-ea"/>
                <a:cs typeface="B Traffic" pitchFamily="2" charset="-78"/>
              </a:rPr>
              <a:t>و </a:t>
            </a:r>
            <a:r>
              <a:rPr lang="fa-IR" sz="2000" b="1" dirty="0">
                <a:solidFill>
                  <a:schemeClr val="accent4">
                    <a:lumMod val="75000"/>
                  </a:schemeClr>
                </a:solidFill>
                <a:latin typeface="+mj-lt"/>
                <a:ea typeface="+mj-ea"/>
                <a:cs typeface="B Traffic" pitchFamily="2" charset="-78"/>
              </a:rPr>
              <a:t>تأمین وام جمعی </a:t>
            </a:r>
            <a:r>
              <a:rPr lang="fa-IR" sz="2000" b="1" dirty="0" smtClean="0">
                <a:solidFill>
                  <a:schemeClr val="accent4">
                    <a:lumMod val="75000"/>
                  </a:schemeClr>
                </a:solidFill>
                <a:latin typeface="+mj-lt"/>
                <a:ea typeface="+mj-ea"/>
                <a:cs typeface="B Traffic" pitchFamily="2" charset="-78"/>
              </a:rPr>
              <a:t>در </a:t>
            </a:r>
            <a:r>
              <a:rPr lang="fa-IR" sz="2000" b="1" dirty="0">
                <a:solidFill>
                  <a:schemeClr val="accent4">
                    <a:lumMod val="75000"/>
                  </a:schemeClr>
                </a:solidFill>
                <a:latin typeface="+mj-lt"/>
                <a:ea typeface="+mj-ea"/>
                <a:cs typeface="B Traffic" pitchFamily="2" charset="-78"/>
              </a:rPr>
              <a:t>بانک مشارکت راستین از طریق </a:t>
            </a:r>
            <a:r>
              <a:rPr lang="fa-IR" sz="2000" b="1" dirty="0" err="1">
                <a:solidFill>
                  <a:schemeClr val="accent4">
                    <a:lumMod val="75000"/>
                  </a:schemeClr>
                </a:solidFill>
                <a:latin typeface="+mj-lt"/>
                <a:ea typeface="+mj-ea"/>
                <a:cs typeface="B Traffic" pitchFamily="2" charset="-78"/>
              </a:rPr>
              <a:t>شبکه‌های</a:t>
            </a:r>
            <a:r>
              <a:rPr lang="fa-IR" sz="2000" b="1" dirty="0">
                <a:solidFill>
                  <a:schemeClr val="accent4">
                    <a:lumMod val="75000"/>
                  </a:schemeClr>
                </a:solidFill>
                <a:latin typeface="+mj-lt"/>
                <a:ea typeface="+mj-ea"/>
                <a:cs typeface="B Traffic" pitchFamily="2" charset="-78"/>
              </a:rPr>
              <a:t> اجتماعی است. </a:t>
            </a:r>
            <a:endParaRPr lang="fa-IR" sz="2000" b="1" dirty="0" smtClean="0">
              <a:solidFill>
                <a:schemeClr val="accent4">
                  <a:lumMod val="75000"/>
                </a:schemeClr>
              </a:solidFill>
              <a:latin typeface="+mj-lt"/>
              <a:ea typeface="+mj-ea"/>
              <a:cs typeface="B Traffic" pitchFamily="2" charset="-78"/>
            </a:endParaRPr>
          </a:p>
          <a:p>
            <a:pPr marL="0" indent="0" algn="justLow" rtl="1">
              <a:lnSpc>
                <a:spcPct val="150000"/>
              </a:lnSpc>
              <a:spcBef>
                <a:spcPct val="0"/>
              </a:spcBef>
              <a:buNone/>
            </a:pP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1- از </a:t>
            </a:r>
            <a:r>
              <a:rPr lang="fa-IR" sz="2000" dirty="0" err="1">
                <a:solidFill>
                  <a:schemeClr val="accent1">
                    <a:lumMod val="75000"/>
                  </a:schemeClr>
                </a:solidFill>
                <a:latin typeface="Times New Roman" panose="02020603050405020304" pitchFamily="18" charset="0"/>
                <a:ea typeface="+mj-ea"/>
                <a:cs typeface="B Traffic" panose="00000400000000000000" pitchFamily="2" charset="-78"/>
              </a:rPr>
              <a:t>قابلیت‌های</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 مدیریت محتوا  </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CMS</a:t>
            </a:r>
            <a:r>
              <a:rPr lang="en-US" sz="2000" dirty="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و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اتصال به </a:t>
            </a:r>
            <a:r>
              <a:rPr lang="fa-IR" sz="2000" dirty="0" err="1">
                <a:solidFill>
                  <a:schemeClr val="accent1">
                    <a:lumMod val="75000"/>
                  </a:schemeClr>
                </a:solidFill>
                <a:latin typeface="Times New Roman" panose="02020603050405020304" pitchFamily="18" charset="0"/>
                <a:ea typeface="+mj-ea"/>
                <a:cs typeface="B Traffic" panose="00000400000000000000" pitchFamily="2" charset="-78"/>
              </a:rPr>
              <a:t>شبکه‌های</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 اجتماعی برخوردار باشد.</a:t>
            </a:r>
          </a:p>
          <a:p>
            <a:pPr marL="0" indent="0" algn="justLow" rtl="1">
              <a:lnSpc>
                <a:spcPct val="150000"/>
              </a:lnSpc>
              <a:spcBef>
                <a:spcPct val="0"/>
              </a:spcBef>
              <a:buNone/>
            </a:pP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2- تنظیم خودکار ابعاد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صفحات </a:t>
            </a:r>
            <a:r>
              <a:rPr lang="fa-IR" sz="2000" dirty="0" err="1">
                <a:solidFill>
                  <a:schemeClr val="accent1">
                    <a:lumMod val="75000"/>
                  </a:schemeClr>
                </a:solidFill>
                <a:latin typeface="Times New Roman" panose="02020603050405020304" pitchFamily="18" charset="0"/>
                <a:ea typeface="+mj-ea"/>
                <a:cs typeface="B Traffic" panose="00000400000000000000" pitchFamily="2" charset="-78"/>
              </a:rPr>
              <a:t>وب‌سایت</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 در ابعاد مختلف </a:t>
            </a:r>
            <a:r>
              <a:rPr lang="fa-IR" sz="2000" dirty="0" err="1">
                <a:solidFill>
                  <a:schemeClr val="accent1">
                    <a:lumMod val="75000"/>
                  </a:schemeClr>
                </a:solidFill>
                <a:latin typeface="Times New Roman" panose="02020603050405020304" pitchFamily="18" charset="0"/>
                <a:ea typeface="+mj-ea"/>
                <a:cs typeface="B Traffic" panose="00000400000000000000" pitchFamily="2" charset="-78"/>
              </a:rPr>
              <a:t>مانیتورها</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 و </a:t>
            </a:r>
            <a:r>
              <a:rPr lang="fa-IR" sz="2000" dirty="0" err="1">
                <a:solidFill>
                  <a:schemeClr val="accent1">
                    <a:lumMod val="75000"/>
                  </a:schemeClr>
                </a:solidFill>
                <a:latin typeface="Times New Roman" panose="02020603050405020304" pitchFamily="18" charset="0"/>
                <a:ea typeface="+mj-ea"/>
                <a:cs typeface="B Traffic" panose="00000400000000000000" pitchFamily="2" charset="-78"/>
              </a:rPr>
              <a:t>گوشی‌های</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 هوشمند </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3- رعایت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استانداردها و امکانات </a:t>
            </a:r>
            <a:r>
              <a:rPr lang="fa-IR" sz="2000" dirty="0" err="1">
                <a:solidFill>
                  <a:schemeClr val="accent1">
                    <a:lumMod val="75000"/>
                  </a:schemeClr>
                </a:solidFill>
                <a:latin typeface="Times New Roman" panose="02020603050405020304" pitchFamily="18" charset="0"/>
                <a:ea typeface="+mj-ea"/>
                <a:cs typeface="B Traffic" panose="00000400000000000000" pitchFamily="2" charset="-78"/>
              </a:rPr>
              <a:t>فید</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 </a:t>
            </a:r>
            <a:r>
              <a:rPr lang="en-US" sz="2000" dirty="0">
                <a:solidFill>
                  <a:schemeClr val="accent1">
                    <a:lumMod val="75000"/>
                  </a:schemeClr>
                </a:solidFill>
                <a:latin typeface="Times New Roman" panose="02020603050405020304" pitchFamily="18" charset="0"/>
                <a:ea typeface="+mj-ea"/>
                <a:cs typeface="B Traffic" panose="00000400000000000000" pitchFamily="2" charset="-78"/>
              </a:rPr>
              <a:t>RSS .</a:t>
            </a:r>
          </a:p>
          <a:p>
            <a:pPr marL="0" indent="0" algn="justLow" rtl="1">
              <a:lnSpc>
                <a:spcPct val="150000"/>
              </a:lnSpc>
              <a:spcBef>
                <a:spcPct val="0"/>
              </a:spcBef>
              <a:buNone/>
            </a:pP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4</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اطلاعات سامانه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به صورت خودکار در </a:t>
            </a:r>
            <a:r>
              <a:rPr lang="fa-IR" sz="2000" dirty="0" err="1">
                <a:solidFill>
                  <a:schemeClr val="accent1">
                    <a:lumMod val="75000"/>
                  </a:schemeClr>
                </a:solidFill>
                <a:latin typeface="Times New Roman" panose="02020603050405020304" pitchFamily="18" charset="0"/>
                <a:ea typeface="+mj-ea"/>
                <a:cs typeface="B Traffic" panose="00000400000000000000" pitchFamily="2" charset="-78"/>
              </a:rPr>
              <a:t>حساب‌های</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 کاربری و صفحات </a:t>
            </a:r>
            <a:r>
              <a:rPr lang="fa-IR" sz="2000" dirty="0" err="1">
                <a:solidFill>
                  <a:schemeClr val="accent1">
                    <a:lumMod val="75000"/>
                  </a:schemeClr>
                </a:solidFill>
                <a:latin typeface="Times New Roman" panose="02020603050405020304" pitchFamily="18" charset="0"/>
                <a:ea typeface="+mj-ea"/>
                <a:cs typeface="B Traffic" panose="00000400000000000000" pitchFamily="2" charset="-78"/>
              </a:rPr>
              <a:t>وب</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 در </a:t>
            </a:r>
            <a:r>
              <a:rPr lang="fa-IR" sz="2000" dirty="0" err="1">
                <a:solidFill>
                  <a:schemeClr val="accent1">
                    <a:lumMod val="75000"/>
                  </a:schemeClr>
                </a:solidFill>
                <a:latin typeface="Times New Roman" panose="02020603050405020304" pitchFamily="18" charset="0"/>
                <a:ea typeface="+mj-ea"/>
                <a:cs typeface="B Traffic" panose="00000400000000000000" pitchFamily="2" charset="-78"/>
              </a:rPr>
              <a:t>شبکه‌های</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 اجتماعی رایج ارسال و درج شود.</a:t>
            </a:r>
          </a:p>
          <a:p>
            <a:pPr marL="0" indent="0" algn="justLow" rtl="1">
              <a:lnSpc>
                <a:spcPct val="150000"/>
              </a:lnSpc>
              <a:spcBef>
                <a:spcPct val="0"/>
              </a:spcBef>
              <a:buNone/>
            </a:pP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5- در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بخش نمایش </a:t>
            </a:r>
            <a:r>
              <a:rPr lang="fa-IR" sz="2000" dirty="0" err="1" smtClean="0">
                <a:solidFill>
                  <a:schemeClr val="accent1">
                    <a:lumMod val="75000"/>
                  </a:schemeClr>
                </a:solidFill>
                <a:latin typeface="Times New Roman" panose="02020603050405020304" pitchFamily="18" charset="0"/>
                <a:ea typeface="+mj-ea"/>
                <a:cs typeface="B Traffic" panose="00000400000000000000" pitchFamily="2" charset="-78"/>
              </a:rPr>
              <a:t>طرح‌ها</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دارای </a:t>
            </a:r>
            <a:r>
              <a:rPr lang="fa-IR" sz="2000" dirty="0" err="1">
                <a:solidFill>
                  <a:schemeClr val="accent1">
                    <a:lumMod val="75000"/>
                  </a:schemeClr>
                </a:solidFill>
                <a:latin typeface="Times New Roman" panose="02020603050405020304" pitchFamily="18" charset="0"/>
                <a:ea typeface="+mj-ea"/>
                <a:cs typeface="B Traffic" panose="00000400000000000000" pitchFamily="2" charset="-78"/>
              </a:rPr>
              <a:t>میانبرهای</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err="1" smtClean="0">
                <a:solidFill>
                  <a:schemeClr val="accent1">
                    <a:lumMod val="75000"/>
                  </a:schemeClr>
                </a:solidFill>
                <a:latin typeface="Times New Roman" panose="02020603050405020304" pitchFamily="18" charset="0"/>
                <a:ea typeface="+mj-ea"/>
                <a:cs typeface="B Traffic" panose="00000400000000000000" pitchFamily="2" charset="-78"/>
              </a:rPr>
              <a:t>شبکه‌های</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اجتماعی باشد تا از طریق آن کاربر بتواند اخبار طرح را در شبکه-های اجتماعی به اشتراک </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(Share)</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گذارد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یا توصیه </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 (Recommend</a:t>
            </a:r>
            <a:r>
              <a:rPr lang="en-US" sz="2000" dirty="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ک</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ند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یا بپسندد </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Like</a:t>
            </a:r>
            <a:r>
              <a:rPr lang="en-US" sz="2000" dirty="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یا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دنبال </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Follow</a:t>
            </a:r>
            <a:r>
              <a:rPr lang="en-US" sz="2000" dirty="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کند</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a:t>
            </a:r>
          </a:p>
          <a:p>
            <a:pPr marL="0" indent="0" algn="justLow" rtl="1">
              <a:lnSpc>
                <a:spcPct val="150000"/>
              </a:lnSpc>
              <a:spcBef>
                <a:spcPct val="0"/>
              </a:spcBef>
              <a:buNone/>
            </a:pPr>
            <a:endParaRPr lang="fa-IR" sz="2000" dirty="0">
              <a:solidFill>
                <a:schemeClr val="accent1">
                  <a:lumMod val="75000"/>
                </a:schemeClr>
              </a:solidFill>
              <a:latin typeface="+mj-lt"/>
              <a:ea typeface="+mj-ea"/>
              <a:cs typeface="B Traffic" pitchFamily="2" charset="-78"/>
            </a:endParaRPr>
          </a:p>
        </p:txBody>
      </p:sp>
    </p:spTree>
    <p:extLst>
      <p:ext uri="{BB962C8B-B14F-4D97-AF65-F5344CB8AC3E}">
        <p14:creationId xmlns:p14="http://schemas.microsoft.com/office/powerpoint/2010/main" val="362414690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48846" y="1295400"/>
            <a:ext cx="7914154" cy="990600"/>
          </a:xfrm>
        </p:spPr>
        <p:txBody>
          <a:bodyPr>
            <a:noAutofit/>
          </a:bodyPr>
          <a:lstStyle/>
          <a:p>
            <a:pPr algn="ctr" rtl="1">
              <a:lnSpc>
                <a:spcPct val="100000"/>
              </a:lnSpc>
            </a:pPr>
            <a:r>
              <a:rPr lang="fa-IR" sz="4000" dirty="0" smtClean="0">
                <a:cs typeface="B Titr" panose="00000700000000000000" pitchFamily="2" charset="-78"/>
              </a:rPr>
              <a:t>سامانه تأمین مالی جمعی</a:t>
            </a:r>
            <a:endParaRPr lang="en-US" sz="4000" dirty="0">
              <a:solidFill>
                <a:schemeClr val="bg1"/>
              </a:solidFill>
              <a:effectLst/>
              <a:cs typeface="B Titr" panose="00000700000000000000" pitchFamily="2" charset="-78"/>
            </a:endParaRPr>
          </a:p>
        </p:txBody>
      </p:sp>
      <p:sp>
        <p:nvSpPr>
          <p:cNvPr id="4" name="Content Placeholder 3"/>
          <p:cNvSpPr txBox="1">
            <a:spLocks/>
          </p:cNvSpPr>
          <p:nvPr/>
        </p:nvSpPr>
        <p:spPr>
          <a:xfrm>
            <a:off x="304800" y="2133600"/>
            <a:ext cx="8458199" cy="41148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lnSpc>
                <a:spcPct val="150000"/>
              </a:lnSpc>
              <a:spcBef>
                <a:spcPct val="0"/>
              </a:spcBef>
              <a:buNone/>
            </a:pP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6- نمودار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روند اشاعه </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دهندگان</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Promoter</a:t>
            </a:r>
            <a:r>
              <a:rPr lang="en-US" sz="2000" dirty="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و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طرفداران </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Patron</a:t>
            </a:r>
            <a:r>
              <a:rPr lang="en-US" sz="2000" dirty="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طرح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را به نمایش بگذارد.</a:t>
            </a:r>
          </a:p>
          <a:p>
            <a:pPr marL="0" indent="0" algn="justLow" rtl="1">
              <a:lnSpc>
                <a:spcPct val="150000"/>
              </a:lnSpc>
              <a:spcBef>
                <a:spcPct val="0"/>
              </a:spcBef>
              <a:buNone/>
            </a:pP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7- </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URL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هر طرح را بطور اتوماتیک در طول دوره مشخص در صفحات </a:t>
            </a:r>
            <a:r>
              <a:rPr lang="fa-IR" sz="2000" dirty="0" err="1" smtClean="0">
                <a:solidFill>
                  <a:schemeClr val="accent1">
                    <a:lumMod val="75000"/>
                  </a:schemeClr>
                </a:solidFill>
                <a:latin typeface="Times New Roman" panose="02020603050405020304" pitchFamily="18" charset="0"/>
                <a:ea typeface="+mj-ea"/>
                <a:cs typeface="B Traffic" panose="00000400000000000000" pitchFamily="2" charset="-78"/>
              </a:rPr>
              <a:t>شبکه‌های</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اجتماعی مشتریان به </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اشتراک</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Share</a:t>
            </a:r>
            <a:r>
              <a:rPr lang="en-US" sz="2000" dirty="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گذارد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یا </a:t>
            </a:r>
            <a:r>
              <a:rPr lang="fa-IR" sz="2000" dirty="0" err="1" smtClean="0">
                <a:solidFill>
                  <a:schemeClr val="accent1">
                    <a:lumMod val="75000"/>
                  </a:schemeClr>
                </a:solidFill>
                <a:latin typeface="Times New Roman" panose="02020603050405020304" pitchFamily="18" charset="0"/>
                <a:ea typeface="+mj-ea"/>
                <a:cs typeface="B Traffic" panose="00000400000000000000" pitchFamily="2" charset="-78"/>
              </a:rPr>
              <a:t>تویت</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Tweet</a:t>
            </a:r>
            <a:r>
              <a:rPr lang="en-US" sz="2000" dirty="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کند قابلیت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داشتن </a:t>
            </a:r>
            <a:r>
              <a:rPr lang="en-US" sz="2000" dirty="0">
                <a:solidFill>
                  <a:schemeClr val="accent1">
                    <a:lumMod val="75000"/>
                  </a:schemeClr>
                </a:solidFill>
                <a:latin typeface="Times New Roman" panose="02020603050405020304" pitchFamily="18" charset="0"/>
                <a:ea typeface="+mj-ea"/>
                <a:cs typeface="B Traffic" panose="00000400000000000000" pitchFamily="2" charset="-78"/>
              </a:rPr>
              <a:t>Promoter</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a:t>
            </a:r>
            <a:endParaRPr lang="en-US" sz="2000" dirty="0">
              <a:solidFill>
                <a:schemeClr val="accent1">
                  <a:lumMod val="75000"/>
                </a:schemeClr>
              </a:solidFill>
              <a:latin typeface="Times New Roman" panose="02020603050405020304" pitchFamily="18" charset="0"/>
              <a:ea typeface="+mj-ea"/>
              <a:cs typeface="B Traffic" panose="00000400000000000000" pitchFamily="2" charset="-78"/>
            </a:endParaRPr>
          </a:p>
          <a:p>
            <a:pPr marL="0" indent="0" algn="just" rtl="1">
              <a:lnSpc>
                <a:spcPct val="150000"/>
              </a:lnSpc>
              <a:spcBef>
                <a:spcPct val="0"/>
              </a:spcBef>
              <a:buNone/>
            </a:pP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8</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err="1" smtClean="0">
                <a:solidFill>
                  <a:schemeClr val="accent1">
                    <a:lumMod val="75000"/>
                  </a:schemeClr>
                </a:solidFill>
                <a:latin typeface="Times New Roman" panose="02020603050405020304" pitchFamily="18" charset="0"/>
                <a:ea typeface="+mj-ea"/>
                <a:cs typeface="B Traffic" panose="00000400000000000000" pitchFamily="2" charset="-78"/>
              </a:rPr>
              <a:t>برچسب‌زنی</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Tagging)</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err="1" smtClean="0">
                <a:solidFill>
                  <a:schemeClr val="accent1">
                    <a:lumMod val="75000"/>
                  </a:schemeClr>
                </a:solidFill>
                <a:latin typeface="Times New Roman" panose="02020603050405020304" pitchFamily="18" charset="0"/>
                <a:ea typeface="+mj-ea"/>
                <a:cs typeface="B Traffic" panose="00000400000000000000" pitchFamily="2" charset="-78"/>
              </a:rPr>
              <a:t>بروزرسانی</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وضعیت </a:t>
            </a:r>
            <a:r>
              <a:rPr lang="en-US" sz="2000" dirty="0" err="1" smtClean="0">
                <a:solidFill>
                  <a:schemeClr val="accent1">
                    <a:lumMod val="75000"/>
                  </a:schemeClr>
                </a:solidFill>
                <a:latin typeface="Times New Roman" panose="02020603050405020304" pitchFamily="18" charset="0"/>
                <a:ea typeface="+mj-ea"/>
                <a:cs typeface="B Traffic" panose="00000400000000000000" pitchFamily="2" charset="-78"/>
              </a:rPr>
              <a:t>Statuse</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 </a:t>
            </a:r>
            <a:r>
              <a:rPr lang="en-US" sz="2000" dirty="0">
                <a:solidFill>
                  <a:schemeClr val="accent1">
                    <a:lumMod val="75000"/>
                  </a:schemeClr>
                </a:solidFill>
                <a:latin typeface="Times New Roman" panose="02020603050405020304" pitchFamily="18" charset="0"/>
                <a:ea typeface="+mj-ea"/>
                <a:cs typeface="B Traffic" panose="00000400000000000000" pitchFamily="2" charset="-78"/>
              </a:rPr>
              <a:t>Updates</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a:t>
            </a:r>
            <a:r>
              <a:rPr lang="fa-IR" sz="2000" dirty="0" err="1" smtClean="0">
                <a:solidFill>
                  <a:schemeClr val="accent1">
                    <a:lumMod val="75000"/>
                  </a:schemeClr>
                </a:solidFill>
                <a:latin typeface="Times New Roman" panose="02020603050405020304" pitchFamily="18" charset="0"/>
                <a:ea typeface="+mj-ea"/>
                <a:cs typeface="B Traffic" panose="00000400000000000000" pitchFamily="2" charset="-78"/>
              </a:rPr>
              <a:t>پلاگین‌ها</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Plugins)</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err="1" smtClean="0">
                <a:solidFill>
                  <a:schemeClr val="accent1">
                    <a:lumMod val="75000"/>
                  </a:schemeClr>
                </a:solidFill>
                <a:latin typeface="Times New Roman" panose="02020603050405020304" pitchFamily="18" charset="0"/>
                <a:ea typeface="+mj-ea"/>
                <a:cs typeface="B Traffic" panose="00000400000000000000" pitchFamily="2" charset="-78"/>
              </a:rPr>
              <a:t>سوال‌ها</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Questions</a:t>
            </a:r>
            <a:r>
              <a:rPr lang="en-US" sz="2000" dirty="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)و </a:t>
            </a:r>
            <a:r>
              <a:rPr lang="fa-IR" sz="2000" dirty="0" err="1" smtClean="0">
                <a:solidFill>
                  <a:schemeClr val="accent1">
                    <a:lumMod val="75000"/>
                  </a:schemeClr>
                </a:solidFill>
                <a:latin typeface="Times New Roman" panose="02020603050405020304" pitchFamily="18" charset="0"/>
                <a:ea typeface="+mj-ea"/>
                <a:cs typeface="B Traffic" panose="00000400000000000000" pitchFamily="2" charset="-78"/>
              </a:rPr>
              <a:t>برنامه‌های</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کاربردی</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Applications</a:t>
            </a:r>
            <a:r>
              <a:rPr lang="en-US" sz="2000" dirty="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در </a:t>
            </a:r>
            <a:r>
              <a:rPr lang="fa-IR" sz="2000" dirty="0" err="1" smtClean="0">
                <a:solidFill>
                  <a:schemeClr val="accent1">
                    <a:lumMod val="75000"/>
                  </a:schemeClr>
                </a:solidFill>
                <a:latin typeface="Times New Roman" panose="02020603050405020304" pitchFamily="18" charset="0"/>
                <a:ea typeface="+mj-ea"/>
                <a:cs typeface="B Traffic" panose="00000400000000000000" pitchFamily="2" charset="-78"/>
              </a:rPr>
              <a:t>شبکه‌های</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اجتماعی</a:t>
            </a:r>
            <a:endParaRPr lang="fa-IR" sz="2000" dirty="0">
              <a:solidFill>
                <a:schemeClr val="accent1">
                  <a:lumMod val="75000"/>
                </a:schemeClr>
              </a:solidFill>
              <a:latin typeface="Times New Roman" panose="02020603050405020304" pitchFamily="18" charset="0"/>
              <a:ea typeface="+mj-ea"/>
              <a:cs typeface="B Traffic" panose="00000400000000000000" pitchFamily="2" charset="-78"/>
            </a:endParaRPr>
          </a:p>
          <a:p>
            <a:pPr marL="0" indent="0" algn="justLow" rtl="1">
              <a:lnSpc>
                <a:spcPct val="150000"/>
              </a:lnSpc>
              <a:spcBef>
                <a:spcPct val="0"/>
              </a:spcBef>
              <a:buNone/>
            </a:pP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9- </a:t>
            </a:r>
            <a:r>
              <a:rPr lang="fa-IR" sz="2000" dirty="0" err="1" smtClean="0">
                <a:solidFill>
                  <a:schemeClr val="accent1">
                    <a:lumMod val="75000"/>
                  </a:schemeClr>
                </a:solidFill>
                <a:latin typeface="Times New Roman" panose="02020603050405020304" pitchFamily="18" charset="0"/>
                <a:ea typeface="+mj-ea"/>
                <a:cs typeface="B Traffic" panose="00000400000000000000" pitchFamily="2" charset="-78"/>
              </a:rPr>
              <a:t>استراژی‌های</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بازاریابی بومی شده و </a:t>
            </a:r>
            <a:r>
              <a:rPr lang="fa-IR" sz="2000" dirty="0" err="1" smtClean="0">
                <a:solidFill>
                  <a:schemeClr val="accent1">
                    <a:lumMod val="75000"/>
                  </a:schemeClr>
                </a:solidFill>
                <a:latin typeface="Times New Roman" panose="02020603050405020304" pitchFamily="18" charset="0"/>
                <a:ea typeface="+mj-ea"/>
                <a:cs typeface="B Traffic" panose="00000400000000000000" pitchFamily="2" charset="-78"/>
              </a:rPr>
              <a:t>آگهی‌ها</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و تبلیغات </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در </a:t>
            </a:r>
            <a:r>
              <a:rPr lang="fa-IR" sz="2000" dirty="0" err="1" smtClean="0">
                <a:solidFill>
                  <a:schemeClr val="accent1">
                    <a:lumMod val="75000"/>
                  </a:schemeClr>
                </a:solidFill>
                <a:latin typeface="Times New Roman" panose="02020603050405020304" pitchFamily="18" charset="0"/>
                <a:ea typeface="+mj-ea"/>
                <a:cs typeface="B Traffic" panose="00000400000000000000" pitchFamily="2" charset="-78"/>
              </a:rPr>
              <a:t>شبکه‌های</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اجتماعی</a:t>
            </a:r>
            <a:endParaRPr lang="fa-IR" sz="2000" dirty="0">
              <a:solidFill>
                <a:schemeClr val="accent1">
                  <a:lumMod val="75000"/>
                </a:schemeClr>
              </a:solidFill>
              <a:latin typeface="Times New Roman" panose="02020603050405020304" pitchFamily="18" charset="0"/>
              <a:ea typeface="+mj-ea"/>
              <a:cs typeface="B Traffic" panose="00000400000000000000" pitchFamily="2" charset="-78"/>
            </a:endParaRPr>
          </a:p>
          <a:p>
            <a:pPr marL="0" indent="0" algn="justLow" rtl="1">
              <a:lnSpc>
                <a:spcPct val="150000"/>
              </a:lnSpc>
              <a:spcBef>
                <a:spcPct val="0"/>
              </a:spcBef>
              <a:buNone/>
            </a:pP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10- </a:t>
            </a:r>
            <a:r>
              <a:rPr lang="fa-IR" sz="2000" dirty="0" err="1" smtClean="0">
                <a:solidFill>
                  <a:schemeClr val="accent1">
                    <a:lumMod val="75000"/>
                  </a:schemeClr>
                </a:solidFill>
                <a:latin typeface="Times New Roman" panose="02020603050405020304" pitchFamily="18" charset="0"/>
                <a:ea typeface="+mj-ea"/>
                <a:cs typeface="B Traffic" panose="00000400000000000000" pitchFamily="2" charset="-78"/>
              </a:rPr>
              <a:t>استراتژی‌های</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لازم در ایجاد صفحه و پیام در </a:t>
            </a:r>
            <a:r>
              <a:rPr lang="fa-IR" sz="2000" dirty="0" err="1">
                <a:solidFill>
                  <a:schemeClr val="accent1">
                    <a:lumMod val="75000"/>
                  </a:schemeClr>
                </a:solidFill>
                <a:latin typeface="Times New Roman" panose="02020603050405020304" pitchFamily="18" charset="0"/>
                <a:ea typeface="+mj-ea"/>
                <a:cs typeface="B Traffic" panose="00000400000000000000" pitchFamily="2" charset="-78"/>
              </a:rPr>
              <a:t>شبکه‌های</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 اجتماعی مبتنی بر برند </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بانک</a:t>
            </a:r>
            <a:endParaRPr lang="fa-IR" sz="2000" dirty="0">
              <a:solidFill>
                <a:schemeClr val="accent1">
                  <a:lumMod val="75000"/>
                </a:schemeClr>
              </a:solidFill>
              <a:latin typeface="Times New Roman" panose="02020603050405020304" pitchFamily="18" charset="0"/>
              <a:ea typeface="+mj-ea"/>
              <a:cs typeface="B Traffic" panose="00000400000000000000" pitchFamily="2" charset="-78"/>
            </a:endParaRPr>
          </a:p>
          <a:p>
            <a:pPr marL="0" indent="0" algn="justLow" rtl="1">
              <a:lnSpc>
                <a:spcPct val="150000"/>
              </a:lnSpc>
              <a:spcBef>
                <a:spcPct val="0"/>
              </a:spcBef>
              <a:buNone/>
            </a:pP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11- ابزارهای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لازم برای </a:t>
            </a:r>
            <a:r>
              <a:rPr lang="fa-IR" sz="2000" dirty="0" err="1">
                <a:solidFill>
                  <a:schemeClr val="accent1">
                    <a:lumMod val="75000"/>
                  </a:schemeClr>
                </a:solidFill>
                <a:latin typeface="Times New Roman" panose="02020603050405020304" pitchFamily="18" charset="0"/>
                <a:ea typeface="+mj-ea"/>
                <a:cs typeface="B Traffic" panose="00000400000000000000" pitchFamily="2" charset="-78"/>
              </a:rPr>
              <a:t>روش‌های</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 پایش ترافیک و میزان یا تعداد کلیک خوردن لینک، ارسال مجدد </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Forward</a:t>
            </a:r>
            <a:r>
              <a:rPr lang="en-US" sz="2000" dirty="0">
                <a:solidFill>
                  <a:schemeClr val="accent1">
                    <a:lumMod val="75000"/>
                  </a:schemeClr>
                </a:solidFill>
                <a:latin typeface="Times New Roman" panose="02020603050405020304" pitchFamily="18" charset="0"/>
                <a:ea typeface="+mj-ea"/>
                <a:cs typeface="B Traffic" panose="00000400000000000000" pitchFamily="2" charset="-78"/>
              </a:rPr>
              <a:t>, Retweet</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بازخور </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Comments)</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اشتراک </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Share)</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توصیه </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Recommend)</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پسند </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Like</a:t>
            </a:r>
            <a:r>
              <a:rPr lang="en-US" sz="2000" dirty="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یا دنبال</a:t>
            </a:r>
            <a:r>
              <a:rPr lang="en-US" sz="2000" dirty="0" smtClean="0">
                <a:solidFill>
                  <a:schemeClr val="accent1">
                    <a:lumMod val="75000"/>
                  </a:schemeClr>
                </a:solidFill>
                <a:latin typeface="Times New Roman" panose="02020603050405020304" pitchFamily="18" charset="0"/>
                <a:ea typeface="+mj-ea"/>
                <a:cs typeface="B Traffic" panose="00000400000000000000" pitchFamily="2" charset="-78"/>
              </a:rPr>
              <a:t>Follow</a:t>
            </a:r>
            <a:r>
              <a:rPr lang="en-US" sz="2000" dirty="0">
                <a:solidFill>
                  <a:schemeClr val="accent1">
                    <a:lumMod val="75000"/>
                  </a:schemeClr>
                </a:solidFill>
                <a:latin typeface="Times New Roman" panose="02020603050405020304" pitchFamily="18" charset="0"/>
                <a:ea typeface="+mj-ea"/>
                <a:cs typeface="B Traffic" panose="00000400000000000000" pitchFamily="2" charset="-78"/>
              </a:rPr>
              <a:t>) </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 و </a:t>
            </a:r>
            <a:r>
              <a:rPr lang="fa-IR" sz="2000" dirty="0">
                <a:solidFill>
                  <a:schemeClr val="accent1">
                    <a:lumMod val="75000"/>
                  </a:schemeClr>
                </a:solidFill>
                <a:latin typeface="Times New Roman" panose="02020603050405020304" pitchFamily="18" charset="0"/>
                <a:ea typeface="+mj-ea"/>
                <a:cs typeface="B Traffic" panose="00000400000000000000" pitchFamily="2" charset="-78"/>
              </a:rPr>
              <a:t>سایر موارد </a:t>
            </a:r>
            <a:r>
              <a:rPr lang="fa-IR" sz="2000" dirty="0" smtClean="0">
                <a:solidFill>
                  <a:schemeClr val="accent1">
                    <a:lumMod val="75000"/>
                  </a:schemeClr>
                </a:solidFill>
                <a:latin typeface="Times New Roman" panose="02020603050405020304" pitchFamily="18" charset="0"/>
                <a:ea typeface="+mj-ea"/>
                <a:cs typeface="B Traffic" panose="00000400000000000000" pitchFamily="2" charset="-78"/>
              </a:rPr>
              <a:t>دیگر</a:t>
            </a:r>
            <a:endParaRPr lang="fa-IR" sz="2000" dirty="0">
              <a:solidFill>
                <a:schemeClr val="accent1">
                  <a:lumMod val="75000"/>
                </a:schemeClr>
              </a:solidFill>
              <a:latin typeface="+mj-lt"/>
              <a:ea typeface="+mj-ea"/>
              <a:cs typeface="B Traffic" pitchFamily="2" charset="-78"/>
            </a:endParaRPr>
          </a:p>
        </p:txBody>
      </p:sp>
    </p:spTree>
    <p:extLst>
      <p:ext uri="{BB962C8B-B14F-4D97-AF65-F5344CB8AC3E}">
        <p14:creationId xmlns:p14="http://schemas.microsoft.com/office/powerpoint/2010/main" val="378307078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4476750"/>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solidFill>
                <a:prstClr val="white"/>
              </a:solidFill>
            </a:endParaRPr>
          </a:p>
        </p:txBody>
      </p:sp>
      <p:grpSp>
        <p:nvGrpSpPr>
          <p:cNvPr id="39941" name="Gruppe 123"/>
          <p:cNvGrpSpPr>
            <a:grpSpLocks/>
          </p:cNvGrpSpPr>
          <p:nvPr/>
        </p:nvGrpSpPr>
        <p:grpSpPr bwMode="auto">
          <a:xfrm>
            <a:off x="2389188" y="441325"/>
            <a:ext cx="4381500" cy="5853113"/>
            <a:chOff x="1747529" y="1312545"/>
            <a:chExt cx="3690474" cy="5048331"/>
          </a:xfrm>
        </p:grpSpPr>
        <p:sp>
          <p:nvSpPr>
            <p:cNvPr id="9" name="Ellipse 86"/>
            <p:cNvSpPr/>
            <p:nvPr/>
          </p:nvSpPr>
          <p:spPr bwMode="auto">
            <a:xfrm>
              <a:off x="2115447" y="5367212"/>
              <a:ext cx="2836844" cy="573514"/>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en-US" sz="2000">
                <a:solidFill>
                  <a:srgbClr val="FFFFFF"/>
                </a:solidFill>
                <a:latin typeface="Calibri" charset="0"/>
                <a:ea typeface="ＭＳ Ｐゴシック" charset="-128"/>
                <a:cs typeface="ＭＳ Ｐゴシック" charset="-128"/>
              </a:endParaRPr>
            </a:p>
          </p:txBody>
        </p:sp>
        <p:sp>
          <p:nvSpPr>
            <p:cNvPr id="10" name="Ellipse 87"/>
            <p:cNvSpPr/>
            <p:nvPr/>
          </p:nvSpPr>
          <p:spPr bwMode="auto">
            <a:xfrm>
              <a:off x="3575180" y="5970678"/>
              <a:ext cx="1862823" cy="380685"/>
            </a:xfrm>
            <a:prstGeom prst="ellipse">
              <a:avLst/>
            </a:prstGeom>
            <a:gradFill flip="none" rotWithShape="1">
              <a:gsLst>
                <a:gs pos="24000">
                  <a:sysClr val="windowText" lastClr="000000">
                    <a:alpha val="28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en-US" sz="2000">
                <a:solidFill>
                  <a:srgbClr val="FFFFFF"/>
                </a:solidFill>
                <a:latin typeface="Calibri" charset="0"/>
                <a:ea typeface="ＭＳ Ｐゴシック" charset="-128"/>
                <a:cs typeface="ＭＳ Ｐゴシック" charset="-128"/>
              </a:endParaRPr>
            </a:p>
          </p:txBody>
        </p:sp>
        <p:sp>
          <p:nvSpPr>
            <p:cNvPr id="11" name="Ellipse 88"/>
            <p:cNvSpPr/>
            <p:nvPr/>
          </p:nvSpPr>
          <p:spPr bwMode="auto">
            <a:xfrm>
              <a:off x="1747529" y="5980191"/>
              <a:ext cx="1862823" cy="380685"/>
            </a:xfrm>
            <a:prstGeom prst="ellipse">
              <a:avLst/>
            </a:prstGeom>
            <a:gradFill flip="none" rotWithShape="1">
              <a:gsLst>
                <a:gs pos="24000">
                  <a:sysClr val="windowText" lastClr="000000">
                    <a:alpha val="28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en-US" sz="2000">
                <a:solidFill>
                  <a:srgbClr val="FFFFFF"/>
                </a:solidFill>
                <a:latin typeface="Calibri" charset="0"/>
                <a:ea typeface="ＭＳ Ｐゴシック" charset="-128"/>
                <a:cs typeface="ＭＳ Ｐゴシック" charset="-128"/>
              </a:endParaRPr>
            </a:p>
          </p:txBody>
        </p:sp>
        <p:grpSp>
          <p:nvGrpSpPr>
            <p:cNvPr id="39953" name="Gruppe 92"/>
            <p:cNvGrpSpPr>
              <a:grpSpLocks/>
            </p:cNvGrpSpPr>
            <p:nvPr/>
          </p:nvGrpSpPr>
          <p:grpSpPr bwMode="auto">
            <a:xfrm>
              <a:off x="3200405" y="2301745"/>
              <a:ext cx="609783" cy="4021898"/>
              <a:chOff x="1989167" y="3459524"/>
              <a:chExt cx="1469605" cy="2879360"/>
            </a:xfrm>
          </p:grpSpPr>
          <p:sp>
            <p:nvSpPr>
              <p:cNvPr id="16" name="Afrundet rektangel 89"/>
              <p:cNvSpPr>
                <a:spLocks noChangeArrowheads="1"/>
              </p:cNvSpPr>
              <p:nvPr/>
            </p:nvSpPr>
            <p:spPr bwMode="auto">
              <a:xfrm rot="1320000">
                <a:off x="1990570" y="3923721"/>
                <a:ext cx="199798" cy="2415351"/>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a:defRPr/>
                </a:pPr>
                <a:endParaRPr lang="en-US" sz="2000">
                  <a:solidFill>
                    <a:srgbClr val="FFFFFF"/>
                  </a:solidFill>
                  <a:latin typeface="Calibri" charset="0"/>
                  <a:ea typeface="ＭＳ Ｐゴシック" charset="-128"/>
                  <a:cs typeface="ＭＳ Ｐゴシック" charset="-128"/>
                </a:endParaRPr>
              </a:p>
            </p:txBody>
          </p:sp>
          <p:sp>
            <p:nvSpPr>
              <p:cNvPr id="17" name="Afrundet rektangel 90"/>
              <p:cNvSpPr>
                <a:spLocks noChangeArrowheads="1"/>
              </p:cNvSpPr>
              <p:nvPr/>
            </p:nvSpPr>
            <p:spPr bwMode="auto">
              <a:xfrm>
                <a:off x="2722088" y="3459080"/>
                <a:ext cx="174017" cy="2415351"/>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a:defRPr/>
                </a:pPr>
                <a:endParaRPr lang="en-US" sz="2000">
                  <a:solidFill>
                    <a:srgbClr val="FFFFFF"/>
                  </a:solidFill>
                  <a:latin typeface="Calibri" charset="0"/>
                  <a:ea typeface="ＭＳ Ｐゴシック" charset="-128"/>
                  <a:cs typeface="ＭＳ Ｐゴシック" charset="-128"/>
                </a:endParaRPr>
              </a:p>
            </p:txBody>
          </p:sp>
          <p:sp>
            <p:nvSpPr>
              <p:cNvPr id="18" name="Afrundet rektangel 91"/>
              <p:cNvSpPr>
                <a:spLocks noChangeArrowheads="1"/>
              </p:cNvSpPr>
              <p:nvPr/>
            </p:nvSpPr>
            <p:spPr bwMode="auto">
              <a:xfrm rot="20040000">
                <a:off x="3260251" y="3920781"/>
                <a:ext cx="199798" cy="2415351"/>
              </a:xfrm>
              <a:prstGeom prst="roundRect">
                <a:avLst>
                  <a:gd name="adj" fmla="val 16667"/>
                </a:avLst>
              </a:prstGeom>
              <a:gradFill rotWithShape="1">
                <a:gsLst>
                  <a:gs pos="0">
                    <a:srgbClr val="151616"/>
                  </a:gs>
                  <a:gs pos="100000">
                    <a:srgbClr val="F3F3F3"/>
                  </a:gs>
                  <a:gs pos="100000">
                    <a:srgbClr val="A6A6A6"/>
                  </a:gs>
                </a:gsLst>
                <a:lin ang="10800000" scaled="1"/>
              </a:gradFill>
              <a:ln w="9525">
                <a:noFill/>
                <a:round/>
                <a:headEnd/>
                <a:tailEnd/>
              </a:ln>
              <a:effectLst>
                <a:outerShdw blurRad="63500" dist="23000" dir="5400000" rotWithShape="0">
                  <a:srgbClr val="000000">
                    <a:alpha val="34999"/>
                  </a:srgbClr>
                </a:outerShdw>
              </a:effectLst>
            </p:spPr>
            <p:txBody>
              <a:bodyPr anchor="ctr"/>
              <a:lstStyle/>
              <a:p>
                <a:pPr algn="ctr">
                  <a:defRPr/>
                </a:pPr>
                <a:endParaRPr lang="en-US" sz="2000">
                  <a:solidFill>
                    <a:srgbClr val="FFFFFF"/>
                  </a:solidFill>
                  <a:latin typeface="Calibri" charset="0"/>
                  <a:ea typeface="ＭＳ Ｐゴシック" charset="-128"/>
                  <a:cs typeface="ＭＳ Ｐゴシック" charset="-128"/>
                </a:endParaRPr>
              </a:p>
            </p:txBody>
          </p:sp>
        </p:grpSp>
        <p:grpSp>
          <p:nvGrpSpPr>
            <p:cNvPr id="5" name="Gruppe 157"/>
            <p:cNvGrpSpPr/>
            <p:nvPr/>
          </p:nvGrpSpPr>
          <p:grpSpPr bwMode="auto">
            <a:xfrm>
              <a:off x="2001838" y="1312545"/>
              <a:ext cx="2981642" cy="3701415"/>
              <a:chOff x="5158493" y="1088691"/>
              <a:chExt cx="3627367" cy="4759659"/>
            </a:xfrm>
            <a:effectLst>
              <a:outerShdw blurRad="50800" dist="38100" dir="2700000" algn="tl" rotWithShape="0">
                <a:prstClr val="black">
                  <a:alpha val="40000"/>
                </a:prstClr>
              </a:outerShdw>
            </a:effectLst>
          </p:grpSpPr>
          <p:sp>
            <p:nvSpPr>
              <p:cNvPr id="14" name="Rectangle 27"/>
              <p:cNvSpPr>
                <a:spLocks noChangeArrowheads="1"/>
              </p:cNvSpPr>
              <p:nvPr/>
            </p:nvSpPr>
            <p:spPr bwMode="auto">
              <a:xfrm>
                <a:off x="5162551" y="1398269"/>
                <a:ext cx="3608070" cy="4450081"/>
              </a:xfrm>
              <a:prstGeom prst="rect">
                <a:avLst/>
              </a:prstGeom>
              <a:gradFill flip="none" rotWithShape="1">
                <a:gsLst>
                  <a:gs pos="38000">
                    <a:sysClr val="window" lastClr="FFFFFF"/>
                  </a:gs>
                  <a:gs pos="100000">
                    <a:schemeClr val="bg1">
                      <a:lumMod val="75000"/>
                    </a:schemeClr>
                  </a:gs>
                  <a:gs pos="68000">
                    <a:schemeClr val="bg1">
                      <a:lumMod val="95000"/>
                    </a:schemeClr>
                  </a:gs>
                </a:gsLst>
                <a:lin ang="12300000" scaled="0"/>
                <a:tileRect/>
              </a:gradFill>
              <a:ln w="9525">
                <a:noFill/>
                <a:miter lim="800000"/>
                <a:headEnd/>
                <a:tailEnd/>
              </a:ln>
              <a:effectLst/>
            </p:spPr>
            <p:txBody>
              <a:bodyPr anchor="ctr"/>
              <a:lstStyle/>
              <a:p>
                <a:pPr marL="342900" indent="-342900" algn="ctr">
                  <a:defRPr/>
                </a:pPr>
                <a:endParaRPr lang="de-DE" sz="1400" kern="0" dirty="0">
                  <a:solidFill>
                    <a:sysClr val="windowText" lastClr="000000"/>
                  </a:solidFill>
                  <a:latin typeface="Arial Narrow" pitchFamily="-97" charset="0"/>
                  <a:ea typeface="ＭＳ Ｐゴシック" pitchFamily="-97" charset="-128"/>
                  <a:cs typeface="Arial" charset="0"/>
                </a:endParaRPr>
              </a:p>
            </p:txBody>
          </p:sp>
          <p:sp>
            <p:nvSpPr>
              <p:cNvPr id="15" name="Rectangle 39"/>
              <p:cNvSpPr>
                <a:spLocks noChangeArrowheads="1"/>
              </p:cNvSpPr>
              <p:nvPr/>
            </p:nvSpPr>
            <p:spPr bwMode="auto">
              <a:xfrm>
                <a:off x="5158493" y="1088691"/>
                <a:ext cx="3627367" cy="385778"/>
              </a:xfrm>
              <a:prstGeom prst="rect">
                <a:avLst/>
              </a:prstGeom>
              <a:gradFill flip="none" rotWithShape="1">
                <a:gsLst>
                  <a:gs pos="0">
                    <a:srgbClr val="25AFFF"/>
                  </a:gs>
                  <a:gs pos="50000">
                    <a:srgbClr val="74F4FF"/>
                  </a:gs>
                  <a:gs pos="100000">
                    <a:srgbClr val="208ECD"/>
                  </a:gs>
                </a:gsLst>
                <a:lin ang="5400000" scaled="1"/>
                <a:tileRect/>
              </a:gradFill>
              <a:ln w="25400" cap="flat" cmpd="sng" algn="ctr">
                <a:noFill/>
                <a:prstDash val="solid"/>
              </a:ln>
              <a:effectLst/>
            </p:spPr>
            <p:txBody>
              <a:bodyPr anchor="ctr"/>
              <a:lstStyle/>
              <a:p>
                <a:pPr algn="ctr">
                  <a:defRPr/>
                </a:pPr>
                <a:r>
                  <a:rPr lang="fa-IR" sz="2000" kern="0" noProof="1">
                    <a:solidFill>
                      <a:srgbClr val="000000"/>
                    </a:solidFill>
                    <a:latin typeface="Calibri"/>
                    <a:ea typeface="ＭＳ Ｐゴシック" pitchFamily="-97" charset="-128"/>
                    <a:cs typeface="B Titr" pitchFamily="2" charset="-78"/>
                  </a:rPr>
                  <a:t>بانکداری راستین</a:t>
                </a:r>
                <a:endParaRPr lang="de-DE" sz="2000" kern="0" noProof="1">
                  <a:solidFill>
                    <a:srgbClr val="000000"/>
                  </a:solidFill>
                  <a:latin typeface="Calibri"/>
                  <a:ea typeface="ＭＳ Ｐゴシック" pitchFamily="-97" charset="-128"/>
                  <a:cs typeface="B Titr" pitchFamily="2" charset="-78"/>
                </a:endParaRPr>
              </a:p>
            </p:txBody>
          </p:sp>
        </p:grpSp>
      </p:grpSp>
      <p:sp>
        <p:nvSpPr>
          <p:cNvPr id="2057" name="Rectangle 141"/>
          <p:cNvSpPr>
            <a:spLocks noChangeArrowheads="1"/>
          </p:cNvSpPr>
          <p:nvPr/>
        </p:nvSpPr>
        <p:spPr bwMode="auto">
          <a:xfrm>
            <a:off x="2667000" y="928688"/>
            <a:ext cx="3521075" cy="1446550"/>
          </a:xfrm>
          <a:prstGeom prst="rect">
            <a:avLst/>
          </a:prstGeom>
          <a:noFill/>
          <a:ln w="9525">
            <a:noFill/>
            <a:miter lim="800000"/>
            <a:headEnd/>
            <a:tailEnd/>
          </a:ln>
        </p:spPr>
        <p:txBody>
          <a:bodyPr>
            <a:spAutoFit/>
          </a:bodyPr>
          <a:lstStyle/>
          <a:p>
            <a:pPr algn="ctr" rtl="1" fontAlgn="base">
              <a:spcBef>
                <a:spcPct val="0"/>
              </a:spcBef>
              <a:spcAft>
                <a:spcPct val="0"/>
              </a:spcAft>
              <a:defRPr/>
            </a:pPr>
            <a:r>
              <a:rPr lang="ar-SA" sz="2400" b="1" dirty="0" smtClean="0">
                <a:solidFill>
                  <a:schemeClr val="accent1">
                    <a:lumMod val="75000"/>
                  </a:schemeClr>
                </a:solidFill>
                <a:latin typeface="Calibri"/>
                <a:ea typeface="Calibri"/>
                <a:cs typeface="B Titr"/>
              </a:rPr>
              <a:t>تأمین </a:t>
            </a:r>
            <a:r>
              <a:rPr lang="ar-SA" sz="2400" b="1" dirty="0">
                <a:solidFill>
                  <a:schemeClr val="accent1">
                    <a:lumMod val="75000"/>
                  </a:schemeClr>
                </a:solidFill>
                <a:latin typeface="Calibri"/>
                <a:ea typeface="Calibri"/>
                <a:cs typeface="B Titr"/>
              </a:rPr>
              <a:t>مالی جمعی راستین</a:t>
            </a:r>
            <a:r>
              <a:rPr lang="ar-SA" sz="2400" b="1" dirty="0">
                <a:solidFill>
                  <a:schemeClr val="accent1">
                    <a:lumMod val="75000"/>
                  </a:schemeClr>
                </a:solidFill>
                <a:latin typeface="Calibri"/>
                <a:ea typeface="Calibri"/>
                <a:cs typeface="B Zar"/>
              </a:rPr>
              <a:t> </a:t>
            </a:r>
            <a:r>
              <a:rPr lang="en-US" sz="2400" b="1" dirty="0">
                <a:solidFill>
                  <a:schemeClr val="accent1">
                    <a:lumMod val="75000"/>
                  </a:schemeClr>
                </a:solidFill>
                <a:latin typeface="Calibri"/>
                <a:ea typeface="Calibri"/>
                <a:cs typeface="B Zar"/>
              </a:rPr>
              <a:t>(RCF)</a:t>
            </a:r>
            <a:endParaRPr lang="fa-IR" sz="2400" b="1" dirty="0">
              <a:solidFill>
                <a:schemeClr val="accent1">
                  <a:lumMod val="75000"/>
                </a:schemeClr>
              </a:solidFill>
              <a:latin typeface="Arial" charset="0"/>
              <a:cs typeface="B Titr" pitchFamily="2" charset="-78"/>
            </a:endParaRPr>
          </a:p>
          <a:p>
            <a:pPr algn="ctr" fontAlgn="base">
              <a:spcBef>
                <a:spcPct val="0"/>
              </a:spcBef>
              <a:spcAft>
                <a:spcPct val="0"/>
              </a:spcAft>
              <a:defRPr/>
            </a:pPr>
            <a:r>
              <a:rPr lang="fa-IR" sz="2000" dirty="0" smtClean="0">
                <a:solidFill>
                  <a:srgbClr val="E4E9EF">
                    <a:lumMod val="50000"/>
                  </a:srgbClr>
                </a:solidFill>
                <a:latin typeface="Arial" charset="0"/>
                <a:cs typeface="B Titr" pitchFamily="2" charset="-78"/>
              </a:rPr>
              <a:t>در</a:t>
            </a:r>
            <a:endParaRPr lang="fa-IR" sz="2000" dirty="0">
              <a:solidFill>
                <a:srgbClr val="E4E9EF">
                  <a:lumMod val="50000"/>
                </a:srgbClr>
              </a:solidFill>
              <a:latin typeface="Arial" charset="0"/>
              <a:cs typeface="B Titr" pitchFamily="2" charset="-78"/>
            </a:endParaRPr>
          </a:p>
          <a:p>
            <a:pPr algn="ctr" rtl="1" fontAlgn="base">
              <a:spcBef>
                <a:spcPct val="0"/>
              </a:spcBef>
              <a:spcAft>
                <a:spcPct val="0"/>
              </a:spcAft>
              <a:defRPr/>
            </a:pPr>
            <a:r>
              <a:rPr lang="fa-IR" sz="2000" dirty="0">
                <a:solidFill>
                  <a:srgbClr val="E4E9EF">
                    <a:lumMod val="50000"/>
                  </a:srgbClr>
                </a:solidFill>
                <a:latin typeface="Arial" charset="0"/>
                <a:cs typeface="B Titr" pitchFamily="2" charset="-78"/>
              </a:rPr>
              <a:t>بانکداری راستین</a:t>
            </a:r>
            <a:endParaRPr lang="en-US" sz="2000" dirty="0">
              <a:solidFill>
                <a:srgbClr val="E4E9EF">
                  <a:lumMod val="50000"/>
                </a:srgbClr>
              </a:solidFill>
              <a:latin typeface="Calibri" pitchFamily="-105" charset="0"/>
              <a:cs typeface="B Titr" pitchFamily="2" charset="-78"/>
            </a:endParaRPr>
          </a:p>
        </p:txBody>
      </p:sp>
      <p:sp>
        <p:nvSpPr>
          <p:cNvPr id="39943" name="Rectangle 141"/>
          <p:cNvSpPr>
            <a:spLocks noChangeArrowheads="1"/>
          </p:cNvSpPr>
          <p:nvPr/>
        </p:nvSpPr>
        <p:spPr bwMode="auto">
          <a:xfrm>
            <a:off x="3214688" y="2738438"/>
            <a:ext cx="24257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ctr" rtl="1" eaLnBrk="1" fontAlgn="base" hangingPunct="1">
              <a:spcBef>
                <a:spcPct val="0"/>
              </a:spcBef>
              <a:spcAft>
                <a:spcPct val="0"/>
              </a:spcAft>
              <a:buFontTx/>
              <a:buNone/>
            </a:pPr>
            <a:r>
              <a:rPr lang="fa-IR" altLang="en-US" sz="1600" dirty="0">
                <a:solidFill>
                  <a:prstClr val="black"/>
                </a:solidFill>
                <a:latin typeface="Arial" charset="0"/>
                <a:cs typeface="B Titr" pitchFamily="2" charset="-78"/>
              </a:rPr>
              <a:t>با تشکر</a:t>
            </a:r>
          </a:p>
          <a:p>
            <a:pPr algn="ctr" rtl="1" eaLnBrk="1" fontAlgn="base" hangingPunct="1">
              <a:spcBef>
                <a:spcPct val="0"/>
              </a:spcBef>
              <a:spcAft>
                <a:spcPct val="0"/>
              </a:spcAft>
              <a:buFontTx/>
              <a:buNone/>
            </a:pPr>
            <a:endParaRPr lang="fa-IR" altLang="en-US" sz="1600" dirty="0">
              <a:solidFill>
                <a:prstClr val="black"/>
              </a:solidFill>
              <a:latin typeface="Arial" charset="0"/>
              <a:cs typeface="B Titr" pitchFamily="2" charset="-78"/>
            </a:endParaRPr>
          </a:p>
          <a:p>
            <a:pPr algn="ctr" rtl="1" eaLnBrk="1" fontAlgn="base" hangingPunct="1">
              <a:spcBef>
                <a:spcPct val="0"/>
              </a:spcBef>
              <a:spcAft>
                <a:spcPct val="0"/>
              </a:spcAft>
              <a:buFontTx/>
              <a:buNone/>
            </a:pPr>
            <a:r>
              <a:rPr lang="fa-IR" altLang="en-US" sz="1600" dirty="0">
                <a:solidFill>
                  <a:prstClr val="black"/>
                </a:solidFill>
                <a:latin typeface="Arial" charset="0"/>
                <a:cs typeface="B Titr" pitchFamily="2" charset="-78"/>
              </a:rPr>
              <a:t>بیژن </a:t>
            </a:r>
            <a:r>
              <a:rPr lang="fa-IR" altLang="en-US" sz="1600" dirty="0" err="1">
                <a:solidFill>
                  <a:prstClr val="black"/>
                </a:solidFill>
                <a:latin typeface="Arial" charset="0"/>
                <a:cs typeface="B Titr" pitchFamily="2" charset="-78"/>
              </a:rPr>
              <a:t>بیدآباد</a:t>
            </a:r>
            <a:endParaRPr lang="fa-IR" altLang="en-US" sz="1600" dirty="0">
              <a:solidFill>
                <a:prstClr val="black"/>
              </a:solidFill>
              <a:latin typeface="Arial" charset="0"/>
              <a:cs typeface="B Titr" pitchFamily="2" charset="-78"/>
            </a:endParaRPr>
          </a:p>
          <a:p>
            <a:pPr algn="ctr" rtl="1" eaLnBrk="1" fontAlgn="base" hangingPunct="1">
              <a:spcBef>
                <a:spcPct val="0"/>
              </a:spcBef>
              <a:spcAft>
                <a:spcPct val="0"/>
              </a:spcAft>
              <a:buFontTx/>
              <a:buNone/>
            </a:pPr>
            <a:endParaRPr lang="fa-IR" altLang="en-US" sz="1600" dirty="0">
              <a:solidFill>
                <a:prstClr val="black"/>
              </a:solidFill>
              <a:cs typeface="B Titr" pitchFamily="2" charset="-78"/>
            </a:endParaRPr>
          </a:p>
          <a:p>
            <a:pPr algn="ctr" rtl="1" eaLnBrk="1" fontAlgn="base" hangingPunct="1">
              <a:spcBef>
                <a:spcPct val="0"/>
              </a:spcBef>
              <a:spcAft>
                <a:spcPct val="0"/>
              </a:spcAft>
              <a:buFontTx/>
              <a:buNone/>
            </a:pPr>
            <a:r>
              <a:rPr lang="en-US" altLang="en-US" sz="1600" b="1" dirty="0">
                <a:solidFill>
                  <a:prstClr val="black"/>
                </a:solidFill>
                <a:cs typeface="B Titr" pitchFamily="2" charset="-78"/>
                <a:hlinkClick r:id="rId3"/>
              </a:rPr>
              <a:t>http://www.bidabad.com</a:t>
            </a:r>
            <a:endParaRPr lang="en-US" altLang="en-US" sz="1600" b="1" dirty="0">
              <a:solidFill>
                <a:prstClr val="black"/>
              </a:solidFill>
              <a:cs typeface="B Titr" pitchFamily="2" charset="-78"/>
            </a:endParaRPr>
          </a:p>
          <a:p>
            <a:pPr algn="ctr" rtl="1" eaLnBrk="1" fontAlgn="base" hangingPunct="1">
              <a:spcBef>
                <a:spcPct val="0"/>
              </a:spcBef>
              <a:spcAft>
                <a:spcPct val="0"/>
              </a:spcAft>
              <a:buFontTx/>
              <a:buNone/>
            </a:pPr>
            <a:endParaRPr lang="en-US" altLang="en-US" sz="1600" b="1" dirty="0">
              <a:solidFill>
                <a:prstClr val="black"/>
              </a:solidFill>
              <a:cs typeface="B Titr" pitchFamily="2" charset="-78"/>
            </a:endParaRPr>
          </a:p>
          <a:p>
            <a:pPr algn="ctr" rtl="1" eaLnBrk="1" fontAlgn="base" hangingPunct="1">
              <a:spcBef>
                <a:spcPct val="0"/>
              </a:spcBef>
              <a:spcAft>
                <a:spcPct val="0"/>
              </a:spcAft>
              <a:buFontTx/>
              <a:buNone/>
            </a:pPr>
            <a:r>
              <a:rPr lang="en-US" altLang="en-US" sz="1600" b="1" dirty="0">
                <a:solidFill>
                  <a:prstClr val="black"/>
                </a:solidFill>
                <a:cs typeface="B Titr" pitchFamily="2" charset="-78"/>
                <a:hlinkClick r:id="rId4"/>
              </a:rPr>
              <a:t>bijan@bidabad.com</a:t>
            </a:r>
            <a:endParaRPr lang="en-US" altLang="en-US" sz="1600" b="1" dirty="0">
              <a:solidFill>
                <a:prstClr val="black"/>
              </a:solidFill>
              <a:cs typeface="B Titr" pitchFamily="2" charset="-78"/>
            </a:endParaRPr>
          </a:p>
        </p:txBody>
      </p:sp>
    </p:spTree>
    <p:extLst>
      <p:ext uri="{BB962C8B-B14F-4D97-AF65-F5344CB8AC3E}">
        <p14:creationId xmlns:p14="http://schemas.microsoft.com/office/powerpoint/2010/main" val="349048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0" y="3886200"/>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solidFill>
                <a:prstClr val="white"/>
              </a:solidFill>
            </a:endParaRPr>
          </a:p>
        </p:txBody>
      </p:sp>
      <p:grpSp>
        <p:nvGrpSpPr>
          <p:cNvPr id="18437" name="Group 105"/>
          <p:cNvGrpSpPr>
            <a:grpSpLocks/>
          </p:cNvGrpSpPr>
          <p:nvPr/>
        </p:nvGrpSpPr>
        <p:grpSpPr bwMode="auto">
          <a:xfrm rot="19765573" flipH="1">
            <a:off x="5768975" y="74613"/>
            <a:ext cx="2992438" cy="2906712"/>
            <a:chOff x="5580063" y="2757488"/>
            <a:chExt cx="1031875" cy="1022350"/>
          </a:xfrm>
        </p:grpSpPr>
        <p:sp>
          <p:nvSpPr>
            <p:cNvPr id="10"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a:defRPr/>
              </a:pPr>
              <a:endParaRPr lang="da-DK" sz="2000" u="sng">
                <a:solidFill>
                  <a:srgbClr val="FFFFFF"/>
                </a:solidFill>
                <a:latin typeface="Calibri" pitchFamily="-105" charset="0"/>
                <a:cs typeface="Arial" charset="0"/>
              </a:endParaRPr>
            </a:p>
          </p:txBody>
        </p:sp>
        <p:sp>
          <p:nvSpPr>
            <p:cNvPr id="11"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sz="2000" u="sng">
                <a:solidFill>
                  <a:srgbClr val="FFFFFF"/>
                </a:solidFill>
                <a:latin typeface="Calibri" pitchFamily="-105" charset="0"/>
                <a:cs typeface="Arial" charset="0"/>
              </a:endParaRPr>
            </a:p>
          </p:txBody>
        </p:sp>
        <p:sp>
          <p:nvSpPr>
            <p:cNvPr id="18465"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endParaRPr lang="da-DK" altLang="en-US" sz="2000" u="sng">
                <a:solidFill>
                  <a:srgbClr val="FFFFFF"/>
                </a:solidFill>
                <a:cs typeface="Arial" charset="0"/>
              </a:endParaRPr>
            </a:p>
          </p:txBody>
        </p:sp>
      </p:grpSp>
      <p:grpSp>
        <p:nvGrpSpPr>
          <p:cNvPr id="18438" name="Group 105"/>
          <p:cNvGrpSpPr>
            <a:grpSpLocks/>
          </p:cNvGrpSpPr>
          <p:nvPr/>
        </p:nvGrpSpPr>
        <p:grpSpPr bwMode="auto">
          <a:xfrm rot="19765573" flipH="1">
            <a:off x="2636838" y="328613"/>
            <a:ext cx="1370012" cy="1357312"/>
            <a:chOff x="5580063" y="2757488"/>
            <a:chExt cx="1031875" cy="1022350"/>
          </a:xfrm>
        </p:grpSpPr>
        <p:sp>
          <p:nvSpPr>
            <p:cNvPr id="24"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a:defRPr/>
              </a:pPr>
              <a:endParaRPr lang="da-DK" sz="2000" u="sng">
                <a:solidFill>
                  <a:srgbClr val="FFFFFF"/>
                </a:solidFill>
                <a:latin typeface="Calibri" pitchFamily="-105" charset="0"/>
                <a:cs typeface="Arial" charset="0"/>
              </a:endParaRPr>
            </a:p>
          </p:txBody>
        </p:sp>
        <p:sp>
          <p:nvSpPr>
            <p:cNvPr id="25"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sz="2000" u="sng">
                <a:solidFill>
                  <a:srgbClr val="FFFFFF"/>
                </a:solidFill>
                <a:latin typeface="Calibri" pitchFamily="-105" charset="0"/>
                <a:cs typeface="Arial" charset="0"/>
              </a:endParaRPr>
            </a:p>
          </p:txBody>
        </p:sp>
        <p:sp>
          <p:nvSpPr>
            <p:cNvPr id="18458"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endParaRPr lang="da-DK" altLang="en-US" sz="2000" u="sng">
                <a:solidFill>
                  <a:srgbClr val="FFFFFF"/>
                </a:solidFill>
                <a:cs typeface="Arial" charset="0"/>
              </a:endParaRPr>
            </a:p>
          </p:txBody>
        </p:sp>
      </p:grpSp>
      <p:sp>
        <p:nvSpPr>
          <p:cNvPr id="27" name="Rektangel med enkelt afrundet hjørne 11"/>
          <p:cNvSpPr/>
          <p:nvPr/>
        </p:nvSpPr>
        <p:spPr>
          <a:xfrm rot="10800000" flipH="1">
            <a:off x="612223" y="1044267"/>
            <a:ext cx="3390156" cy="5336474"/>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a:defRPr/>
            </a:pPr>
            <a:endParaRPr lang="da-DK" sz="2000">
              <a:solidFill>
                <a:srgbClr val="FFFFFF"/>
              </a:solidFill>
              <a:latin typeface="Calibri" pitchFamily="-105" charset="0"/>
              <a:cs typeface="Arial" charset="0"/>
            </a:endParaRPr>
          </a:p>
        </p:txBody>
      </p:sp>
      <p:sp>
        <p:nvSpPr>
          <p:cNvPr id="18442" name="TextBox 66"/>
          <p:cNvSpPr txBox="1">
            <a:spLocks noChangeArrowheads="1"/>
          </p:cNvSpPr>
          <p:nvPr/>
        </p:nvSpPr>
        <p:spPr bwMode="auto">
          <a:xfrm>
            <a:off x="568325" y="1166813"/>
            <a:ext cx="3055938"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1 : تعاریف و کلیات</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2 : سازمان و تشکیلات</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3 : رفتار حرفه‌ای ارزیاب و امین</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4 : طرح‌نامه</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5 : ارزیابی</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6 : تضمینات، وثایق و آورده‌ها</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7 : بیمه</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8 : تنظیم قرارداد</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9 : نظارت</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10 : مجری</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11 : شفافیت مالی مجری</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12 : افشای اطلاعات مجری</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13 : حکمرانی مجری</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14 : حسابرسی</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15 : حسابداری مشارکت راستین</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16 : تغییر در زمانبندی</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17 : تسویه حساب</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18 : دریافتی‌های بانک</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19 : تبدیل گواهی پذیره به سهام</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20 : بازرسی و استاندارد کالا</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21 : تحویل کالا</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22 : ابزار مالی کمکی</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23 : حوادث غیرمترقبه</a:t>
            </a:r>
            <a:endParaRPr lang="en-US" altLang="en-US" sz="1400">
              <a:solidFill>
                <a:srgbClr val="C00000"/>
              </a:solidFill>
              <a:latin typeface="Arial" charset="0"/>
              <a:cs typeface="B Titr" pitchFamily="2" charset="-78"/>
            </a:endParaRPr>
          </a:p>
          <a:p>
            <a:pPr algn="r" rtl="1" eaLnBrk="1" fontAlgn="base" hangingPunct="1">
              <a:spcBef>
                <a:spcPct val="0"/>
              </a:spcBef>
              <a:spcAft>
                <a:spcPct val="0"/>
              </a:spcAft>
              <a:buFontTx/>
              <a:buNone/>
            </a:pPr>
            <a:r>
              <a:rPr lang="fa-IR" altLang="en-US" sz="1400">
                <a:solidFill>
                  <a:srgbClr val="C00000"/>
                </a:solidFill>
                <a:latin typeface="Arial" charset="0"/>
                <a:cs typeface="B Titr" pitchFamily="2" charset="-78"/>
              </a:rPr>
              <a:t>فصل 24 : داوری</a:t>
            </a:r>
            <a:endParaRPr lang="en-US" altLang="en-US" sz="1400">
              <a:solidFill>
                <a:srgbClr val="C00000"/>
              </a:solidFill>
              <a:latin typeface="Arial" charset="0"/>
              <a:cs typeface="B Titr" pitchFamily="2" charset="-78"/>
            </a:endParaRPr>
          </a:p>
        </p:txBody>
      </p:sp>
      <p:sp>
        <p:nvSpPr>
          <p:cNvPr id="18443" name="Rektangel 76"/>
          <p:cNvSpPr>
            <a:spLocks noChangeArrowheads="1"/>
          </p:cNvSpPr>
          <p:nvPr/>
        </p:nvSpPr>
        <p:spPr bwMode="auto">
          <a:xfrm>
            <a:off x="2662238" y="666750"/>
            <a:ext cx="1296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ctr" rtl="1" eaLnBrk="1" fontAlgn="base" hangingPunct="1">
              <a:spcBef>
                <a:spcPct val="0"/>
              </a:spcBef>
              <a:spcAft>
                <a:spcPct val="0"/>
              </a:spcAft>
              <a:buFontTx/>
              <a:buNone/>
            </a:pPr>
            <a:r>
              <a:rPr lang="ar-SA" altLang="en-US" sz="1600" noProof="1">
                <a:solidFill>
                  <a:prstClr val="black"/>
                </a:solidFill>
                <a:cs typeface="B Titr" pitchFamily="2" charset="-78"/>
              </a:rPr>
              <a:t>سیستم پایه</a:t>
            </a:r>
            <a:endParaRPr lang="da-DK" altLang="en-US" sz="2000" b="1">
              <a:solidFill>
                <a:prstClr val="black"/>
              </a:solidFill>
              <a:latin typeface="Times New Roman" pitchFamily="18" charset="0"/>
              <a:cs typeface="Times New Roman" pitchFamily="18" charset="0"/>
            </a:endParaRPr>
          </a:p>
        </p:txBody>
      </p:sp>
      <p:sp>
        <p:nvSpPr>
          <p:cNvPr id="26" name="Rektangel med enkelt afrundet hjørne 11"/>
          <p:cNvSpPr/>
          <p:nvPr/>
        </p:nvSpPr>
        <p:spPr>
          <a:xfrm rot="10800000" flipH="1">
            <a:off x="4802889" y="1527504"/>
            <a:ext cx="3931203" cy="4844993"/>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a:defRPr/>
            </a:pPr>
            <a:endParaRPr lang="da-DK" sz="2000">
              <a:solidFill>
                <a:srgbClr val="FFFFFF"/>
              </a:solidFill>
              <a:latin typeface="Calibri" pitchFamily="-105" charset="0"/>
              <a:cs typeface="Arial" charset="0"/>
            </a:endParaRPr>
          </a:p>
        </p:txBody>
      </p:sp>
      <p:sp>
        <p:nvSpPr>
          <p:cNvPr id="18447" name="TextBox 66"/>
          <p:cNvSpPr txBox="1">
            <a:spLocks noChangeArrowheads="1"/>
          </p:cNvSpPr>
          <p:nvPr/>
        </p:nvSpPr>
        <p:spPr bwMode="auto">
          <a:xfrm>
            <a:off x="5124450" y="2174875"/>
            <a:ext cx="3484563"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r" rtl="1" eaLnBrk="1" fontAlgn="base" hangingPunct="1">
              <a:spcBef>
                <a:spcPct val="0"/>
              </a:spcBef>
              <a:spcAft>
                <a:spcPct val="0"/>
              </a:spcAft>
              <a:buFontTx/>
              <a:buChar char="•"/>
            </a:pPr>
            <a:r>
              <a:rPr lang="fa-IR" altLang="en-US" sz="2400" b="1">
                <a:solidFill>
                  <a:srgbClr val="C00000"/>
                </a:solidFill>
                <a:latin typeface="Arial" charset="0"/>
                <a:cs typeface="B Titr" pitchFamily="2" charset="-78"/>
              </a:rPr>
              <a:t>بخش اول سیستم پایه مشارکت در سود و زیان راستین (</a:t>
            </a:r>
            <a:r>
              <a:rPr lang="en-US" altLang="en-US" sz="2400" b="1">
                <a:solidFill>
                  <a:srgbClr val="C00000"/>
                </a:solidFill>
                <a:latin typeface="Arial" charset="0"/>
                <a:cs typeface="B Titr" pitchFamily="2" charset="-78"/>
              </a:rPr>
              <a:t>PLS</a:t>
            </a:r>
            <a:r>
              <a:rPr lang="fa-IR" altLang="en-US" sz="2400" b="1">
                <a:solidFill>
                  <a:srgbClr val="C00000"/>
                </a:solidFill>
                <a:latin typeface="Arial" charset="0"/>
                <a:cs typeface="B Titr" pitchFamily="2" charset="-78"/>
              </a:rPr>
              <a:t>) </a:t>
            </a:r>
          </a:p>
          <a:p>
            <a:pPr algn="r" rtl="1" eaLnBrk="1" fontAlgn="base" hangingPunct="1">
              <a:spcBef>
                <a:spcPct val="0"/>
              </a:spcBef>
              <a:spcAft>
                <a:spcPct val="0"/>
              </a:spcAft>
              <a:buFontTx/>
              <a:buNone/>
            </a:pPr>
            <a:endParaRPr lang="fa-IR" altLang="en-US" sz="2400" b="1">
              <a:solidFill>
                <a:srgbClr val="002060"/>
              </a:solidFill>
              <a:latin typeface="Arial" charset="0"/>
              <a:cs typeface="B Titr" pitchFamily="2" charset="-78"/>
            </a:endParaRPr>
          </a:p>
          <a:p>
            <a:pPr algn="r" rtl="1" eaLnBrk="1" fontAlgn="base" hangingPunct="1">
              <a:spcBef>
                <a:spcPct val="0"/>
              </a:spcBef>
              <a:spcAft>
                <a:spcPct val="0"/>
              </a:spcAft>
              <a:buFontTx/>
              <a:buChar char="•"/>
            </a:pPr>
            <a:r>
              <a:rPr lang="fa-IR" altLang="en-US" sz="2400" b="1">
                <a:solidFill>
                  <a:srgbClr val="002060"/>
                </a:solidFill>
                <a:latin typeface="Arial" charset="0"/>
                <a:cs typeface="B Titr" pitchFamily="2" charset="-78"/>
              </a:rPr>
              <a:t>بخش دوم زیرسیستم‌های مالی مشارکت در سود و زیان راستین </a:t>
            </a:r>
          </a:p>
          <a:p>
            <a:pPr algn="r" rtl="1" eaLnBrk="1" fontAlgn="base" hangingPunct="1">
              <a:spcBef>
                <a:spcPct val="0"/>
              </a:spcBef>
              <a:spcAft>
                <a:spcPct val="0"/>
              </a:spcAft>
              <a:buFontTx/>
              <a:buNone/>
            </a:pPr>
            <a:endParaRPr lang="fa-IR" altLang="en-US" sz="2400" b="1">
              <a:solidFill>
                <a:srgbClr val="002060"/>
              </a:solidFill>
              <a:latin typeface="Arial" charset="0"/>
              <a:cs typeface="B Titr" pitchFamily="2" charset="-78"/>
            </a:endParaRPr>
          </a:p>
          <a:p>
            <a:pPr algn="r" rtl="1" eaLnBrk="1" fontAlgn="base" hangingPunct="1">
              <a:spcBef>
                <a:spcPct val="0"/>
              </a:spcBef>
              <a:spcAft>
                <a:spcPct val="0"/>
              </a:spcAft>
              <a:buFontTx/>
              <a:buChar char="•"/>
            </a:pPr>
            <a:r>
              <a:rPr lang="fa-IR" altLang="en-US" sz="2400" b="1">
                <a:solidFill>
                  <a:srgbClr val="002060"/>
                </a:solidFill>
                <a:latin typeface="Arial" charset="0"/>
                <a:cs typeface="B Titr" pitchFamily="2" charset="-78"/>
              </a:rPr>
              <a:t>بخش سوم سیستم‌های مکمل در بانکداری راستین</a:t>
            </a:r>
            <a:endParaRPr lang="en-US" altLang="en-US" sz="2400" b="1">
              <a:solidFill>
                <a:srgbClr val="002060"/>
              </a:solidFill>
              <a:latin typeface="Arial" charset="0"/>
              <a:cs typeface="B Titr" pitchFamily="2" charset="-78"/>
            </a:endParaRPr>
          </a:p>
          <a:p>
            <a:pPr algn="r" rtl="1" eaLnBrk="1" fontAlgn="base" hangingPunct="1">
              <a:spcAft>
                <a:spcPct val="0"/>
              </a:spcAft>
              <a:buFontTx/>
              <a:buNone/>
            </a:pPr>
            <a:endParaRPr lang="en-US" altLang="en-US" sz="2000" noProof="1">
              <a:solidFill>
                <a:srgbClr val="002060"/>
              </a:solidFill>
              <a:cs typeface="B Titr" pitchFamily="2" charset="-78"/>
            </a:endParaRPr>
          </a:p>
        </p:txBody>
      </p:sp>
      <p:sp>
        <p:nvSpPr>
          <p:cNvPr id="18448" name="Rektangel 76"/>
          <p:cNvSpPr>
            <a:spLocks noChangeArrowheads="1"/>
          </p:cNvSpPr>
          <p:nvPr/>
        </p:nvSpPr>
        <p:spPr bwMode="auto">
          <a:xfrm>
            <a:off x="6048375" y="862013"/>
            <a:ext cx="2401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ar-SA" altLang="en-US" sz="2800" noProof="1">
                <a:solidFill>
                  <a:prstClr val="black"/>
                </a:solidFill>
                <a:cs typeface="B Titr" pitchFamily="2" charset="-78"/>
              </a:rPr>
              <a:t>بانکداری راستین</a:t>
            </a:r>
            <a:endParaRPr lang="da-DK" altLang="en-US">
              <a:solidFill>
                <a:prstClr val="black"/>
              </a:solidFill>
              <a:cs typeface="B Titr" pitchFamily="2" charset="-78"/>
            </a:endParaRPr>
          </a:p>
        </p:txBody>
      </p:sp>
      <p:sp>
        <p:nvSpPr>
          <p:cNvPr id="2" name="Right Arrow 1"/>
          <p:cNvSpPr/>
          <p:nvPr/>
        </p:nvSpPr>
        <p:spPr>
          <a:xfrm rot="10800000">
            <a:off x="4020615" y="2926484"/>
            <a:ext cx="2512498" cy="371665"/>
          </a:xfrm>
          <a:prstGeom prst="rightArrow">
            <a:avLst/>
          </a:prstGeom>
          <a:gradFill flip="none" rotWithShape="1">
            <a:gsLst>
              <a:gs pos="0">
                <a:schemeClr val="accent2">
                  <a:tint val="100000"/>
                  <a:shade val="100000"/>
                  <a:satMod val="130000"/>
                </a:schemeClr>
              </a:gs>
              <a:gs pos="100000">
                <a:schemeClr val="accent2">
                  <a:tint val="50000"/>
                  <a:shade val="100000"/>
                  <a:satMod val="350000"/>
                </a:schemeClr>
              </a:gs>
            </a:gsLst>
            <a:path path="circle">
              <a:fillToRect l="100000" b="100000"/>
            </a:path>
            <a:tileRect t="-100000" r="-100000"/>
          </a:gradFill>
        </p:spPr>
        <p:style>
          <a:lnRef idx="1">
            <a:schemeClr val="accent2"/>
          </a:lnRef>
          <a:fillRef idx="3">
            <a:schemeClr val="accent2"/>
          </a:fillRef>
          <a:effectRef idx="2">
            <a:schemeClr val="accent2"/>
          </a:effectRef>
          <a:fontRef idx="minor">
            <a:schemeClr val="lt1"/>
          </a:fontRef>
        </p:style>
        <p:txBody>
          <a:bodyPr rtlCol="1" anchor="ctr"/>
          <a:lstStyle/>
          <a:p>
            <a:pPr algn="ctr" fontAlgn="base">
              <a:spcBef>
                <a:spcPct val="0"/>
              </a:spcBef>
              <a:spcAft>
                <a:spcPct val="0"/>
              </a:spcAft>
              <a:defRPr/>
            </a:pPr>
            <a:endParaRPr lang="fa-IR" sz="2000">
              <a:solidFill>
                <a:prstClr val="white"/>
              </a:solidFill>
            </a:endParaRPr>
          </a:p>
        </p:txBody>
      </p:sp>
    </p:spTree>
    <p:extLst>
      <p:ext uri="{BB962C8B-B14F-4D97-AF65-F5344CB8AC3E}">
        <p14:creationId xmlns:p14="http://schemas.microsoft.com/office/powerpoint/2010/main" val="3105342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AE87"/>
            </a:gs>
            <a:gs pos="50000">
              <a:srgbClr val="FFCCB7"/>
            </a:gs>
            <a:gs pos="100000">
              <a:srgbClr val="FFE5DC"/>
            </a:gs>
          </a:gsLst>
          <a:lin ang="5400000"/>
        </a:gradFill>
        <a:effectLst/>
      </p:bgPr>
    </p:bg>
    <p:spTree>
      <p:nvGrpSpPr>
        <p:cNvPr id="1" name=""/>
        <p:cNvGrpSpPr/>
        <p:nvPr/>
      </p:nvGrpSpPr>
      <p:grpSpPr>
        <a:xfrm>
          <a:off x="0" y="0"/>
          <a:ext cx="0" cy="0"/>
          <a:chOff x="0" y="0"/>
          <a:chExt cx="0" cy="0"/>
        </a:xfrm>
      </p:grpSpPr>
      <p:sp>
        <p:nvSpPr>
          <p:cNvPr id="30" name="Rectangle 29"/>
          <p:cNvSpPr/>
          <p:nvPr/>
        </p:nvSpPr>
        <p:spPr bwMode="auto">
          <a:xfrm>
            <a:off x="0" y="3886200"/>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solidFill>
                <a:prstClr val="white"/>
              </a:solidFill>
            </a:endParaRPr>
          </a:p>
        </p:txBody>
      </p:sp>
      <p:grpSp>
        <p:nvGrpSpPr>
          <p:cNvPr id="19461" name="Group 105"/>
          <p:cNvGrpSpPr>
            <a:grpSpLocks/>
          </p:cNvGrpSpPr>
          <p:nvPr/>
        </p:nvGrpSpPr>
        <p:grpSpPr bwMode="auto">
          <a:xfrm rot="19765573" flipH="1">
            <a:off x="5768975" y="74613"/>
            <a:ext cx="2992438" cy="2906712"/>
            <a:chOff x="5580063" y="2757488"/>
            <a:chExt cx="1031875" cy="1022350"/>
          </a:xfrm>
        </p:grpSpPr>
        <p:sp>
          <p:nvSpPr>
            <p:cNvPr id="10"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a:defRPr/>
              </a:pPr>
              <a:endParaRPr lang="da-DK" sz="2000" u="sng">
                <a:solidFill>
                  <a:srgbClr val="FFFFFF"/>
                </a:solidFill>
                <a:latin typeface="Calibri" pitchFamily="-105" charset="0"/>
                <a:cs typeface="Arial" charset="0"/>
              </a:endParaRPr>
            </a:p>
          </p:txBody>
        </p:sp>
        <p:sp>
          <p:nvSpPr>
            <p:cNvPr id="11"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sz="2000" u="sng">
                <a:solidFill>
                  <a:srgbClr val="FFFFFF"/>
                </a:solidFill>
                <a:latin typeface="Calibri" pitchFamily="-105" charset="0"/>
                <a:cs typeface="Arial" charset="0"/>
              </a:endParaRPr>
            </a:p>
          </p:txBody>
        </p:sp>
        <p:sp>
          <p:nvSpPr>
            <p:cNvPr id="19489"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endParaRPr lang="da-DK" altLang="en-US" sz="2000" u="sng">
                <a:solidFill>
                  <a:srgbClr val="FFFFFF"/>
                </a:solidFill>
                <a:cs typeface="Arial" charset="0"/>
              </a:endParaRPr>
            </a:p>
          </p:txBody>
        </p:sp>
      </p:grpSp>
      <p:grpSp>
        <p:nvGrpSpPr>
          <p:cNvPr id="19462" name="Group 105"/>
          <p:cNvGrpSpPr>
            <a:grpSpLocks/>
          </p:cNvGrpSpPr>
          <p:nvPr/>
        </p:nvGrpSpPr>
        <p:grpSpPr bwMode="auto">
          <a:xfrm rot="19765573" flipH="1">
            <a:off x="2647950" y="200025"/>
            <a:ext cx="1370013" cy="1357313"/>
            <a:chOff x="5580063" y="2757488"/>
            <a:chExt cx="1031875" cy="1022350"/>
          </a:xfrm>
        </p:grpSpPr>
        <p:sp>
          <p:nvSpPr>
            <p:cNvPr id="24"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a:defRPr/>
              </a:pPr>
              <a:endParaRPr lang="da-DK" sz="2000" u="sng">
                <a:solidFill>
                  <a:srgbClr val="FFFFFF"/>
                </a:solidFill>
                <a:latin typeface="Calibri" pitchFamily="-105" charset="0"/>
                <a:cs typeface="Arial" charset="0"/>
              </a:endParaRPr>
            </a:p>
          </p:txBody>
        </p:sp>
        <p:sp>
          <p:nvSpPr>
            <p:cNvPr id="25"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sz="2000" u="sng">
                <a:solidFill>
                  <a:srgbClr val="FFFFFF"/>
                </a:solidFill>
                <a:latin typeface="Calibri" pitchFamily="-105" charset="0"/>
                <a:cs typeface="Arial" charset="0"/>
              </a:endParaRPr>
            </a:p>
          </p:txBody>
        </p:sp>
        <p:sp>
          <p:nvSpPr>
            <p:cNvPr id="19482"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endParaRPr lang="da-DK" altLang="en-US" sz="2000" u="sng">
                <a:solidFill>
                  <a:srgbClr val="FFFFFF"/>
                </a:solidFill>
                <a:cs typeface="Arial" charset="0"/>
              </a:endParaRPr>
            </a:p>
          </p:txBody>
        </p:sp>
      </p:grpSp>
      <p:sp>
        <p:nvSpPr>
          <p:cNvPr id="27" name="Rektangel med enkelt afrundet hjørne 11"/>
          <p:cNvSpPr/>
          <p:nvPr/>
        </p:nvSpPr>
        <p:spPr>
          <a:xfrm rot="10800000" flipH="1">
            <a:off x="217170" y="928872"/>
            <a:ext cx="3785209" cy="5451868"/>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a:defRPr/>
            </a:pPr>
            <a:endParaRPr lang="da-DK" sz="2000">
              <a:solidFill>
                <a:srgbClr val="FFFFFF"/>
              </a:solidFill>
              <a:latin typeface="Calibri" pitchFamily="-105" charset="0"/>
              <a:cs typeface="Arial" charset="0"/>
            </a:endParaRPr>
          </a:p>
        </p:txBody>
      </p:sp>
      <p:sp>
        <p:nvSpPr>
          <p:cNvPr id="19466" name="TextBox 66"/>
          <p:cNvSpPr txBox="1">
            <a:spLocks noChangeArrowheads="1"/>
          </p:cNvSpPr>
          <p:nvPr/>
        </p:nvSpPr>
        <p:spPr bwMode="auto">
          <a:xfrm>
            <a:off x="182880" y="906780"/>
            <a:ext cx="3582035"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25 : تأمین مالی </a:t>
            </a:r>
            <a:r>
              <a:rPr lang="fa-IR" altLang="en-US" sz="1600" b="1" dirty="0" err="1">
                <a:solidFill>
                  <a:srgbClr val="C00000"/>
                </a:solidFill>
                <a:latin typeface="Arial" charset="0"/>
                <a:cs typeface="B Titr" pitchFamily="2" charset="-78"/>
              </a:rPr>
              <a:t>جعاله</a:t>
            </a:r>
            <a:r>
              <a:rPr lang="fa-IR" altLang="en-US" sz="1600" b="1" dirty="0">
                <a:solidFill>
                  <a:srgbClr val="C00000"/>
                </a:solidFill>
                <a:latin typeface="Arial" charset="0"/>
                <a:cs typeface="B Titr" pitchFamily="2" charset="-78"/>
              </a:rPr>
              <a:t>                 </a:t>
            </a:r>
            <a:r>
              <a:rPr lang="en-US" altLang="en-US" sz="1600" b="1" dirty="0">
                <a:solidFill>
                  <a:srgbClr val="C00000"/>
                </a:solidFill>
                <a:latin typeface="Arial" charset="0"/>
                <a:cs typeface="B Titr" pitchFamily="2" charset="-78"/>
              </a:rPr>
              <a:t>JFS</a:t>
            </a: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26 : تأمین مالی مضاربه             </a:t>
            </a:r>
            <a:r>
              <a:rPr lang="en-US" altLang="en-US" sz="1600" b="1" dirty="0">
                <a:solidFill>
                  <a:srgbClr val="C00000"/>
                </a:solidFill>
                <a:latin typeface="Arial" charset="0"/>
                <a:cs typeface="B Titr" pitchFamily="2" charset="-78"/>
              </a:rPr>
              <a:t>MFS</a:t>
            </a:r>
            <a:r>
              <a:rPr lang="fa-IR" altLang="en-US" sz="1600" b="1" dirty="0">
                <a:solidFill>
                  <a:srgbClr val="C00000"/>
                </a:solidFill>
                <a:latin typeface="Arial" charset="0"/>
                <a:cs typeface="B Titr" pitchFamily="2" charset="-78"/>
              </a:rPr>
              <a:t> </a:t>
            </a:r>
            <a:endParaRPr lang="en-US" altLang="en-US" sz="1600" b="1" dirty="0">
              <a:solidFill>
                <a:srgbClr val="C00000"/>
              </a:solidFill>
              <a:latin typeface="Arial" charset="0"/>
              <a:cs typeface="B Titr" pitchFamily="2" charset="-78"/>
            </a:endParaRP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27 : تأمین مالی </a:t>
            </a:r>
            <a:r>
              <a:rPr lang="fa-IR" altLang="en-US" sz="1600" b="1" dirty="0" err="1">
                <a:solidFill>
                  <a:srgbClr val="C00000"/>
                </a:solidFill>
                <a:latin typeface="Arial" charset="0"/>
                <a:cs typeface="B Titr" pitchFamily="2" charset="-78"/>
              </a:rPr>
              <a:t>مقاسطه</a:t>
            </a:r>
            <a:r>
              <a:rPr lang="fa-IR" altLang="en-US" sz="1600" b="1" dirty="0">
                <a:solidFill>
                  <a:srgbClr val="C00000"/>
                </a:solidFill>
                <a:latin typeface="Arial" charset="0"/>
                <a:cs typeface="B Titr" pitchFamily="2" charset="-78"/>
              </a:rPr>
              <a:t>               </a:t>
            </a:r>
            <a:r>
              <a:rPr lang="en-US" altLang="en-US" sz="1600" b="1" dirty="0">
                <a:solidFill>
                  <a:srgbClr val="C00000"/>
                </a:solidFill>
                <a:latin typeface="Arial" charset="0"/>
                <a:cs typeface="B Titr" pitchFamily="2" charset="-78"/>
              </a:rPr>
              <a:t>IFS</a:t>
            </a:r>
            <a:r>
              <a:rPr lang="fa-IR" altLang="en-US" sz="1600" b="1" dirty="0">
                <a:solidFill>
                  <a:srgbClr val="C00000"/>
                </a:solidFill>
                <a:latin typeface="Arial" charset="0"/>
                <a:cs typeface="B Titr" pitchFamily="2" charset="-78"/>
              </a:rPr>
              <a:t> </a:t>
            </a:r>
            <a:endParaRPr lang="en-US" altLang="en-US" sz="1600" b="1" dirty="0">
              <a:solidFill>
                <a:srgbClr val="C00000"/>
              </a:solidFill>
              <a:latin typeface="Arial" charset="0"/>
              <a:cs typeface="B Titr" pitchFamily="2" charset="-78"/>
            </a:endParaRP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28 : تأمین مالی اجاره                </a:t>
            </a:r>
            <a:r>
              <a:rPr lang="en-US" altLang="en-US" sz="1600" b="1" dirty="0">
                <a:solidFill>
                  <a:srgbClr val="C00000"/>
                </a:solidFill>
                <a:latin typeface="Arial" charset="0"/>
                <a:cs typeface="B Titr" pitchFamily="2" charset="-78"/>
              </a:rPr>
              <a:t>RFS</a:t>
            </a: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29 : تأمین مالی امانی                 </a:t>
            </a:r>
            <a:r>
              <a:rPr lang="en-US" altLang="en-US" sz="1600" b="1" dirty="0">
                <a:solidFill>
                  <a:srgbClr val="C00000"/>
                </a:solidFill>
                <a:latin typeface="Arial" charset="0"/>
                <a:cs typeface="B Titr" pitchFamily="2" charset="-78"/>
              </a:rPr>
              <a:t>BFS</a:t>
            </a: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30 : تأمین مالی گروهی             </a:t>
            </a:r>
            <a:r>
              <a:rPr lang="en-US" altLang="en-US" sz="1600" b="1" dirty="0">
                <a:solidFill>
                  <a:srgbClr val="C00000"/>
                </a:solidFill>
                <a:latin typeface="Arial" charset="0"/>
                <a:cs typeface="B Titr" pitchFamily="2" charset="-78"/>
              </a:rPr>
              <a:t>RGF</a:t>
            </a:r>
            <a:r>
              <a:rPr lang="fa-IR" altLang="en-US" sz="1600" b="1" dirty="0">
                <a:solidFill>
                  <a:srgbClr val="C00000"/>
                </a:solidFill>
                <a:latin typeface="Arial" charset="0"/>
                <a:cs typeface="B Titr" pitchFamily="2" charset="-78"/>
              </a:rPr>
              <a:t> </a:t>
            </a:r>
            <a:endParaRPr lang="en-US" altLang="en-US" sz="1600" b="1" dirty="0">
              <a:solidFill>
                <a:srgbClr val="C00000"/>
              </a:solidFill>
              <a:latin typeface="Arial" charset="0"/>
              <a:cs typeface="B Titr" pitchFamily="2" charset="-78"/>
            </a:endParaRP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31 : تأمین شخصی راستین          </a:t>
            </a:r>
            <a:r>
              <a:rPr lang="en-US" altLang="en-US" sz="1600" b="1" dirty="0">
                <a:solidFill>
                  <a:srgbClr val="C00000"/>
                </a:solidFill>
                <a:latin typeface="Arial" charset="0"/>
                <a:cs typeface="B Titr" pitchFamily="2" charset="-78"/>
              </a:rPr>
              <a:t>RPS</a:t>
            </a: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32 : </a:t>
            </a:r>
            <a:r>
              <a:rPr lang="fa-IR" altLang="en-US" sz="1600" b="1" dirty="0" err="1">
                <a:solidFill>
                  <a:srgbClr val="C00000"/>
                </a:solidFill>
                <a:latin typeface="Arial" charset="0"/>
                <a:cs typeface="B Titr" pitchFamily="2" charset="-78"/>
              </a:rPr>
              <a:t>تکافل</a:t>
            </a:r>
            <a:r>
              <a:rPr lang="fa-IR" altLang="en-US" sz="1600" b="1" dirty="0">
                <a:solidFill>
                  <a:srgbClr val="C00000"/>
                </a:solidFill>
                <a:latin typeface="Arial" charset="0"/>
                <a:cs typeface="B Titr" pitchFamily="2" charset="-78"/>
              </a:rPr>
              <a:t> اجتماعی راستین     </a:t>
            </a:r>
            <a:r>
              <a:rPr lang="en-US" altLang="en-US" sz="1600" b="1" dirty="0">
                <a:solidFill>
                  <a:srgbClr val="C00000"/>
                </a:solidFill>
                <a:latin typeface="Arial" charset="0"/>
                <a:cs typeface="B Titr" pitchFamily="2" charset="-78"/>
              </a:rPr>
              <a:t>RST</a:t>
            </a:r>
            <a:r>
              <a:rPr lang="fa-IR" altLang="en-US" sz="1600" b="1" dirty="0">
                <a:solidFill>
                  <a:srgbClr val="C00000"/>
                </a:solidFill>
                <a:latin typeface="Arial" charset="0"/>
                <a:cs typeface="B Titr" pitchFamily="2" charset="-78"/>
              </a:rPr>
              <a:t>  </a:t>
            </a:r>
            <a:endParaRPr lang="en-US" altLang="en-US" sz="1600" b="1" dirty="0">
              <a:solidFill>
                <a:srgbClr val="C00000"/>
              </a:solidFill>
              <a:latin typeface="Arial" charset="0"/>
              <a:cs typeface="B Titr" pitchFamily="2" charset="-78"/>
            </a:endParaRP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33 : تأمین مالی حامی               </a:t>
            </a:r>
            <a:r>
              <a:rPr lang="en-US" altLang="en-US" sz="1600" b="1" dirty="0">
                <a:solidFill>
                  <a:srgbClr val="C00000"/>
                </a:solidFill>
                <a:latin typeface="Arial" charset="0"/>
                <a:cs typeface="B Titr" pitchFamily="2" charset="-78"/>
              </a:rPr>
              <a:t>SCF</a:t>
            </a:r>
            <a:r>
              <a:rPr lang="fa-IR" altLang="en-US" sz="1600" b="1" dirty="0">
                <a:solidFill>
                  <a:srgbClr val="C00000"/>
                </a:solidFill>
                <a:latin typeface="Arial" charset="0"/>
                <a:cs typeface="B Titr" pitchFamily="2" charset="-78"/>
              </a:rPr>
              <a:t> </a:t>
            </a:r>
            <a:endParaRPr lang="en-US" altLang="en-US" sz="1600" b="1" dirty="0">
              <a:solidFill>
                <a:srgbClr val="C00000"/>
              </a:solidFill>
              <a:latin typeface="Arial" charset="0"/>
              <a:cs typeface="B Titr" pitchFamily="2" charset="-78"/>
            </a:endParaRP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34 : تأمین وام جمعی                 </a:t>
            </a:r>
            <a:r>
              <a:rPr lang="en-US" altLang="en-US" sz="1600" b="1" dirty="0">
                <a:solidFill>
                  <a:srgbClr val="C00000"/>
                </a:solidFill>
                <a:latin typeface="Arial" charset="0"/>
                <a:cs typeface="B Titr" pitchFamily="2" charset="-78"/>
              </a:rPr>
              <a:t>PPL</a:t>
            </a:r>
            <a:r>
              <a:rPr lang="fa-IR" altLang="en-US" sz="1600" b="1" dirty="0">
                <a:solidFill>
                  <a:srgbClr val="C00000"/>
                </a:solidFill>
                <a:latin typeface="Arial" charset="0"/>
                <a:cs typeface="B Titr" pitchFamily="2" charset="-78"/>
              </a:rPr>
              <a:t> </a:t>
            </a:r>
            <a:endParaRPr lang="en-US" altLang="en-US" sz="1600" b="1" dirty="0">
              <a:solidFill>
                <a:srgbClr val="C00000"/>
              </a:solidFill>
              <a:latin typeface="Arial" charset="0"/>
              <a:cs typeface="B Titr" pitchFamily="2" charset="-78"/>
            </a:endParaRP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35 : اوراق مبادله </a:t>
            </a:r>
            <a:r>
              <a:rPr lang="fa-IR" altLang="en-US" sz="1600" b="1" dirty="0" smtClean="0">
                <a:solidFill>
                  <a:srgbClr val="C00000"/>
                </a:solidFill>
                <a:latin typeface="Arial" charset="0"/>
                <a:cs typeface="B Titr" pitchFamily="2" charset="-78"/>
              </a:rPr>
              <a:t>راستین         </a:t>
            </a:r>
            <a:r>
              <a:rPr lang="en-US" altLang="en-US" sz="1600" b="1" dirty="0">
                <a:solidFill>
                  <a:srgbClr val="C00000"/>
                </a:solidFill>
                <a:latin typeface="Arial" charset="0"/>
                <a:cs typeface="B Titr" pitchFamily="2" charset="-78"/>
              </a:rPr>
              <a:t>RSB</a:t>
            </a:r>
            <a:r>
              <a:rPr lang="fa-IR" altLang="en-US" sz="1600" b="1" dirty="0">
                <a:solidFill>
                  <a:srgbClr val="C00000"/>
                </a:solidFill>
                <a:latin typeface="Arial" charset="0"/>
                <a:cs typeface="B Titr" pitchFamily="2" charset="-78"/>
              </a:rPr>
              <a:t> </a:t>
            </a:r>
            <a:endParaRPr lang="fa-IR" altLang="en-US" sz="1600" b="1" dirty="0" smtClean="0">
              <a:solidFill>
                <a:srgbClr val="C00000"/>
              </a:solidFill>
              <a:latin typeface="Arial" charset="0"/>
              <a:cs typeface="B Titr" pitchFamily="2" charset="-78"/>
            </a:endParaRP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a:t>
            </a:r>
            <a:r>
              <a:rPr lang="fa-IR" altLang="en-US" sz="1600" b="1" dirty="0" smtClean="0">
                <a:solidFill>
                  <a:srgbClr val="C00000"/>
                </a:solidFill>
                <a:latin typeface="Arial" charset="0"/>
                <a:cs typeface="B Titr" pitchFamily="2" charset="-78"/>
              </a:rPr>
              <a:t>36 </a:t>
            </a:r>
            <a:r>
              <a:rPr lang="fa-IR" altLang="en-US" sz="1600" b="1" dirty="0">
                <a:solidFill>
                  <a:srgbClr val="C00000"/>
                </a:solidFill>
                <a:latin typeface="Arial" charset="0"/>
                <a:cs typeface="B Titr" pitchFamily="2" charset="-78"/>
              </a:rPr>
              <a:t>: </a:t>
            </a:r>
            <a:r>
              <a:rPr lang="fa-IR" altLang="en-US" sz="1600" b="1" dirty="0" smtClean="0">
                <a:solidFill>
                  <a:srgbClr val="C00000"/>
                </a:solidFill>
                <a:latin typeface="Arial" charset="0"/>
                <a:cs typeface="B Titr" pitchFamily="2" charset="-78"/>
              </a:rPr>
              <a:t>کارت </a:t>
            </a:r>
            <a:r>
              <a:rPr lang="fa-IR" altLang="en-US" sz="1600" b="1" dirty="0">
                <a:solidFill>
                  <a:srgbClr val="C00000"/>
                </a:solidFill>
                <a:latin typeface="Arial" charset="0"/>
                <a:cs typeface="B Titr" pitchFamily="2" charset="-78"/>
              </a:rPr>
              <a:t>مبادله راستین </a:t>
            </a:r>
            <a:r>
              <a:rPr lang="fa-IR" altLang="en-US" sz="1600" b="1" dirty="0" smtClean="0">
                <a:solidFill>
                  <a:srgbClr val="C00000"/>
                </a:solidFill>
                <a:latin typeface="Arial" charset="0"/>
                <a:cs typeface="B Titr" pitchFamily="2" charset="-78"/>
              </a:rPr>
              <a:t>         </a:t>
            </a:r>
            <a:r>
              <a:rPr lang="en-US" altLang="en-US" sz="1600" b="1" dirty="0" smtClean="0">
                <a:solidFill>
                  <a:srgbClr val="C00000"/>
                </a:solidFill>
                <a:latin typeface="Arial" charset="0"/>
                <a:cs typeface="B Titr" pitchFamily="2" charset="-78"/>
              </a:rPr>
              <a:t>RSC</a:t>
            </a:r>
            <a:r>
              <a:rPr lang="fa-IR" altLang="en-US" sz="1600" b="1" dirty="0" smtClean="0">
                <a:solidFill>
                  <a:srgbClr val="C00000"/>
                </a:solidFill>
                <a:latin typeface="Arial" charset="0"/>
                <a:cs typeface="B Titr" pitchFamily="2" charset="-78"/>
              </a:rPr>
              <a:t> </a:t>
            </a:r>
            <a:endParaRPr lang="en-US" altLang="en-US" sz="1600" b="1" dirty="0">
              <a:solidFill>
                <a:srgbClr val="C00000"/>
              </a:solidFill>
              <a:latin typeface="Arial" charset="0"/>
              <a:cs typeface="B Titr" pitchFamily="2" charset="-78"/>
            </a:endParaRP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a:t>
            </a:r>
            <a:r>
              <a:rPr lang="fa-IR" altLang="en-US" sz="1600" b="1" dirty="0" smtClean="0">
                <a:solidFill>
                  <a:srgbClr val="C00000"/>
                </a:solidFill>
                <a:latin typeface="Arial" charset="0"/>
                <a:cs typeface="B Titr" pitchFamily="2" charset="-78"/>
              </a:rPr>
              <a:t>37 </a:t>
            </a:r>
            <a:r>
              <a:rPr lang="fa-IR" altLang="en-US" sz="1600" b="1" dirty="0">
                <a:solidFill>
                  <a:srgbClr val="C00000"/>
                </a:solidFill>
                <a:latin typeface="Arial" charset="0"/>
                <a:cs typeface="B Titr" pitchFamily="2" charset="-78"/>
              </a:rPr>
              <a:t>: </a:t>
            </a:r>
            <a:r>
              <a:rPr lang="fa-IR" altLang="en-US" sz="1600" b="1" dirty="0" smtClean="0">
                <a:solidFill>
                  <a:srgbClr val="C00000"/>
                </a:solidFill>
                <a:latin typeface="Arial" charset="0"/>
                <a:cs typeface="B Titr" pitchFamily="2" charset="-78"/>
              </a:rPr>
              <a:t>سپرده </a:t>
            </a:r>
            <a:r>
              <a:rPr lang="fa-IR" altLang="en-US" sz="1600" b="1" dirty="0">
                <a:solidFill>
                  <a:srgbClr val="C00000"/>
                </a:solidFill>
                <a:latin typeface="Arial" charset="0"/>
                <a:cs typeface="B Titr" pitchFamily="2" charset="-78"/>
              </a:rPr>
              <a:t>مبادله راستین         </a:t>
            </a:r>
            <a:r>
              <a:rPr lang="en-US" altLang="en-US" sz="1600" b="1" dirty="0" smtClean="0">
                <a:solidFill>
                  <a:srgbClr val="C00000"/>
                </a:solidFill>
                <a:latin typeface="Arial" charset="0"/>
                <a:cs typeface="B Titr" pitchFamily="2" charset="-78"/>
              </a:rPr>
              <a:t>RSD</a:t>
            </a:r>
            <a:r>
              <a:rPr lang="fa-IR" altLang="en-US" sz="1600" b="1" dirty="0" smtClean="0">
                <a:solidFill>
                  <a:srgbClr val="C00000"/>
                </a:solidFill>
                <a:latin typeface="Arial" charset="0"/>
                <a:cs typeface="B Titr" pitchFamily="2" charset="-78"/>
              </a:rPr>
              <a:t> </a:t>
            </a:r>
            <a:endParaRPr lang="en-US" altLang="en-US" sz="1600" b="1" dirty="0">
              <a:solidFill>
                <a:srgbClr val="C00000"/>
              </a:solidFill>
              <a:latin typeface="Arial" charset="0"/>
              <a:cs typeface="B Titr" pitchFamily="2" charset="-78"/>
            </a:endParaRP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a:t>
            </a:r>
            <a:r>
              <a:rPr lang="fa-IR" altLang="en-US" sz="1600" b="1" dirty="0" smtClean="0">
                <a:solidFill>
                  <a:srgbClr val="C00000"/>
                </a:solidFill>
                <a:latin typeface="Arial" charset="0"/>
                <a:cs typeface="B Titr" pitchFamily="2" charset="-78"/>
              </a:rPr>
              <a:t>38 </a:t>
            </a:r>
            <a:r>
              <a:rPr lang="fa-IR" altLang="en-US" sz="1600" b="1" dirty="0">
                <a:solidFill>
                  <a:srgbClr val="C00000"/>
                </a:solidFill>
                <a:latin typeface="Arial" charset="0"/>
                <a:cs typeface="B Titr" pitchFamily="2" charset="-78"/>
              </a:rPr>
              <a:t>: </a:t>
            </a:r>
            <a:r>
              <a:rPr lang="fa-IR" altLang="en-US" sz="1600" b="1" dirty="0" smtClean="0">
                <a:solidFill>
                  <a:srgbClr val="C00000"/>
                </a:solidFill>
                <a:latin typeface="Arial" charset="0"/>
                <a:cs typeface="B Titr" pitchFamily="2" charset="-78"/>
              </a:rPr>
              <a:t>اعتبار </a:t>
            </a:r>
            <a:r>
              <a:rPr lang="fa-IR" altLang="en-US" sz="1600" b="1" dirty="0">
                <a:solidFill>
                  <a:srgbClr val="C00000"/>
                </a:solidFill>
                <a:latin typeface="Arial" charset="0"/>
                <a:cs typeface="B Titr" pitchFamily="2" charset="-78"/>
              </a:rPr>
              <a:t>مبادله راستین         </a:t>
            </a:r>
            <a:r>
              <a:rPr lang="en-US" altLang="en-US" sz="1600" b="1" dirty="0" smtClean="0">
                <a:solidFill>
                  <a:srgbClr val="C00000"/>
                </a:solidFill>
                <a:latin typeface="Arial" charset="0"/>
                <a:cs typeface="B Titr" pitchFamily="2" charset="-78"/>
              </a:rPr>
              <a:t>RSL</a:t>
            </a:r>
            <a:r>
              <a:rPr lang="fa-IR" altLang="en-US" sz="1600" b="1" dirty="0" smtClean="0">
                <a:solidFill>
                  <a:srgbClr val="C00000"/>
                </a:solidFill>
                <a:latin typeface="Arial" charset="0"/>
                <a:cs typeface="B Titr" pitchFamily="2" charset="-78"/>
              </a:rPr>
              <a:t> </a:t>
            </a:r>
            <a:endParaRPr lang="en-US" altLang="en-US" sz="1600" b="1" dirty="0">
              <a:solidFill>
                <a:srgbClr val="C00000"/>
              </a:solidFill>
              <a:latin typeface="Arial" charset="0"/>
              <a:cs typeface="B Titr" pitchFamily="2" charset="-78"/>
            </a:endParaRPr>
          </a:p>
        </p:txBody>
      </p:sp>
      <p:sp>
        <p:nvSpPr>
          <p:cNvPr id="19467" name="Rektangel 76"/>
          <p:cNvSpPr>
            <a:spLocks noChangeArrowheads="1"/>
          </p:cNvSpPr>
          <p:nvPr/>
        </p:nvSpPr>
        <p:spPr bwMode="auto">
          <a:xfrm>
            <a:off x="2676525" y="344488"/>
            <a:ext cx="1296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ctr" rtl="1" eaLnBrk="1" fontAlgn="base" hangingPunct="1">
              <a:spcBef>
                <a:spcPct val="0"/>
              </a:spcBef>
              <a:spcAft>
                <a:spcPct val="0"/>
              </a:spcAft>
              <a:buFontTx/>
              <a:buNone/>
            </a:pPr>
            <a:r>
              <a:rPr lang="ar-SA" altLang="en-US" sz="1600" noProof="1">
                <a:solidFill>
                  <a:prstClr val="black"/>
                </a:solidFill>
                <a:cs typeface="B Titr" pitchFamily="2" charset="-78"/>
              </a:rPr>
              <a:t>سیستم‌های مالی</a:t>
            </a:r>
            <a:endParaRPr lang="da-DK" altLang="en-US" sz="2000" b="1">
              <a:solidFill>
                <a:prstClr val="black"/>
              </a:solidFill>
              <a:latin typeface="Times New Roman" pitchFamily="18" charset="0"/>
              <a:cs typeface="Times New Roman" pitchFamily="18" charset="0"/>
            </a:endParaRPr>
          </a:p>
        </p:txBody>
      </p:sp>
      <p:sp>
        <p:nvSpPr>
          <p:cNvPr id="26" name="Rektangel med enkelt afrundet hjørne 11"/>
          <p:cNvSpPr/>
          <p:nvPr/>
        </p:nvSpPr>
        <p:spPr>
          <a:xfrm rot="10800000" flipH="1">
            <a:off x="4802889" y="1527504"/>
            <a:ext cx="3931203" cy="4844993"/>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a:defRPr/>
            </a:pPr>
            <a:endParaRPr lang="da-DK" sz="2000">
              <a:solidFill>
                <a:srgbClr val="FFFFFF"/>
              </a:solidFill>
              <a:latin typeface="Calibri" pitchFamily="-105" charset="0"/>
              <a:cs typeface="Arial" charset="0"/>
            </a:endParaRPr>
          </a:p>
        </p:txBody>
      </p:sp>
      <p:sp>
        <p:nvSpPr>
          <p:cNvPr id="19471" name="TextBox 66"/>
          <p:cNvSpPr txBox="1">
            <a:spLocks noChangeArrowheads="1"/>
          </p:cNvSpPr>
          <p:nvPr/>
        </p:nvSpPr>
        <p:spPr bwMode="auto">
          <a:xfrm>
            <a:off x="5049838" y="2189163"/>
            <a:ext cx="355917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r" rtl="1" eaLnBrk="1" fontAlgn="base" hangingPunct="1">
              <a:spcBef>
                <a:spcPct val="0"/>
              </a:spcBef>
              <a:spcAft>
                <a:spcPct val="0"/>
              </a:spcAft>
              <a:buFontTx/>
              <a:buChar char="•"/>
            </a:pPr>
            <a:r>
              <a:rPr lang="fa-IR" altLang="en-US" sz="2400" b="1">
                <a:solidFill>
                  <a:srgbClr val="002060"/>
                </a:solidFill>
                <a:latin typeface="Arial" charset="0"/>
                <a:cs typeface="B Titr" pitchFamily="2" charset="-78"/>
              </a:rPr>
              <a:t>بخش اول سیستم پایه مشارکت در سود و زیان راستین (</a:t>
            </a:r>
            <a:r>
              <a:rPr lang="en-US" altLang="en-US" sz="2400" b="1">
                <a:solidFill>
                  <a:srgbClr val="002060"/>
                </a:solidFill>
                <a:latin typeface="Arial" charset="0"/>
                <a:cs typeface="B Titr" pitchFamily="2" charset="-78"/>
              </a:rPr>
              <a:t>PLS</a:t>
            </a:r>
            <a:r>
              <a:rPr lang="fa-IR" altLang="en-US" sz="2400" b="1">
                <a:solidFill>
                  <a:srgbClr val="002060"/>
                </a:solidFill>
                <a:latin typeface="Arial" charset="0"/>
                <a:cs typeface="B Titr" pitchFamily="2" charset="-78"/>
              </a:rPr>
              <a:t>) </a:t>
            </a:r>
          </a:p>
          <a:p>
            <a:pPr algn="r" rtl="1" eaLnBrk="1" fontAlgn="base" hangingPunct="1">
              <a:spcBef>
                <a:spcPct val="0"/>
              </a:spcBef>
              <a:spcAft>
                <a:spcPct val="0"/>
              </a:spcAft>
              <a:buFontTx/>
              <a:buNone/>
            </a:pPr>
            <a:endParaRPr lang="fa-IR" altLang="en-US" sz="2400" b="1">
              <a:solidFill>
                <a:srgbClr val="002060"/>
              </a:solidFill>
              <a:latin typeface="Arial" charset="0"/>
              <a:cs typeface="B Titr" pitchFamily="2" charset="-78"/>
            </a:endParaRPr>
          </a:p>
          <a:p>
            <a:pPr algn="r" rtl="1" eaLnBrk="1" fontAlgn="base" hangingPunct="1">
              <a:spcBef>
                <a:spcPct val="0"/>
              </a:spcBef>
              <a:spcAft>
                <a:spcPct val="0"/>
              </a:spcAft>
              <a:buFontTx/>
              <a:buChar char="•"/>
            </a:pPr>
            <a:r>
              <a:rPr lang="fa-IR" altLang="en-US" sz="2400" b="1">
                <a:solidFill>
                  <a:srgbClr val="C00000"/>
                </a:solidFill>
                <a:latin typeface="Arial" charset="0"/>
                <a:cs typeface="B Titr" pitchFamily="2" charset="-78"/>
              </a:rPr>
              <a:t>بخش دوم زیرسیستم‌های مالی مشارکت در سود و زیان راستین </a:t>
            </a:r>
          </a:p>
          <a:p>
            <a:pPr algn="r" rtl="1" eaLnBrk="1" fontAlgn="base" hangingPunct="1">
              <a:spcBef>
                <a:spcPct val="0"/>
              </a:spcBef>
              <a:spcAft>
                <a:spcPct val="0"/>
              </a:spcAft>
              <a:buFontTx/>
              <a:buNone/>
            </a:pPr>
            <a:endParaRPr lang="fa-IR" altLang="en-US" sz="2400" b="1">
              <a:solidFill>
                <a:srgbClr val="002060"/>
              </a:solidFill>
              <a:latin typeface="Arial" charset="0"/>
              <a:cs typeface="B Titr" pitchFamily="2" charset="-78"/>
            </a:endParaRPr>
          </a:p>
          <a:p>
            <a:pPr algn="r" rtl="1" eaLnBrk="1" fontAlgn="base" hangingPunct="1">
              <a:spcBef>
                <a:spcPct val="0"/>
              </a:spcBef>
              <a:spcAft>
                <a:spcPct val="0"/>
              </a:spcAft>
              <a:buFontTx/>
              <a:buChar char="•"/>
            </a:pPr>
            <a:r>
              <a:rPr lang="fa-IR" altLang="en-US" sz="2400" b="1">
                <a:solidFill>
                  <a:srgbClr val="002060"/>
                </a:solidFill>
                <a:latin typeface="Arial" charset="0"/>
                <a:cs typeface="B Titr" pitchFamily="2" charset="-78"/>
              </a:rPr>
              <a:t>بخش سوم سیستم‌های مکمل در بانکداری راستین</a:t>
            </a:r>
            <a:endParaRPr lang="en-US" altLang="en-US" sz="2400" b="1">
              <a:solidFill>
                <a:srgbClr val="002060"/>
              </a:solidFill>
              <a:latin typeface="Arial" charset="0"/>
              <a:cs typeface="B Titr" pitchFamily="2" charset="-78"/>
            </a:endParaRPr>
          </a:p>
          <a:p>
            <a:pPr algn="r" rtl="1" eaLnBrk="1" fontAlgn="base" hangingPunct="1">
              <a:spcAft>
                <a:spcPct val="0"/>
              </a:spcAft>
              <a:buFontTx/>
              <a:buNone/>
            </a:pPr>
            <a:endParaRPr lang="en-US" altLang="en-US" sz="2000" noProof="1">
              <a:solidFill>
                <a:srgbClr val="002060"/>
              </a:solidFill>
              <a:cs typeface="B Titr" pitchFamily="2" charset="-78"/>
            </a:endParaRPr>
          </a:p>
        </p:txBody>
      </p:sp>
      <p:sp>
        <p:nvSpPr>
          <p:cNvPr id="19472" name="Rektangel 76"/>
          <p:cNvSpPr>
            <a:spLocks noChangeArrowheads="1"/>
          </p:cNvSpPr>
          <p:nvPr/>
        </p:nvSpPr>
        <p:spPr bwMode="auto">
          <a:xfrm>
            <a:off x="6048375" y="862013"/>
            <a:ext cx="2401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ar-SA" altLang="en-US" sz="2800" noProof="1">
                <a:solidFill>
                  <a:prstClr val="black"/>
                </a:solidFill>
                <a:cs typeface="B Titr" pitchFamily="2" charset="-78"/>
              </a:rPr>
              <a:t>بانکداری راستین</a:t>
            </a:r>
            <a:endParaRPr lang="da-DK" altLang="en-US">
              <a:solidFill>
                <a:prstClr val="black"/>
              </a:solidFill>
              <a:cs typeface="B Titr" pitchFamily="2" charset="-78"/>
            </a:endParaRPr>
          </a:p>
        </p:txBody>
      </p:sp>
      <p:sp>
        <p:nvSpPr>
          <p:cNvPr id="2" name="Right Arrow 1"/>
          <p:cNvSpPr/>
          <p:nvPr/>
        </p:nvSpPr>
        <p:spPr>
          <a:xfrm rot="10800000">
            <a:off x="4143027" y="4491868"/>
            <a:ext cx="3106348" cy="325590"/>
          </a:xfrm>
          <a:prstGeom prst="rightArrow">
            <a:avLst/>
          </a:prstGeom>
          <a:gradFill flip="none" rotWithShape="1">
            <a:gsLst>
              <a:gs pos="0">
                <a:schemeClr val="accent2">
                  <a:tint val="100000"/>
                  <a:shade val="100000"/>
                  <a:satMod val="130000"/>
                </a:schemeClr>
              </a:gs>
              <a:gs pos="100000">
                <a:schemeClr val="accent2">
                  <a:tint val="50000"/>
                  <a:shade val="100000"/>
                  <a:satMod val="350000"/>
                </a:schemeClr>
              </a:gs>
            </a:gsLst>
            <a:path path="circle">
              <a:fillToRect l="100000" b="100000"/>
            </a:path>
            <a:tileRect t="-100000" r="-100000"/>
          </a:gradFill>
        </p:spPr>
        <p:style>
          <a:lnRef idx="1">
            <a:schemeClr val="accent2"/>
          </a:lnRef>
          <a:fillRef idx="3">
            <a:schemeClr val="accent2"/>
          </a:fillRef>
          <a:effectRef idx="2">
            <a:schemeClr val="accent2"/>
          </a:effectRef>
          <a:fontRef idx="minor">
            <a:schemeClr val="lt1"/>
          </a:fontRef>
        </p:style>
        <p:txBody>
          <a:bodyPr rtlCol="1" anchor="ctr"/>
          <a:lstStyle/>
          <a:p>
            <a:pPr algn="ctr" fontAlgn="base">
              <a:spcBef>
                <a:spcPct val="0"/>
              </a:spcBef>
              <a:spcAft>
                <a:spcPct val="0"/>
              </a:spcAft>
              <a:defRPr/>
            </a:pPr>
            <a:endParaRPr lang="fa-IR" sz="2000">
              <a:solidFill>
                <a:prstClr val="white"/>
              </a:solidFill>
            </a:endParaRPr>
          </a:p>
        </p:txBody>
      </p:sp>
    </p:spTree>
    <p:extLst>
      <p:ext uri="{BB962C8B-B14F-4D97-AF65-F5344CB8AC3E}">
        <p14:creationId xmlns:p14="http://schemas.microsoft.com/office/powerpoint/2010/main" val="339627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0" y="3886200"/>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solidFill>
                <a:prstClr val="white"/>
              </a:solidFill>
            </a:endParaRPr>
          </a:p>
        </p:txBody>
      </p:sp>
      <p:grpSp>
        <p:nvGrpSpPr>
          <p:cNvPr id="20485" name="Group 105"/>
          <p:cNvGrpSpPr>
            <a:grpSpLocks/>
          </p:cNvGrpSpPr>
          <p:nvPr/>
        </p:nvGrpSpPr>
        <p:grpSpPr bwMode="auto">
          <a:xfrm rot="19765573" flipH="1">
            <a:off x="5768975" y="74613"/>
            <a:ext cx="2992438" cy="2906712"/>
            <a:chOff x="5580063" y="2757488"/>
            <a:chExt cx="1031875" cy="1022350"/>
          </a:xfrm>
        </p:grpSpPr>
        <p:sp>
          <p:nvSpPr>
            <p:cNvPr id="10"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a:defRPr/>
              </a:pPr>
              <a:endParaRPr lang="da-DK" sz="2000" u="sng">
                <a:solidFill>
                  <a:srgbClr val="FFFFFF"/>
                </a:solidFill>
                <a:latin typeface="Calibri" pitchFamily="-105" charset="0"/>
                <a:cs typeface="Arial" charset="0"/>
              </a:endParaRPr>
            </a:p>
          </p:txBody>
        </p:sp>
        <p:sp>
          <p:nvSpPr>
            <p:cNvPr id="11"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sz="2000" u="sng">
                <a:solidFill>
                  <a:srgbClr val="FFFFFF"/>
                </a:solidFill>
                <a:latin typeface="Calibri" pitchFamily="-105" charset="0"/>
                <a:cs typeface="Arial" charset="0"/>
              </a:endParaRPr>
            </a:p>
          </p:txBody>
        </p:sp>
        <p:sp>
          <p:nvSpPr>
            <p:cNvPr id="20513"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endParaRPr lang="da-DK" altLang="en-US" sz="2000" u="sng">
                <a:solidFill>
                  <a:srgbClr val="FFFFFF"/>
                </a:solidFill>
                <a:cs typeface="Arial" charset="0"/>
              </a:endParaRPr>
            </a:p>
          </p:txBody>
        </p:sp>
      </p:grpSp>
      <p:grpSp>
        <p:nvGrpSpPr>
          <p:cNvPr id="20486" name="Group 105"/>
          <p:cNvGrpSpPr>
            <a:grpSpLocks/>
          </p:cNvGrpSpPr>
          <p:nvPr/>
        </p:nvGrpSpPr>
        <p:grpSpPr bwMode="auto">
          <a:xfrm rot="19765573" flipH="1">
            <a:off x="2842895" y="1295400"/>
            <a:ext cx="1370013" cy="1357313"/>
            <a:chOff x="5580063" y="2757488"/>
            <a:chExt cx="1031875" cy="1022350"/>
          </a:xfrm>
        </p:grpSpPr>
        <p:sp>
          <p:nvSpPr>
            <p:cNvPr id="24" name="Ellipse 44"/>
            <p:cNvSpPr/>
            <p:nvPr/>
          </p:nvSpPr>
          <p:spPr bwMode="auto">
            <a:xfrm rot="21052097">
              <a:off x="5590124" y="2757488"/>
              <a:ext cx="1021814" cy="1022350"/>
            </a:xfrm>
            <a:prstGeom prst="ellipse">
              <a:avLst/>
            </a:prstGeom>
            <a:gradFill flip="none" rotWithShape="1">
              <a:gsLst>
                <a:gs pos="0">
                  <a:srgbClr val="74FFFD"/>
                </a:gs>
                <a:gs pos="100000">
                  <a:srgbClr val="20A6CD"/>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a:defRPr/>
              </a:pPr>
              <a:endParaRPr lang="da-DK" sz="2000" u="sng">
                <a:solidFill>
                  <a:srgbClr val="FFFFFF"/>
                </a:solidFill>
                <a:latin typeface="Calibri" pitchFamily="-105" charset="0"/>
                <a:cs typeface="Arial" charset="0"/>
              </a:endParaRPr>
            </a:p>
          </p:txBody>
        </p:sp>
        <p:sp>
          <p:nvSpPr>
            <p:cNvPr id="25"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sz="2000" u="sng">
                <a:solidFill>
                  <a:srgbClr val="FFFFFF"/>
                </a:solidFill>
                <a:latin typeface="Calibri" pitchFamily="-105" charset="0"/>
                <a:cs typeface="Arial" charset="0"/>
              </a:endParaRPr>
            </a:p>
          </p:txBody>
        </p:sp>
        <p:sp>
          <p:nvSpPr>
            <p:cNvPr id="20506" name="Ellipse 45"/>
            <p:cNvSpPr>
              <a:spLocks noChangeArrowheads="1"/>
            </p:cNvSpPr>
            <p:nvPr/>
          </p:nvSpPr>
          <p:spPr bwMode="auto">
            <a:xfrm>
              <a:off x="5691167" y="2812337"/>
              <a:ext cx="722312" cy="53975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endParaRPr lang="da-DK" altLang="en-US" sz="2000" u="sng">
                <a:solidFill>
                  <a:srgbClr val="FFFFFF"/>
                </a:solidFill>
                <a:cs typeface="Arial" charset="0"/>
              </a:endParaRPr>
            </a:p>
          </p:txBody>
        </p:sp>
      </p:grpSp>
      <p:sp>
        <p:nvSpPr>
          <p:cNvPr id="27" name="Rektangel med enkelt afrundet hjørne 11"/>
          <p:cNvSpPr/>
          <p:nvPr/>
        </p:nvSpPr>
        <p:spPr>
          <a:xfrm rot="10800000" flipH="1">
            <a:off x="102870" y="1978091"/>
            <a:ext cx="4093011" cy="4765605"/>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a:defRPr/>
            </a:pPr>
            <a:endParaRPr lang="da-DK" sz="2000">
              <a:solidFill>
                <a:srgbClr val="FFFFFF"/>
              </a:solidFill>
              <a:latin typeface="Calibri" pitchFamily="-105" charset="0"/>
              <a:cs typeface="Arial" charset="0"/>
            </a:endParaRPr>
          </a:p>
        </p:txBody>
      </p:sp>
      <p:sp>
        <p:nvSpPr>
          <p:cNvPr id="20491" name="Rektangel 76"/>
          <p:cNvSpPr>
            <a:spLocks noChangeArrowheads="1"/>
          </p:cNvSpPr>
          <p:nvPr/>
        </p:nvSpPr>
        <p:spPr bwMode="auto">
          <a:xfrm>
            <a:off x="2841943" y="1439863"/>
            <a:ext cx="1296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ctr" rtl="1" eaLnBrk="1" fontAlgn="base" hangingPunct="1">
              <a:spcBef>
                <a:spcPct val="0"/>
              </a:spcBef>
              <a:spcAft>
                <a:spcPct val="0"/>
              </a:spcAft>
              <a:buFontTx/>
              <a:buNone/>
            </a:pPr>
            <a:r>
              <a:rPr lang="ar-SA" altLang="en-US" sz="1600" noProof="1">
                <a:solidFill>
                  <a:prstClr val="black"/>
                </a:solidFill>
                <a:cs typeface="B Titr" pitchFamily="2" charset="-78"/>
              </a:rPr>
              <a:t>سیستم‌های مکمل</a:t>
            </a:r>
            <a:endParaRPr lang="da-DK" altLang="en-US" sz="2000" b="1" dirty="0">
              <a:solidFill>
                <a:prstClr val="black"/>
              </a:solidFill>
              <a:latin typeface="Times New Roman" pitchFamily="18" charset="0"/>
              <a:cs typeface="Times New Roman" pitchFamily="18" charset="0"/>
            </a:endParaRPr>
          </a:p>
        </p:txBody>
      </p:sp>
      <p:sp>
        <p:nvSpPr>
          <p:cNvPr id="26" name="Rektangel med enkelt afrundet hjørne 11"/>
          <p:cNvSpPr/>
          <p:nvPr/>
        </p:nvSpPr>
        <p:spPr>
          <a:xfrm rot="10800000" flipH="1">
            <a:off x="4802889" y="1527504"/>
            <a:ext cx="3931203" cy="4844993"/>
          </a:xfrm>
          <a:prstGeom prst="round1Rect">
            <a:avLst/>
          </a:prstGeom>
          <a:gradFill flip="none" rotWithShape="1">
            <a:gsLst>
              <a:gs pos="0">
                <a:schemeClr val="bg1"/>
              </a:gs>
              <a:gs pos="100000">
                <a:schemeClr val="bg1">
                  <a:lumMod val="85000"/>
                </a:schemeClr>
              </a:gs>
            </a:gsLst>
            <a:lin ang="16200000" scaled="1"/>
            <a:tileRect/>
          </a:gradFill>
          <a:ln w="19050" cap="flat" cmpd="sng" algn="ctr">
            <a:gradFill flip="none" rotWithShape="1">
              <a:gsLst>
                <a:gs pos="0">
                  <a:schemeClr val="tx1">
                    <a:lumMod val="50000"/>
                    <a:lumOff val="50000"/>
                    <a:alpha val="47000"/>
                  </a:schemeClr>
                </a:gs>
                <a:gs pos="100000">
                  <a:schemeClr val="tx1">
                    <a:lumMod val="85000"/>
                    <a:lumOff val="15000"/>
                  </a:schemeClr>
                </a:gs>
              </a:gsLst>
              <a:lin ang="540000" scaled="0"/>
              <a:tileRect/>
            </a:gradFill>
            <a:prstDash val="solid"/>
          </a:ln>
          <a:effectLst/>
        </p:spPr>
        <p:txBody>
          <a:bodyPr anchor="ctr"/>
          <a:lstStyle/>
          <a:p>
            <a:pPr algn="ctr">
              <a:defRPr/>
            </a:pPr>
            <a:endParaRPr lang="da-DK" sz="2000">
              <a:solidFill>
                <a:srgbClr val="FFFFFF"/>
              </a:solidFill>
              <a:latin typeface="Calibri" pitchFamily="-105" charset="0"/>
              <a:cs typeface="Arial" charset="0"/>
            </a:endParaRPr>
          </a:p>
        </p:txBody>
      </p:sp>
      <p:sp>
        <p:nvSpPr>
          <p:cNvPr id="20495" name="TextBox 66"/>
          <p:cNvSpPr txBox="1">
            <a:spLocks noChangeArrowheads="1"/>
          </p:cNvSpPr>
          <p:nvPr/>
        </p:nvSpPr>
        <p:spPr bwMode="auto">
          <a:xfrm>
            <a:off x="4997450" y="2174875"/>
            <a:ext cx="3611563"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r" rtl="1" eaLnBrk="1" fontAlgn="base" hangingPunct="1">
              <a:spcBef>
                <a:spcPct val="0"/>
              </a:spcBef>
              <a:spcAft>
                <a:spcPct val="0"/>
              </a:spcAft>
              <a:buFontTx/>
              <a:buChar char="•"/>
            </a:pPr>
            <a:r>
              <a:rPr lang="fa-IR" altLang="en-US" sz="2400" b="1" dirty="0">
                <a:solidFill>
                  <a:srgbClr val="002060"/>
                </a:solidFill>
                <a:latin typeface="Arial" charset="0"/>
                <a:cs typeface="B Titr" pitchFamily="2" charset="-78"/>
              </a:rPr>
              <a:t>بخش اول سیستم پایه مشارکت در سود و زیان راستین (</a:t>
            </a:r>
            <a:r>
              <a:rPr lang="en-US" altLang="en-US" sz="2400" b="1" dirty="0">
                <a:solidFill>
                  <a:srgbClr val="002060"/>
                </a:solidFill>
                <a:latin typeface="Arial" charset="0"/>
                <a:cs typeface="B Titr" pitchFamily="2" charset="-78"/>
              </a:rPr>
              <a:t>PLS</a:t>
            </a:r>
            <a:r>
              <a:rPr lang="fa-IR" altLang="en-US" sz="2400" b="1" dirty="0">
                <a:solidFill>
                  <a:srgbClr val="002060"/>
                </a:solidFill>
                <a:latin typeface="Arial" charset="0"/>
                <a:cs typeface="B Titr" pitchFamily="2" charset="-78"/>
              </a:rPr>
              <a:t>) </a:t>
            </a:r>
          </a:p>
          <a:p>
            <a:pPr algn="r" rtl="1" eaLnBrk="1" fontAlgn="base" hangingPunct="1">
              <a:spcBef>
                <a:spcPct val="0"/>
              </a:spcBef>
              <a:spcAft>
                <a:spcPct val="0"/>
              </a:spcAft>
              <a:buFontTx/>
              <a:buNone/>
            </a:pPr>
            <a:endParaRPr lang="fa-IR" altLang="en-US" sz="2400" b="1" dirty="0">
              <a:solidFill>
                <a:srgbClr val="002060"/>
              </a:solidFill>
              <a:latin typeface="Arial" charset="0"/>
              <a:cs typeface="B Titr" pitchFamily="2" charset="-78"/>
            </a:endParaRPr>
          </a:p>
          <a:p>
            <a:pPr algn="r" rtl="1" eaLnBrk="1" fontAlgn="base" hangingPunct="1">
              <a:spcBef>
                <a:spcPct val="0"/>
              </a:spcBef>
              <a:spcAft>
                <a:spcPct val="0"/>
              </a:spcAft>
              <a:buFontTx/>
              <a:buChar char="•"/>
            </a:pPr>
            <a:r>
              <a:rPr lang="fa-IR" altLang="en-US" sz="2400" b="1" dirty="0">
                <a:solidFill>
                  <a:srgbClr val="002060"/>
                </a:solidFill>
                <a:latin typeface="Arial" charset="0"/>
                <a:cs typeface="B Titr" pitchFamily="2" charset="-78"/>
              </a:rPr>
              <a:t>بخش دوم </a:t>
            </a:r>
            <a:r>
              <a:rPr lang="fa-IR" altLang="en-US" sz="2400" b="1" dirty="0" err="1">
                <a:solidFill>
                  <a:srgbClr val="002060"/>
                </a:solidFill>
                <a:latin typeface="Arial" charset="0"/>
                <a:cs typeface="B Titr" pitchFamily="2" charset="-78"/>
              </a:rPr>
              <a:t>زیرسیستم‌های</a:t>
            </a:r>
            <a:r>
              <a:rPr lang="fa-IR" altLang="en-US" sz="2400" b="1" dirty="0">
                <a:solidFill>
                  <a:srgbClr val="002060"/>
                </a:solidFill>
                <a:latin typeface="Arial" charset="0"/>
                <a:cs typeface="B Titr" pitchFamily="2" charset="-78"/>
              </a:rPr>
              <a:t> مالی مشارکت در سود و زیان راستین </a:t>
            </a:r>
          </a:p>
          <a:p>
            <a:pPr algn="r" rtl="1" eaLnBrk="1" fontAlgn="base" hangingPunct="1">
              <a:spcBef>
                <a:spcPct val="0"/>
              </a:spcBef>
              <a:spcAft>
                <a:spcPct val="0"/>
              </a:spcAft>
              <a:buFontTx/>
              <a:buNone/>
            </a:pPr>
            <a:endParaRPr lang="fa-IR" altLang="en-US" sz="2400" b="1" dirty="0">
              <a:solidFill>
                <a:srgbClr val="002060"/>
              </a:solidFill>
              <a:latin typeface="Arial" charset="0"/>
              <a:cs typeface="B Titr" pitchFamily="2" charset="-78"/>
            </a:endParaRPr>
          </a:p>
          <a:p>
            <a:pPr algn="r" rtl="1" eaLnBrk="1" fontAlgn="base" hangingPunct="1">
              <a:spcBef>
                <a:spcPct val="0"/>
              </a:spcBef>
              <a:spcAft>
                <a:spcPct val="0"/>
              </a:spcAft>
              <a:buFontTx/>
              <a:buChar char="•"/>
            </a:pPr>
            <a:r>
              <a:rPr lang="fa-IR" altLang="en-US" sz="2400" b="1" dirty="0">
                <a:solidFill>
                  <a:srgbClr val="C00000"/>
                </a:solidFill>
                <a:latin typeface="Arial" charset="0"/>
                <a:cs typeface="B Titr" pitchFamily="2" charset="-78"/>
              </a:rPr>
              <a:t>بخش سوم </a:t>
            </a:r>
            <a:r>
              <a:rPr lang="fa-IR" altLang="en-US" sz="2400" b="1" dirty="0" err="1">
                <a:solidFill>
                  <a:srgbClr val="C00000"/>
                </a:solidFill>
                <a:latin typeface="Arial" charset="0"/>
                <a:cs typeface="B Titr" pitchFamily="2" charset="-78"/>
              </a:rPr>
              <a:t>سیستم‌های</a:t>
            </a:r>
            <a:r>
              <a:rPr lang="fa-IR" altLang="en-US" sz="2400" b="1" dirty="0">
                <a:solidFill>
                  <a:srgbClr val="C00000"/>
                </a:solidFill>
                <a:latin typeface="Arial" charset="0"/>
                <a:cs typeface="B Titr" pitchFamily="2" charset="-78"/>
              </a:rPr>
              <a:t> مکمل در بانکداری راستین</a:t>
            </a:r>
            <a:endParaRPr lang="en-US" altLang="en-US" sz="2400" b="1" dirty="0">
              <a:solidFill>
                <a:srgbClr val="C00000"/>
              </a:solidFill>
              <a:latin typeface="Arial" charset="0"/>
              <a:cs typeface="B Titr" pitchFamily="2" charset="-78"/>
            </a:endParaRPr>
          </a:p>
          <a:p>
            <a:pPr algn="r" rtl="1" eaLnBrk="1" fontAlgn="base" hangingPunct="1">
              <a:spcAft>
                <a:spcPct val="0"/>
              </a:spcAft>
              <a:buFontTx/>
              <a:buNone/>
            </a:pPr>
            <a:endParaRPr lang="en-US" altLang="en-US" sz="2000" noProof="1">
              <a:solidFill>
                <a:srgbClr val="002060"/>
              </a:solidFill>
              <a:cs typeface="B Titr" pitchFamily="2" charset="-78"/>
            </a:endParaRPr>
          </a:p>
        </p:txBody>
      </p:sp>
      <p:sp>
        <p:nvSpPr>
          <p:cNvPr id="20496" name="Rektangel 76"/>
          <p:cNvSpPr>
            <a:spLocks noChangeArrowheads="1"/>
          </p:cNvSpPr>
          <p:nvPr/>
        </p:nvSpPr>
        <p:spPr bwMode="auto">
          <a:xfrm>
            <a:off x="6048375" y="862013"/>
            <a:ext cx="2401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ar-SA" altLang="en-US" sz="2800" noProof="1">
                <a:solidFill>
                  <a:prstClr val="black"/>
                </a:solidFill>
                <a:cs typeface="B Titr" pitchFamily="2" charset="-78"/>
              </a:rPr>
              <a:t>بانکداری راستین</a:t>
            </a:r>
            <a:endParaRPr lang="da-DK" altLang="en-US">
              <a:solidFill>
                <a:prstClr val="black"/>
              </a:solidFill>
              <a:cs typeface="B Titr" pitchFamily="2" charset="-78"/>
            </a:endParaRPr>
          </a:p>
        </p:txBody>
      </p:sp>
      <p:sp>
        <p:nvSpPr>
          <p:cNvPr id="2" name="Right Arrow 1"/>
          <p:cNvSpPr/>
          <p:nvPr/>
        </p:nvSpPr>
        <p:spPr>
          <a:xfrm rot="10800000">
            <a:off x="4354829" y="5529005"/>
            <a:ext cx="1567670" cy="371665"/>
          </a:xfrm>
          <a:prstGeom prst="rightArrow">
            <a:avLst/>
          </a:prstGeom>
          <a:gradFill flip="none" rotWithShape="1">
            <a:gsLst>
              <a:gs pos="0">
                <a:schemeClr val="accent2">
                  <a:tint val="100000"/>
                  <a:shade val="100000"/>
                  <a:satMod val="130000"/>
                </a:schemeClr>
              </a:gs>
              <a:gs pos="100000">
                <a:schemeClr val="accent2">
                  <a:tint val="50000"/>
                  <a:shade val="100000"/>
                  <a:satMod val="350000"/>
                </a:schemeClr>
              </a:gs>
            </a:gsLst>
            <a:path path="circle">
              <a:fillToRect l="100000" b="100000"/>
            </a:path>
            <a:tileRect t="-100000" r="-100000"/>
          </a:gradFill>
        </p:spPr>
        <p:style>
          <a:lnRef idx="1">
            <a:schemeClr val="accent2"/>
          </a:lnRef>
          <a:fillRef idx="3">
            <a:schemeClr val="accent2"/>
          </a:fillRef>
          <a:effectRef idx="2">
            <a:schemeClr val="accent2"/>
          </a:effectRef>
          <a:fontRef idx="minor">
            <a:schemeClr val="lt1"/>
          </a:fontRef>
        </p:style>
        <p:txBody>
          <a:bodyPr rtlCol="1" anchor="ctr"/>
          <a:lstStyle/>
          <a:p>
            <a:pPr algn="ctr" fontAlgn="base">
              <a:spcBef>
                <a:spcPct val="0"/>
              </a:spcBef>
              <a:spcAft>
                <a:spcPct val="0"/>
              </a:spcAft>
              <a:defRPr/>
            </a:pPr>
            <a:endParaRPr lang="fa-IR" sz="2000">
              <a:solidFill>
                <a:prstClr val="white"/>
              </a:solidFill>
            </a:endParaRPr>
          </a:p>
        </p:txBody>
      </p:sp>
      <p:sp>
        <p:nvSpPr>
          <p:cNvPr id="18" name="TextBox 66"/>
          <p:cNvSpPr txBox="1">
            <a:spLocks noChangeArrowheads="1"/>
          </p:cNvSpPr>
          <p:nvPr/>
        </p:nvSpPr>
        <p:spPr bwMode="auto">
          <a:xfrm>
            <a:off x="102870" y="2158307"/>
            <a:ext cx="409301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rtl="0" eaLnBrk="0" hangingPunct="0">
              <a:spcBef>
                <a:spcPct val="20000"/>
              </a:spcBef>
              <a:buBlip>
                <a:blip r:embed="rId2"/>
              </a:buBlip>
              <a:defRPr sz="3200">
                <a:solidFill>
                  <a:schemeClr val="tx1"/>
                </a:solidFill>
                <a:latin typeface="Calibri" pitchFamily="34" charset="0"/>
              </a:defRPr>
            </a:lvl1pPr>
            <a:lvl2pPr marL="742950" indent="-285750" algn="l" rtl="0" eaLnBrk="0" hangingPunct="0">
              <a:spcBef>
                <a:spcPct val="20000"/>
              </a:spcBef>
              <a:buClr>
                <a:srgbClr val="0070C0"/>
              </a:buClr>
              <a:buFont typeface="Arial" charset="0"/>
              <a:buChar char="–"/>
              <a:defRPr sz="2800">
                <a:solidFill>
                  <a:schemeClr val="tx1"/>
                </a:solidFill>
                <a:latin typeface="Calibri" pitchFamily="34" charset="0"/>
              </a:defRPr>
            </a:lvl2pPr>
            <a:lvl3pPr marL="1143000" indent="-228600" algn="l" rtl="0" eaLnBrk="0" hangingPunct="0">
              <a:spcBef>
                <a:spcPct val="20000"/>
              </a:spcBef>
              <a:buClr>
                <a:srgbClr val="0070C0"/>
              </a:buClr>
              <a:buFont typeface="Arial" charset="0"/>
              <a:buChar char="•"/>
              <a:defRPr sz="2400">
                <a:solidFill>
                  <a:schemeClr val="tx1"/>
                </a:solidFill>
                <a:latin typeface="Calibri" pitchFamily="34" charset="0"/>
              </a:defRPr>
            </a:lvl3pPr>
            <a:lvl4pPr marL="1600200" indent="-228600" algn="l" rtl="0" eaLnBrk="0" hangingPunct="0">
              <a:spcBef>
                <a:spcPct val="20000"/>
              </a:spcBef>
              <a:buClr>
                <a:srgbClr val="0070C0"/>
              </a:buClr>
              <a:buFont typeface="Arial" charset="0"/>
              <a:buChar char="–"/>
              <a:defRPr sz="2000">
                <a:solidFill>
                  <a:schemeClr val="tx1"/>
                </a:solidFill>
                <a:latin typeface="Calibri" pitchFamily="34" charset="0"/>
              </a:defRPr>
            </a:lvl4pPr>
            <a:lvl5pPr marL="2057400" indent="-228600" algn="l" rtl="0" eaLnBrk="0" hangingPunct="0">
              <a:spcBef>
                <a:spcPct val="20000"/>
              </a:spcBef>
              <a:buClr>
                <a:srgbClr val="0070C0"/>
              </a:buClr>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70C0"/>
              </a:buClr>
              <a:buFont typeface="Arial" charset="0"/>
              <a:buChar char="»"/>
              <a:defRPr sz="2000">
                <a:solidFill>
                  <a:schemeClr val="tx1"/>
                </a:solidFill>
                <a:latin typeface="Calibri" pitchFamily="34" charset="0"/>
              </a:defRPr>
            </a:lvl9pPr>
          </a:lstStyle>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a:t>
            </a:r>
            <a:r>
              <a:rPr lang="fa-IR" altLang="en-US" sz="1600" b="1" dirty="0" smtClean="0">
                <a:solidFill>
                  <a:srgbClr val="C00000"/>
                </a:solidFill>
                <a:latin typeface="Arial" charset="0"/>
                <a:cs typeface="B Titr" pitchFamily="2" charset="-78"/>
              </a:rPr>
              <a:t>39 </a:t>
            </a:r>
            <a:r>
              <a:rPr lang="fa-IR" altLang="en-US" sz="1600" b="1" dirty="0">
                <a:solidFill>
                  <a:srgbClr val="C00000"/>
                </a:solidFill>
                <a:latin typeface="Arial" charset="0"/>
                <a:cs typeface="B Titr" pitchFamily="2" charset="-78"/>
              </a:rPr>
              <a:t>: بازار گواهی راستین </a:t>
            </a:r>
            <a:r>
              <a:rPr lang="en-US" altLang="en-US" sz="1600" b="1" dirty="0">
                <a:solidFill>
                  <a:srgbClr val="C00000"/>
                </a:solidFill>
                <a:latin typeface="Arial" charset="0"/>
                <a:cs typeface="B Titr" pitchFamily="2" charset="-78"/>
              </a:rPr>
              <a:t>(RCM)</a:t>
            </a:r>
            <a:endParaRPr lang="fa-IR" altLang="en-US" sz="1600" b="1" dirty="0">
              <a:solidFill>
                <a:srgbClr val="C00000"/>
              </a:solidFill>
              <a:latin typeface="Arial" charset="0"/>
              <a:cs typeface="B Titr" pitchFamily="2" charset="-78"/>
            </a:endParaRP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a:t>
            </a:r>
            <a:r>
              <a:rPr lang="fa-IR" altLang="en-US" sz="1600" b="1" dirty="0" smtClean="0">
                <a:solidFill>
                  <a:srgbClr val="C00000"/>
                </a:solidFill>
                <a:latin typeface="Arial" charset="0"/>
                <a:cs typeface="B Titr" pitchFamily="2" charset="-78"/>
              </a:rPr>
              <a:t>40 </a:t>
            </a:r>
            <a:r>
              <a:rPr lang="fa-IR" altLang="en-US" sz="1600" b="1" dirty="0">
                <a:solidFill>
                  <a:srgbClr val="C00000"/>
                </a:solidFill>
                <a:latin typeface="Arial" charset="0"/>
                <a:cs typeface="B Titr" pitchFamily="2" charset="-78"/>
              </a:rPr>
              <a:t>: سامانه تأمین مالی جمعی </a:t>
            </a:r>
            <a:r>
              <a:rPr lang="en-US" altLang="en-US" sz="1600" b="1" dirty="0">
                <a:solidFill>
                  <a:srgbClr val="C00000"/>
                </a:solidFill>
                <a:latin typeface="Arial" charset="0"/>
                <a:cs typeface="B Titr" pitchFamily="2" charset="-78"/>
              </a:rPr>
              <a:t>(CFS)</a:t>
            </a:r>
            <a:endParaRPr lang="fa-IR" altLang="en-US" sz="1600" b="1" dirty="0">
              <a:solidFill>
                <a:srgbClr val="C00000"/>
              </a:solidFill>
              <a:latin typeface="Arial" charset="0"/>
              <a:cs typeface="B Titr" pitchFamily="2" charset="-78"/>
            </a:endParaRP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a:t>
            </a:r>
            <a:r>
              <a:rPr lang="fa-IR" altLang="en-US" sz="1600" b="1" dirty="0" smtClean="0">
                <a:solidFill>
                  <a:srgbClr val="C00000"/>
                </a:solidFill>
                <a:latin typeface="Arial" charset="0"/>
                <a:cs typeface="B Titr" pitchFamily="2" charset="-78"/>
              </a:rPr>
              <a:t>41 </a:t>
            </a:r>
            <a:r>
              <a:rPr lang="fa-IR" altLang="en-US" sz="1600" b="1" dirty="0">
                <a:solidFill>
                  <a:srgbClr val="C00000"/>
                </a:solidFill>
                <a:latin typeface="Arial" charset="0"/>
                <a:cs typeface="B Titr" pitchFamily="2" charset="-78"/>
              </a:rPr>
              <a:t>: بازرسی و پایش عملیات </a:t>
            </a:r>
            <a:r>
              <a:rPr lang="en-US" altLang="en-US" sz="1600" b="1" dirty="0">
                <a:solidFill>
                  <a:srgbClr val="C00000"/>
                </a:solidFill>
                <a:latin typeface="Arial" charset="0"/>
                <a:cs typeface="B Titr" pitchFamily="2" charset="-78"/>
              </a:rPr>
              <a:t>(OCM)</a:t>
            </a: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a:t>
            </a:r>
            <a:r>
              <a:rPr lang="fa-IR" altLang="en-US" sz="1600" b="1" dirty="0" smtClean="0">
                <a:solidFill>
                  <a:srgbClr val="C00000"/>
                </a:solidFill>
                <a:latin typeface="Arial" charset="0"/>
                <a:cs typeface="B Titr" pitchFamily="2" charset="-78"/>
              </a:rPr>
              <a:t>42 </a:t>
            </a:r>
            <a:r>
              <a:rPr lang="fa-IR" altLang="en-US" sz="1600" b="1" dirty="0">
                <a:solidFill>
                  <a:srgbClr val="C00000"/>
                </a:solidFill>
                <a:latin typeface="Arial" charset="0"/>
                <a:cs typeface="B Titr" pitchFamily="2" charset="-78"/>
              </a:rPr>
              <a:t>: تبدیل </a:t>
            </a:r>
            <a:r>
              <a:rPr lang="fa-IR" altLang="en-US" sz="1600" b="1" dirty="0" err="1">
                <a:solidFill>
                  <a:srgbClr val="C00000"/>
                </a:solidFill>
                <a:latin typeface="Arial" charset="0"/>
                <a:cs typeface="B Titr" pitchFamily="2" charset="-78"/>
              </a:rPr>
              <a:t>دارائی</a:t>
            </a:r>
            <a:r>
              <a:rPr lang="fa-IR" altLang="en-US" sz="1600" b="1" dirty="0">
                <a:solidFill>
                  <a:srgbClr val="C00000"/>
                </a:solidFill>
                <a:latin typeface="Arial" charset="0"/>
                <a:cs typeface="B Titr" pitchFamily="2" charset="-78"/>
              </a:rPr>
              <a:t> به اوراق بهادار </a:t>
            </a:r>
            <a:r>
              <a:rPr lang="en-US" altLang="en-US" sz="1600" b="1" dirty="0">
                <a:solidFill>
                  <a:srgbClr val="C00000"/>
                </a:solidFill>
                <a:latin typeface="Arial" charset="0"/>
                <a:cs typeface="B Titr" pitchFamily="2" charset="-78"/>
              </a:rPr>
              <a:t>(MSS)</a:t>
            </a: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a:t>
            </a:r>
            <a:r>
              <a:rPr lang="fa-IR" altLang="en-US" sz="1600" b="1" dirty="0" smtClean="0">
                <a:solidFill>
                  <a:srgbClr val="C00000"/>
                </a:solidFill>
                <a:latin typeface="Arial" charset="0"/>
                <a:cs typeface="B Titr" pitchFamily="2" charset="-78"/>
              </a:rPr>
              <a:t>43 : </a:t>
            </a:r>
            <a:r>
              <a:rPr lang="fa-IR" altLang="en-US" sz="1600" b="1" dirty="0" err="1" smtClean="0">
                <a:solidFill>
                  <a:srgbClr val="C00000"/>
                </a:solidFill>
                <a:latin typeface="Arial" charset="0"/>
                <a:cs typeface="B Titr" pitchFamily="2" charset="-78"/>
              </a:rPr>
              <a:t>تهاتر</a:t>
            </a:r>
            <a:r>
              <a:rPr lang="fa-IR" altLang="en-US" sz="1600" b="1" dirty="0" smtClean="0">
                <a:solidFill>
                  <a:srgbClr val="C00000"/>
                </a:solidFill>
                <a:latin typeface="Arial" charset="0"/>
                <a:cs typeface="B Titr" pitchFamily="2" charset="-78"/>
              </a:rPr>
              <a:t> تعهدات پشت سرهم </a:t>
            </a:r>
            <a:r>
              <a:rPr lang="en-US" altLang="en-US" sz="1600" b="1" dirty="0" smtClean="0">
                <a:solidFill>
                  <a:srgbClr val="C00000"/>
                </a:solidFill>
                <a:latin typeface="Arial" charset="0"/>
                <a:cs typeface="B Titr" pitchFamily="2" charset="-78"/>
              </a:rPr>
              <a:t>(SCC)</a:t>
            </a:r>
          </a:p>
          <a:p>
            <a:pPr algn="r" rtl="1" eaLnBrk="1" fontAlgn="base" hangingPunct="1">
              <a:spcBef>
                <a:spcPts val="600"/>
              </a:spcBef>
              <a:spcAft>
                <a:spcPts val="600"/>
              </a:spcAft>
              <a:buFontTx/>
              <a:buNone/>
            </a:pPr>
            <a:r>
              <a:rPr lang="fa-IR" altLang="en-US" sz="1600" b="1" dirty="0" smtClean="0">
                <a:solidFill>
                  <a:srgbClr val="C00000"/>
                </a:solidFill>
                <a:latin typeface="Arial" charset="0"/>
                <a:cs typeface="B Titr" pitchFamily="2" charset="-78"/>
              </a:rPr>
              <a:t>فصل 44: </a:t>
            </a:r>
            <a:r>
              <a:rPr lang="fa-IR" altLang="en-US" sz="1600" b="1" dirty="0">
                <a:solidFill>
                  <a:srgbClr val="C00000"/>
                </a:solidFill>
                <a:latin typeface="Arial" charset="0"/>
                <a:cs typeface="B Titr" pitchFamily="2" charset="-78"/>
              </a:rPr>
              <a:t>سامانه ثبت وثیقه </a:t>
            </a:r>
            <a:r>
              <a:rPr lang="en-US" altLang="en-US" sz="1600" b="1" dirty="0">
                <a:solidFill>
                  <a:srgbClr val="C00000"/>
                </a:solidFill>
                <a:latin typeface="Arial" charset="0"/>
                <a:cs typeface="B Titr" pitchFamily="2" charset="-78"/>
              </a:rPr>
              <a:t>(CRS)</a:t>
            </a: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a:t>
            </a:r>
            <a:r>
              <a:rPr lang="fa-IR" altLang="en-US" sz="1600" b="1" dirty="0" smtClean="0">
                <a:solidFill>
                  <a:srgbClr val="C00000"/>
                </a:solidFill>
                <a:latin typeface="Arial" charset="0"/>
                <a:cs typeface="B Titr" pitchFamily="2" charset="-78"/>
              </a:rPr>
              <a:t>45 </a:t>
            </a:r>
            <a:r>
              <a:rPr lang="fa-IR" altLang="en-US" sz="1600" b="1" dirty="0">
                <a:solidFill>
                  <a:srgbClr val="C00000"/>
                </a:solidFill>
                <a:latin typeface="Arial" charset="0"/>
                <a:cs typeface="B Titr" pitchFamily="2" charset="-78"/>
              </a:rPr>
              <a:t>: پروتکل برداشت بین بانکی </a:t>
            </a:r>
            <a:r>
              <a:rPr lang="en-US" altLang="en-US" sz="1600" b="1" dirty="0">
                <a:solidFill>
                  <a:srgbClr val="C00000"/>
                </a:solidFill>
                <a:latin typeface="Arial" charset="0"/>
                <a:cs typeface="B Titr" pitchFamily="2" charset="-78"/>
              </a:rPr>
              <a:t>(IWP) </a:t>
            </a: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a:t>
            </a:r>
            <a:r>
              <a:rPr lang="fa-IR" altLang="en-US" sz="1600" b="1" dirty="0" smtClean="0">
                <a:solidFill>
                  <a:srgbClr val="C00000"/>
                </a:solidFill>
                <a:latin typeface="Arial" charset="0"/>
                <a:cs typeface="B Titr" pitchFamily="2" charset="-78"/>
              </a:rPr>
              <a:t>46 </a:t>
            </a:r>
            <a:r>
              <a:rPr lang="fa-IR" altLang="en-US" sz="1600" b="1" dirty="0">
                <a:solidFill>
                  <a:srgbClr val="C00000"/>
                </a:solidFill>
                <a:latin typeface="Arial" charset="0"/>
                <a:cs typeface="B Titr" pitchFamily="2" charset="-78"/>
              </a:rPr>
              <a:t>:</a:t>
            </a:r>
            <a:r>
              <a:rPr lang="fa-IR" altLang="en-US" sz="1500" b="1" dirty="0">
                <a:solidFill>
                  <a:srgbClr val="C00000"/>
                </a:solidFill>
                <a:latin typeface="Arial" charset="0"/>
                <a:cs typeface="B Titr" pitchFamily="2" charset="-78"/>
              </a:rPr>
              <a:t> تسویه اوراق بدون کاغذ </a:t>
            </a:r>
            <a:r>
              <a:rPr lang="fa-IR" altLang="en-US" sz="1500" b="1" dirty="0" err="1">
                <a:solidFill>
                  <a:srgbClr val="C00000"/>
                </a:solidFill>
                <a:latin typeface="Arial" charset="0"/>
                <a:cs typeface="B Titr" pitchFamily="2" charset="-78"/>
              </a:rPr>
              <a:t>غیرربوی</a:t>
            </a:r>
            <a:r>
              <a:rPr lang="fa-IR" altLang="en-US" sz="1500" b="1" dirty="0">
                <a:solidFill>
                  <a:srgbClr val="C00000"/>
                </a:solidFill>
                <a:latin typeface="Arial" charset="0"/>
                <a:cs typeface="B Titr" pitchFamily="2" charset="-78"/>
              </a:rPr>
              <a:t> </a:t>
            </a:r>
            <a:r>
              <a:rPr lang="en-US" altLang="en-US" sz="1500" b="1" dirty="0">
                <a:solidFill>
                  <a:srgbClr val="C00000"/>
                </a:solidFill>
                <a:latin typeface="Arial" charset="0"/>
                <a:cs typeface="B Titr" pitchFamily="2" charset="-78"/>
              </a:rPr>
              <a:t>NSSSS)</a:t>
            </a:r>
            <a:r>
              <a:rPr lang="fa-IR" altLang="en-US" sz="1500" b="1" dirty="0">
                <a:solidFill>
                  <a:srgbClr val="C00000"/>
                </a:solidFill>
                <a:latin typeface="Arial" charset="0"/>
                <a:cs typeface="B Titr" pitchFamily="2" charset="-78"/>
              </a:rPr>
              <a:t>)</a:t>
            </a:r>
            <a:endParaRPr lang="en-US" altLang="en-US" sz="1500" b="1" dirty="0">
              <a:solidFill>
                <a:srgbClr val="C00000"/>
              </a:solidFill>
              <a:latin typeface="Arial" charset="0"/>
              <a:cs typeface="B Titr" pitchFamily="2" charset="-78"/>
            </a:endParaRP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a:t>
            </a:r>
            <a:r>
              <a:rPr lang="fa-IR" altLang="en-US" sz="1600" b="1" dirty="0" smtClean="0">
                <a:solidFill>
                  <a:srgbClr val="C00000"/>
                </a:solidFill>
                <a:latin typeface="Arial" charset="0"/>
                <a:cs typeface="B Titr" pitchFamily="2" charset="-78"/>
              </a:rPr>
              <a:t>47 </a:t>
            </a:r>
            <a:r>
              <a:rPr lang="fa-IR" altLang="en-US" sz="1600" b="1" dirty="0">
                <a:solidFill>
                  <a:srgbClr val="C00000"/>
                </a:solidFill>
                <a:latin typeface="Arial" charset="0"/>
                <a:cs typeface="B Titr" pitchFamily="2" charset="-78"/>
              </a:rPr>
              <a:t>: اجرای مفاد اسناد لازم </a:t>
            </a:r>
            <a:r>
              <a:rPr lang="fa-IR" altLang="en-US" sz="1600" b="1" dirty="0" err="1">
                <a:solidFill>
                  <a:srgbClr val="C00000"/>
                </a:solidFill>
                <a:latin typeface="Arial" charset="0"/>
                <a:cs typeface="B Titr" pitchFamily="2" charset="-78"/>
              </a:rPr>
              <a:t>الاجراي</a:t>
            </a:r>
            <a:r>
              <a:rPr lang="fa-IR" altLang="en-US" sz="1600" b="1" dirty="0">
                <a:solidFill>
                  <a:srgbClr val="C00000"/>
                </a:solidFill>
                <a:latin typeface="Arial" charset="0"/>
                <a:cs typeface="B Titr" pitchFamily="2" charset="-78"/>
              </a:rPr>
              <a:t> </a:t>
            </a:r>
            <a:r>
              <a:rPr lang="fa-IR" altLang="en-US" sz="1600" b="1" dirty="0" err="1">
                <a:solidFill>
                  <a:srgbClr val="C00000"/>
                </a:solidFill>
                <a:latin typeface="Arial" charset="0"/>
                <a:cs typeface="B Titr" pitchFamily="2" charset="-78"/>
              </a:rPr>
              <a:t>بانكها</a:t>
            </a:r>
            <a:endParaRPr lang="en-US" altLang="en-US" sz="1600" b="1" dirty="0">
              <a:solidFill>
                <a:srgbClr val="C00000"/>
              </a:solidFill>
              <a:latin typeface="Arial" charset="0"/>
              <a:cs typeface="B Titr" pitchFamily="2" charset="-78"/>
            </a:endParaRP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فصل </a:t>
            </a:r>
            <a:r>
              <a:rPr lang="fa-IR" altLang="en-US" sz="1600" b="1" dirty="0" smtClean="0">
                <a:solidFill>
                  <a:srgbClr val="C00000"/>
                </a:solidFill>
                <a:latin typeface="Arial" charset="0"/>
                <a:cs typeface="B Titr" pitchFamily="2" charset="-78"/>
              </a:rPr>
              <a:t>48 </a:t>
            </a:r>
            <a:r>
              <a:rPr lang="fa-IR" altLang="en-US" sz="1600" b="1" dirty="0">
                <a:solidFill>
                  <a:srgbClr val="C00000"/>
                </a:solidFill>
                <a:latin typeface="Arial" charset="0"/>
                <a:cs typeface="B Titr" pitchFamily="2" charset="-78"/>
              </a:rPr>
              <a:t>:</a:t>
            </a:r>
            <a:r>
              <a:rPr lang="fa-IR" altLang="en-US" sz="1500" b="1" dirty="0">
                <a:solidFill>
                  <a:srgbClr val="C00000"/>
                </a:solidFill>
                <a:latin typeface="Arial" charset="0"/>
                <a:cs typeface="B Titr" pitchFamily="2" charset="-78"/>
              </a:rPr>
              <a:t> شفافیت مالی، حکمرانی و </a:t>
            </a:r>
            <a:r>
              <a:rPr lang="fa-IR" altLang="en-US" sz="1500" b="1" dirty="0" err="1">
                <a:solidFill>
                  <a:srgbClr val="C00000"/>
                </a:solidFill>
                <a:latin typeface="Arial" charset="0"/>
                <a:cs typeface="B Titr" pitchFamily="2" charset="-78"/>
              </a:rPr>
              <a:t>افشای</a:t>
            </a:r>
            <a:r>
              <a:rPr lang="fa-IR" altLang="en-US" sz="1500" b="1" dirty="0">
                <a:solidFill>
                  <a:srgbClr val="C00000"/>
                </a:solidFill>
                <a:latin typeface="Arial" charset="0"/>
                <a:cs typeface="B Titr" pitchFamily="2" charset="-78"/>
              </a:rPr>
              <a:t> اطلاعات بانک</a:t>
            </a:r>
          </a:p>
          <a:p>
            <a:pPr algn="r" rtl="1" eaLnBrk="1" fontAlgn="base" hangingPunct="1">
              <a:spcBef>
                <a:spcPts val="600"/>
              </a:spcBef>
              <a:spcAft>
                <a:spcPts val="600"/>
              </a:spcAft>
              <a:buFontTx/>
              <a:buNone/>
            </a:pPr>
            <a:r>
              <a:rPr lang="fa-IR" altLang="en-US" sz="1600" b="1" dirty="0">
                <a:solidFill>
                  <a:srgbClr val="C00000"/>
                </a:solidFill>
                <a:latin typeface="Arial" charset="0"/>
                <a:cs typeface="B Titr" pitchFamily="2" charset="-78"/>
              </a:rPr>
              <a:t> فصل </a:t>
            </a:r>
            <a:r>
              <a:rPr lang="fa-IR" altLang="en-US" sz="1600" b="1" dirty="0" smtClean="0">
                <a:solidFill>
                  <a:srgbClr val="C00000"/>
                </a:solidFill>
                <a:latin typeface="Arial" charset="0"/>
                <a:cs typeface="B Titr" pitchFamily="2" charset="-78"/>
              </a:rPr>
              <a:t>49 </a:t>
            </a:r>
            <a:r>
              <a:rPr lang="fa-IR" altLang="en-US" sz="1600" b="1" dirty="0">
                <a:solidFill>
                  <a:srgbClr val="C00000"/>
                </a:solidFill>
                <a:latin typeface="Arial" charset="0"/>
                <a:cs typeface="B Titr" pitchFamily="2" charset="-78"/>
              </a:rPr>
              <a:t>: سیستم کشف </a:t>
            </a:r>
            <a:r>
              <a:rPr lang="fa-IR" altLang="en-US" sz="1600" b="1" dirty="0" err="1">
                <a:solidFill>
                  <a:srgbClr val="C00000"/>
                </a:solidFill>
                <a:latin typeface="Arial" charset="0"/>
                <a:cs typeface="B Titr" pitchFamily="2" charset="-78"/>
              </a:rPr>
              <a:t>پولشوئی</a:t>
            </a:r>
            <a:r>
              <a:rPr lang="fa-IR" altLang="en-US" sz="1600" b="1" dirty="0">
                <a:solidFill>
                  <a:srgbClr val="C00000"/>
                </a:solidFill>
                <a:latin typeface="Arial" charset="0"/>
                <a:cs typeface="B Titr" pitchFamily="2" charset="-78"/>
              </a:rPr>
              <a:t> </a:t>
            </a:r>
            <a:r>
              <a:rPr lang="en-US" altLang="en-US" sz="1600" b="1" dirty="0">
                <a:solidFill>
                  <a:srgbClr val="C00000"/>
                </a:solidFill>
                <a:latin typeface="Arial" charset="0"/>
                <a:cs typeface="B Titr" pitchFamily="2" charset="-78"/>
              </a:rPr>
              <a:t>(MLD)</a:t>
            </a:r>
            <a:endParaRPr lang="fa-IR" altLang="en-US" sz="1600" b="1" dirty="0">
              <a:solidFill>
                <a:srgbClr val="C00000"/>
              </a:solidFill>
              <a:latin typeface="Arial" charset="0"/>
              <a:cs typeface="B Titr" pitchFamily="2" charset="-78"/>
            </a:endParaRPr>
          </a:p>
        </p:txBody>
      </p:sp>
    </p:spTree>
    <p:extLst>
      <p:ext uri="{BB962C8B-B14F-4D97-AF65-F5344CB8AC3E}">
        <p14:creationId xmlns:p14="http://schemas.microsoft.com/office/powerpoint/2010/main" val="1696624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48846" y="1295400"/>
            <a:ext cx="7914154" cy="990600"/>
          </a:xfrm>
        </p:spPr>
        <p:txBody>
          <a:bodyPr>
            <a:noAutofit/>
          </a:bodyPr>
          <a:lstStyle/>
          <a:p>
            <a:pPr algn="ctr" rtl="1">
              <a:lnSpc>
                <a:spcPct val="100000"/>
              </a:lnSpc>
            </a:pPr>
            <a:r>
              <a:rPr lang="fa-IR" sz="4000" dirty="0">
                <a:cs typeface="B Titr" panose="00000700000000000000" pitchFamily="2" charset="-78"/>
              </a:rPr>
              <a:t>تأمین مالی جمعی راستین</a:t>
            </a:r>
            <a:endParaRPr lang="en-US" sz="4000" dirty="0">
              <a:solidFill>
                <a:schemeClr val="bg1"/>
              </a:solidFill>
              <a:effectLst/>
              <a:cs typeface="B Titr" panose="00000700000000000000" pitchFamily="2" charset="-78"/>
            </a:endParaRPr>
          </a:p>
        </p:txBody>
      </p:sp>
      <p:sp>
        <p:nvSpPr>
          <p:cNvPr id="4" name="Content Placeholder 3"/>
          <p:cNvSpPr txBox="1">
            <a:spLocks/>
          </p:cNvSpPr>
          <p:nvPr/>
        </p:nvSpPr>
        <p:spPr>
          <a:xfrm>
            <a:off x="152400" y="2133600"/>
            <a:ext cx="8839200" cy="41148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lnSpc>
                <a:spcPct val="150000"/>
              </a:lnSpc>
              <a:spcBef>
                <a:spcPct val="0"/>
              </a:spcBef>
              <a:buNone/>
            </a:pPr>
            <a:r>
              <a:rPr lang="fa-IR" sz="2000" b="1" dirty="0">
                <a:solidFill>
                  <a:schemeClr val="accent4">
                    <a:lumMod val="75000"/>
                  </a:schemeClr>
                </a:solidFill>
                <a:latin typeface="+mj-lt"/>
                <a:ea typeface="+mj-ea"/>
                <a:cs typeface="B Traffic" pitchFamily="2" charset="-78"/>
              </a:rPr>
              <a:t>نوعی روش تأمین مالی مبتنی بر </a:t>
            </a:r>
            <a:r>
              <a:rPr lang="fa-IR" sz="2000" b="1" dirty="0" err="1">
                <a:solidFill>
                  <a:schemeClr val="accent4">
                    <a:lumMod val="75000"/>
                  </a:schemeClr>
                </a:solidFill>
                <a:latin typeface="+mj-lt"/>
                <a:ea typeface="+mj-ea"/>
                <a:cs typeface="B Traffic" pitchFamily="2" charset="-78"/>
              </a:rPr>
              <a:t>تجمیع</a:t>
            </a:r>
            <a:r>
              <a:rPr lang="fa-IR" sz="2000" b="1" dirty="0">
                <a:solidFill>
                  <a:schemeClr val="accent4">
                    <a:lumMod val="75000"/>
                  </a:schemeClr>
                </a:solidFill>
                <a:latin typeface="+mj-lt"/>
                <a:ea typeface="+mj-ea"/>
                <a:cs typeface="B Traffic" pitchFamily="2" charset="-78"/>
              </a:rPr>
              <a:t> و مشارکت دادن اشخاص در فعالیتهای مختلف انتفاعی و غیرانتفاعی در </a:t>
            </a:r>
            <a:r>
              <a:rPr lang="fa-IR" sz="2000" b="1" dirty="0" err="1">
                <a:solidFill>
                  <a:schemeClr val="accent4">
                    <a:lumMod val="75000"/>
                  </a:schemeClr>
                </a:solidFill>
                <a:latin typeface="+mj-lt"/>
                <a:ea typeface="+mj-ea"/>
                <a:cs typeface="B Traffic" pitchFamily="2" charset="-78"/>
              </a:rPr>
              <a:t>زمینه‌های</a:t>
            </a:r>
            <a:r>
              <a:rPr lang="fa-IR" sz="2000" b="1" dirty="0">
                <a:solidFill>
                  <a:schemeClr val="accent4">
                    <a:lumMod val="75000"/>
                  </a:schemeClr>
                </a:solidFill>
                <a:latin typeface="+mj-lt"/>
                <a:ea typeface="+mj-ea"/>
                <a:cs typeface="B Traffic" pitchFamily="2" charset="-78"/>
              </a:rPr>
              <a:t> متنوع </a:t>
            </a:r>
            <a:r>
              <a:rPr lang="fa-IR" sz="2000" b="1" dirty="0" err="1">
                <a:solidFill>
                  <a:schemeClr val="accent4">
                    <a:lumMod val="75000"/>
                  </a:schemeClr>
                </a:solidFill>
                <a:latin typeface="+mj-lt"/>
                <a:ea typeface="+mj-ea"/>
                <a:cs typeface="B Traffic" pitchFamily="2" charset="-78"/>
              </a:rPr>
              <a:t>می‌باشد</a:t>
            </a:r>
            <a:r>
              <a:rPr lang="fa-IR" sz="2000" b="1" dirty="0">
                <a:solidFill>
                  <a:schemeClr val="accent4">
                    <a:lumMod val="75000"/>
                  </a:schemeClr>
                </a:solidFill>
                <a:latin typeface="+mj-lt"/>
                <a:ea typeface="+mj-ea"/>
                <a:cs typeface="B Traffic" pitchFamily="2" charset="-78"/>
              </a:rPr>
              <a:t>.   </a:t>
            </a:r>
            <a:endParaRPr lang="fa-IR" sz="2000" b="1" dirty="0" smtClean="0">
              <a:solidFill>
                <a:schemeClr val="accent4">
                  <a:lumMod val="75000"/>
                </a:schemeClr>
              </a:solidFill>
              <a:latin typeface="+mj-lt"/>
              <a:ea typeface="+mj-ea"/>
              <a:cs typeface="B Traffic" pitchFamily="2" charset="-78"/>
            </a:endParaRPr>
          </a:p>
          <a:p>
            <a:pPr marL="0" indent="0" algn="justLow" rtl="1">
              <a:lnSpc>
                <a:spcPct val="150000"/>
              </a:lnSpc>
              <a:spcBef>
                <a:spcPct val="0"/>
              </a:spcBef>
              <a:buNone/>
            </a:pPr>
            <a:r>
              <a:rPr lang="fa-IR" sz="2000" b="1" dirty="0" smtClean="0">
                <a:solidFill>
                  <a:schemeClr val="accent4">
                    <a:lumMod val="75000"/>
                  </a:schemeClr>
                </a:solidFill>
                <a:latin typeface="+mj-lt"/>
                <a:ea typeface="+mj-ea"/>
                <a:cs typeface="B Traffic" pitchFamily="2" charset="-78"/>
              </a:rPr>
              <a:t>تأمین </a:t>
            </a:r>
            <a:r>
              <a:rPr lang="fa-IR" sz="2000" b="1" dirty="0">
                <a:solidFill>
                  <a:schemeClr val="accent4">
                    <a:lumMod val="75000"/>
                  </a:schemeClr>
                </a:solidFill>
                <a:latin typeface="+mj-lt"/>
                <a:ea typeface="+mj-ea"/>
                <a:cs typeface="B Traffic" pitchFamily="2" charset="-78"/>
              </a:rPr>
              <a:t>مالی جمعی عملاً از اشخاص دعوت </a:t>
            </a:r>
            <a:r>
              <a:rPr lang="fa-IR" sz="2000" b="1" dirty="0" err="1">
                <a:solidFill>
                  <a:schemeClr val="accent4">
                    <a:lumMod val="75000"/>
                  </a:schemeClr>
                </a:solidFill>
                <a:latin typeface="+mj-lt"/>
                <a:ea typeface="+mj-ea"/>
                <a:cs typeface="B Traffic" pitchFamily="2" charset="-78"/>
              </a:rPr>
              <a:t>می‌نماید</a:t>
            </a:r>
            <a:r>
              <a:rPr lang="fa-IR" sz="2000" b="1" dirty="0">
                <a:solidFill>
                  <a:schemeClr val="accent4">
                    <a:lumMod val="75000"/>
                  </a:schemeClr>
                </a:solidFill>
                <a:latin typeface="+mj-lt"/>
                <a:ea typeface="+mj-ea"/>
                <a:cs typeface="B Traffic" pitchFamily="2" charset="-78"/>
              </a:rPr>
              <a:t> تا در مورد طرح  خاص مجری  به نحو </a:t>
            </a:r>
            <a:r>
              <a:rPr lang="fa-IR" sz="2000" b="1" dirty="0" err="1">
                <a:solidFill>
                  <a:schemeClr val="accent4">
                    <a:lumMod val="75000"/>
                  </a:schemeClr>
                </a:solidFill>
                <a:latin typeface="+mj-lt"/>
                <a:ea typeface="+mj-ea"/>
                <a:cs typeface="B Traffic" pitchFamily="2" charset="-78"/>
              </a:rPr>
              <a:t>پرداخت‌های</a:t>
            </a:r>
            <a:r>
              <a:rPr lang="fa-IR" sz="2000" b="1" dirty="0">
                <a:solidFill>
                  <a:schemeClr val="accent4">
                    <a:lumMod val="75000"/>
                  </a:schemeClr>
                </a:solidFill>
                <a:latin typeface="+mj-lt"/>
                <a:ea typeface="+mj-ea"/>
                <a:cs typeface="B Traffic" pitchFamily="2" charset="-78"/>
              </a:rPr>
              <a:t> </a:t>
            </a:r>
            <a:r>
              <a:rPr lang="fa-IR" sz="2000" b="1" dirty="0" err="1">
                <a:solidFill>
                  <a:schemeClr val="accent4">
                    <a:lumMod val="75000"/>
                  </a:schemeClr>
                </a:solidFill>
                <a:latin typeface="+mj-lt"/>
                <a:ea typeface="+mj-ea"/>
                <a:cs typeface="B Traffic" pitchFamily="2" charset="-78"/>
              </a:rPr>
              <a:t>بلاعوض</a:t>
            </a:r>
            <a:r>
              <a:rPr lang="fa-IR" sz="2000" b="1" dirty="0">
                <a:solidFill>
                  <a:schemeClr val="accent4">
                    <a:lumMod val="75000"/>
                  </a:schemeClr>
                </a:solidFill>
                <a:latin typeface="+mj-lt"/>
                <a:ea typeface="+mj-ea"/>
                <a:cs typeface="B Traffic" pitchFamily="2" charset="-78"/>
              </a:rPr>
              <a:t> یا وام بخش یا تمام منابع مورد نظر طرح را تأمین کنند. </a:t>
            </a:r>
            <a:endParaRPr lang="fa-IR" sz="2000" b="1" dirty="0" smtClean="0">
              <a:solidFill>
                <a:schemeClr val="accent4">
                  <a:lumMod val="75000"/>
                </a:schemeClr>
              </a:solidFill>
              <a:latin typeface="+mj-lt"/>
              <a:ea typeface="+mj-ea"/>
              <a:cs typeface="B Traffic" pitchFamily="2" charset="-78"/>
            </a:endParaRPr>
          </a:p>
          <a:p>
            <a:pPr marL="0" indent="0" algn="justLow" rtl="1">
              <a:lnSpc>
                <a:spcPct val="150000"/>
              </a:lnSpc>
              <a:spcBef>
                <a:spcPct val="0"/>
              </a:spcBef>
              <a:buNone/>
            </a:pPr>
            <a:r>
              <a:rPr lang="fa-IR" sz="2000" b="1" dirty="0" smtClean="0">
                <a:solidFill>
                  <a:schemeClr val="accent4">
                    <a:lumMod val="75000"/>
                  </a:schemeClr>
                </a:solidFill>
                <a:latin typeface="+mj-lt"/>
                <a:ea typeface="+mj-ea"/>
                <a:cs typeface="B Traffic" pitchFamily="2" charset="-78"/>
              </a:rPr>
              <a:t>تأمین </a:t>
            </a:r>
            <a:r>
              <a:rPr lang="fa-IR" sz="2000" b="1" dirty="0">
                <a:solidFill>
                  <a:schemeClr val="accent4">
                    <a:lumMod val="75000"/>
                  </a:schemeClr>
                </a:solidFill>
                <a:latin typeface="+mj-lt"/>
                <a:ea typeface="+mj-ea"/>
                <a:cs typeface="B Traffic" pitchFamily="2" charset="-78"/>
              </a:rPr>
              <a:t>مالی جمعی </a:t>
            </a:r>
            <a:r>
              <a:rPr lang="fa-IR" sz="2000" b="1" dirty="0" smtClean="0">
                <a:solidFill>
                  <a:schemeClr val="accent4">
                    <a:lumMod val="75000"/>
                  </a:schemeClr>
                </a:solidFill>
                <a:latin typeface="+mj-lt"/>
                <a:ea typeface="+mj-ea"/>
                <a:cs typeface="B Traffic" pitchFamily="2" charset="-78"/>
              </a:rPr>
              <a:t>مبتنی </a:t>
            </a:r>
            <a:r>
              <a:rPr lang="fa-IR" sz="2000" b="1" dirty="0">
                <a:solidFill>
                  <a:schemeClr val="accent4">
                    <a:lumMod val="75000"/>
                  </a:schemeClr>
                </a:solidFill>
                <a:latin typeface="+mj-lt"/>
                <a:ea typeface="+mj-ea"/>
                <a:cs typeface="B Traffic" pitchFamily="2" charset="-78"/>
              </a:rPr>
              <a:t>بر مشارکت کلیه اشخاص اعم از آشنایان و </a:t>
            </a:r>
            <a:r>
              <a:rPr lang="fa-IR" sz="2000" b="1" dirty="0" err="1">
                <a:solidFill>
                  <a:schemeClr val="accent4">
                    <a:lumMod val="75000"/>
                  </a:schemeClr>
                </a:solidFill>
                <a:latin typeface="+mj-lt"/>
                <a:ea typeface="+mj-ea"/>
                <a:cs typeface="B Traffic" pitchFamily="2" charset="-78"/>
              </a:rPr>
              <a:t>ناآشنایان</a:t>
            </a:r>
            <a:r>
              <a:rPr lang="fa-IR" sz="2000" b="1" dirty="0">
                <a:solidFill>
                  <a:schemeClr val="accent4">
                    <a:lumMod val="75000"/>
                  </a:schemeClr>
                </a:solidFill>
                <a:latin typeface="+mj-lt"/>
                <a:ea typeface="+mj-ea"/>
                <a:cs typeface="B Traffic" pitchFamily="2" charset="-78"/>
              </a:rPr>
              <a:t> در ارتباط با اجرای یک طرح </a:t>
            </a:r>
            <a:r>
              <a:rPr lang="fa-IR" sz="2000" b="1" dirty="0" smtClean="0">
                <a:solidFill>
                  <a:schemeClr val="accent4">
                    <a:lumMod val="75000"/>
                  </a:schemeClr>
                </a:solidFill>
                <a:latin typeface="+mj-lt"/>
                <a:ea typeface="+mj-ea"/>
                <a:cs typeface="B Traffic" pitchFamily="2" charset="-78"/>
              </a:rPr>
              <a:t>است.</a:t>
            </a:r>
          </a:p>
        </p:txBody>
      </p:sp>
    </p:spTree>
    <p:extLst>
      <p:ext uri="{BB962C8B-B14F-4D97-AF65-F5344CB8AC3E}">
        <p14:creationId xmlns:p14="http://schemas.microsoft.com/office/powerpoint/2010/main" val="108632393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48846" y="1295400"/>
            <a:ext cx="7914154" cy="990600"/>
          </a:xfrm>
        </p:spPr>
        <p:txBody>
          <a:bodyPr>
            <a:noAutofit/>
          </a:bodyPr>
          <a:lstStyle/>
          <a:p>
            <a:pPr algn="ctr" rtl="1">
              <a:lnSpc>
                <a:spcPct val="100000"/>
              </a:lnSpc>
            </a:pPr>
            <a:r>
              <a:rPr lang="fa-IR" sz="4000" dirty="0">
                <a:cs typeface="B Titr" panose="00000700000000000000" pitchFamily="2" charset="-78"/>
              </a:rPr>
              <a:t>تأمین مالی جمعی راستین</a:t>
            </a:r>
            <a:endParaRPr lang="en-US" sz="4000" dirty="0">
              <a:solidFill>
                <a:schemeClr val="bg1"/>
              </a:solidFill>
              <a:effectLst/>
              <a:cs typeface="B Titr" panose="00000700000000000000" pitchFamily="2" charset="-78"/>
            </a:endParaRPr>
          </a:p>
        </p:txBody>
      </p:sp>
      <p:sp>
        <p:nvSpPr>
          <p:cNvPr id="4" name="Content Placeholder 3"/>
          <p:cNvSpPr txBox="1">
            <a:spLocks/>
          </p:cNvSpPr>
          <p:nvPr/>
        </p:nvSpPr>
        <p:spPr>
          <a:xfrm>
            <a:off x="152400" y="2133600"/>
            <a:ext cx="8839200" cy="41148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lnSpc>
                <a:spcPct val="150000"/>
              </a:lnSpc>
              <a:spcBef>
                <a:spcPct val="0"/>
              </a:spcBef>
              <a:buNone/>
            </a:pPr>
            <a:r>
              <a:rPr lang="fa-IR" sz="2000" b="1" dirty="0">
                <a:solidFill>
                  <a:schemeClr val="accent4">
                    <a:lumMod val="75000"/>
                  </a:schemeClr>
                </a:solidFill>
                <a:cs typeface="B Traffic" pitchFamily="2" charset="-78"/>
              </a:rPr>
              <a:t>اشخاص ایده یا </a:t>
            </a:r>
            <a:r>
              <a:rPr lang="fa-IR" sz="2000" b="1" dirty="0" err="1">
                <a:solidFill>
                  <a:schemeClr val="accent4">
                    <a:lumMod val="75000"/>
                  </a:schemeClr>
                </a:solidFill>
                <a:cs typeface="B Traffic" pitchFamily="2" charset="-78"/>
              </a:rPr>
              <a:t>مسئله‌ای</a:t>
            </a:r>
            <a:r>
              <a:rPr lang="fa-IR" sz="2000" b="1" dirty="0">
                <a:solidFill>
                  <a:schemeClr val="accent4">
                    <a:lumMod val="75000"/>
                  </a:schemeClr>
                </a:solidFill>
                <a:cs typeface="B Traffic" pitchFamily="2" charset="-78"/>
              </a:rPr>
              <a:t> را به اشتراک </a:t>
            </a:r>
            <a:r>
              <a:rPr lang="fa-IR" sz="2000" b="1" dirty="0" err="1">
                <a:solidFill>
                  <a:schemeClr val="accent4">
                    <a:lumMod val="75000"/>
                  </a:schemeClr>
                </a:solidFill>
                <a:cs typeface="B Traffic" pitchFamily="2" charset="-78"/>
              </a:rPr>
              <a:t>می‌گذارند</a:t>
            </a:r>
            <a:r>
              <a:rPr lang="fa-IR" sz="2000" b="1" dirty="0">
                <a:solidFill>
                  <a:schemeClr val="accent4">
                    <a:lumMod val="75000"/>
                  </a:schemeClr>
                </a:solidFill>
                <a:cs typeface="B Traffic" pitchFamily="2" charset="-78"/>
              </a:rPr>
              <a:t> تا با کمک دیگر افراد گروه یا جامعه دوستان و همفکران خود اقدام به </a:t>
            </a:r>
            <a:r>
              <a:rPr lang="fa-IR" sz="2000" b="1" dirty="0" err="1">
                <a:solidFill>
                  <a:schemeClr val="accent4">
                    <a:lumMod val="75000"/>
                  </a:schemeClr>
                </a:solidFill>
                <a:cs typeface="B Traffic" pitchFamily="2" charset="-78"/>
              </a:rPr>
              <a:t>تجمیع</a:t>
            </a:r>
            <a:r>
              <a:rPr lang="fa-IR" sz="2000" b="1" dirty="0">
                <a:solidFill>
                  <a:schemeClr val="accent4">
                    <a:lumMod val="75000"/>
                  </a:schemeClr>
                </a:solidFill>
                <a:cs typeface="B Traffic" pitchFamily="2" charset="-78"/>
              </a:rPr>
              <a:t> منابع لازم برای ایده یا مسئله مورد نظر نمایند. </a:t>
            </a:r>
            <a:endParaRPr lang="fa-IR" sz="2000" dirty="0">
              <a:cs typeface="B Traffic" pitchFamily="2" charset="-78"/>
            </a:endParaRPr>
          </a:p>
          <a:p>
            <a:pPr marL="0" indent="0" algn="justLow" rtl="1">
              <a:lnSpc>
                <a:spcPct val="150000"/>
              </a:lnSpc>
              <a:spcBef>
                <a:spcPct val="0"/>
              </a:spcBef>
              <a:buNone/>
            </a:pPr>
            <a:r>
              <a:rPr lang="fa-IR" sz="2000" b="1" dirty="0" smtClean="0">
                <a:solidFill>
                  <a:schemeClr val="accent4">
                    <a:lumMod val="75000"/>
                  </a:schemeClr>
                </a:solidFill>
                <a:latin typeface="+mj-lt"/>
                <a:ea typeface="+mj-ea"/>
                <a:cs typeface="B Traffic" pitchFamily="2" charset="-78"/>
              </a:rPr>
              <a:t>طرح </a:t>
            </a:r>
            <a:r>
              <a:rPr lang="fa-IR" sz="2000" b="1" dirty="0" err="1" smtClean="0">
                <a:solidFill>
                  <a:schemeClr val="accent4">
                    <a:lumMod val="75000"/>
                  </a:schemeClr>
                </a:solidFill>
                <a:latin typeface="+mj-lt"/>
                <a:ea typeface="+mj-ea"/>
                <a:cs typeface="B Traffic" pitchFamily="2" charset="-78"/>
              </a:rPr>
              <a:t>می‌تواند</a:t>
            </a:r>
            <a:r>
              <a:rPr lang="fa-IR" sz="2000" b="1" dirty="0" smtClean="0">
                <a:solidFill>
                  <a:schemeClr val="accent4">
                    <a:lumMod val="75000"/>
                  </a:schemeClr>
                </a:solidFill>
                <a:latin typeface="+mj-lt"/>
                <a:ea typeface="+mj-ea"/>
                <a:cs typeface="B Traffic" pitchFamily="2" charset="-78"/>
              </a:rPr>
              <a:t> </a:t>
            </a:r>
            <a:r>
              <a:rPr lang="fa-IR" sz="2000" b="1" dirty="0">
                <a:solidFill>
                  <a:schemeClr val="accent4">
                    <a:lumMod val="75000"/>
                  </a:schemeClr>
                </a:solidFill>
                <a:latin typeface="+mj-lt"/>
                <a:ea typeface="+mj-ea"/>
                <a:cs typeface="B Traffic" pitchFamily="2" charset="-78"/>
              </a:rPr>
              <a:t>یک حمایت خیرخواهانه و غیر انتفاعی یا یک فعالیت انتفاعی باشد. </a:t>
            </a:r>
            <a:endParaRPr lang="fa-IR" sz="2000" b="1" dirty="0" smtClean="0">
              <a:solidFill>
                <a:schemeClr val="accent4">
                  <a:lumMod val="75000"/>
                </a:schemeClr>
              </a:solidFill>
              <a:latin typeface="+mj-lt"/>
              <a:ea typeface="+mj-ea"/>
              <a:cs typeface="B Traffic" pitchFamily="2" charset="-78"/>
            </a:endParaRPr>
          </a:p>
          <a:p>
            <a:pPr marL="0" indent="0" algn="justLow" rtl="1">
              <a:lnSpc>
                <a:spcPct val="150000"/>
              </a:lnSpc>
              <a:spcBef>
                <a:spcPct val="0"/>
              </a:spcBef>
              <a:buNone/>
            </a:pPr>
            <a:r>
              <a:rPr lang="fa-IR" sz="2000" b="1" dirty="0" smtClean="0">
                <a:solidFill>
                  <a:schemeClr val="accent4">
                    <a:lumMod val="75000"/>
                  </a:schemeClr>
                </a:solidFill>
                <a:latin typeface="+mj-lt"/>
                <a:ea typeface="+mj-ea"/>
                <a:cs typeface="B Traffic" pitchFamily="2" charset="-78"/>
              </a:rPr>
              <a:t>فرد </a:t>
            </a:r>
            <a:r>
              <a:rPr lang="fa-IR" sz="2000" b="1" dirty="0">
                <a:solidFill>
                  <a:schemeClr val="accent4">
                    <a:lumMod val="75000"/>
                  </a:schemeClr>
                </a:solidFill>
                <a:latin typeface="+mj-lt"/>
                <a:ea typeface="+mj-ea"/>
                <a:cs typeface="B Traffic" pitchFamily="2" charset="-78"/>
              </a:rPr>
              <a:t>حامی اقدام به اعطای منابع خود به طرح به صورت </a:t>
            </a:r>
            <a:r>
              <a:rPr lang="fa-IR" sz="2000" b="1" dirty="0" err="1">
                <a:solidFill>
                  <a:schemeClr val="accent4">
                    <a:lumMod val="75000"/>
                  </a:schemeClr>
                </a:solidFill>
                <a:latin typeface="+mj-lt"/>
                <a:ea typeface="+mj-ea"/>
                <a:cs typeface="B Traffic" pitchFamily="2" charset="-78"/>
              </a:rPr>
              <a:t>بلاعوض</a:t>
            </a:r>
            <a:r>
              <a:rPr lang="fa-IR" sz="2000" b="1" dirty="0">
                <a:solidFill>
                  <a:schemeClr val="accent4">
                    <a:lumMod val="75000"/>
                  </a:schemeClr>
                </a:solidFill>
                <a:latin typeface="+mj-lt"/>
                <a:ea typeface="+mj-ea"/>
                <a:cs typeface="B Traffic" pitchFamily="2" charset="-78"/>
              </a:rPr>
              <a:t> یا قرض </a:t>
            </a:r>
            <a:r>
              <a:rPr lang="fa-IR" sz="2000" b="1" dirty="0" err="1">
                <a:solidFill>
                  <a:schemeClr val="accent4">
                    <a:lumMod val="75000"/>
                  </a:schemeClr>
                </a:solidFill>
                <a:latin typeface="+mj-lt"/>
                <a:ea typeface="+mj-ea"/>
                <a:cs typeface="B Traffic" pitchFamily="2" charset="-78"/>
              </a:rPr>
              <a:t>می‌نماید</a:t>
            </a:r>
            <a:r>
              <a:rPr lang="fa-IR" sz="2000" b="1" dirty="0">
                <a:solidFill>
                  <a:schemeClr val="accent4">
                    <a:lumMod val="75000"/>
                  </a:schemeClr>
                </a:solidFill>
                <a:latin typeface="+mj-lt"/>
                <a:ea typeface="+mj-ea"/>
                <a:cs typeface="B Traffic" pitchFamily="2" charset="-78"/>
              </a:rPr>
              <a:t>. </a:t>
            </a:r>
            <a:endParaRPr lang="fa-IR" sz="2000" b="1" dirty="0" smtClean="0">
              <a:solidFill>
                <a:schemeClr val="accent4">
                  <a:lumMod val="75000"/>
                </a:schemeClr>
              </a:solidFill>
              <a:latin typeface="+mj-lt"/>
              <a:ea typeface="+mj-ea"/>
              <a:cs typeface="B Traffic" pitchFamily="2" charset="-78"/>
            </a:endParaRPr>
          </a:p>
          <a:p>
            <a:pPr marL="0" indent="0" algn="justLow" rtl="1">
              <a:lnSpc>
                <a:spcPct val="150000"/>
              </a:lnSpc>
              <a:spcBef>
                <a:spcPct val="0"/>
              </a:spcBef>
              <a:buNone/>
            </a:pPr>
            <a:endParaRPr lang="fa-IR" sz="2000" b="1" dirty="0">
              <a:solidFill>
                <a:schemeClr val="accent4">
                  <a:lumMod val="75000"/>
                </a:schemeClr>
              </a:solidFill>
              <a:latin typeface="+mj-lt"/>
              <a:ea typeface="+mj-ea"/>
              <a:cs typeface="B Traffic" pitchFamily="2" charset="-78"/>
            </a:endParaRPr>
          </a:p>
          <a:p>
            <a:pPr marL="0" indent="0" algn="justLow" rtl="1">
              <a:lnSpc>
                <a:spcPct val="150000"/>
              </a:lnSpc>
              <a:spcBef>
                <a:spcPct val="0"/>
              </a:spcBef>
              <a:buNone/>
            </a:pPr>
            <a:r>
              <a:rPr lang="fa-IR" sz="2000" b="1" dirty="0" smtClean="0">
                <a:solidFill>
                  <a:schemeClr val="accent4">
                    <a:lumMod val="75000"/>
                  </a:schemeClr>
                </a:solidFill>
                <a:latin typeface="+mj-lt"/>
                <a:ea typeface="+mj-ea"/>
                <a:cs typeface="B Traffic" pitchFamily="2" charset="-78"/>
              </a:rPr>
              <a:t>با </a:t>
            </a:r>
            <a:r>
              <a:rPr lang="fa-IR" sz="2000" b="1" dirty="0">
                <a:solidFill>
                  <a:schemeClr val="accent4">
                    <a:lumMod val="75000"/>
                  </a:schemeClr>
                </a:solidFill>
                <a:latin typeface="+mj-lt"/>
                <a:ea typeface="+mj-ea"/>
                <a:cs typeface="B Traffic" pitchFamily="2" charset="-78"/>
              </a:rPr>
              <a:t>توجه به </a:t>
            </a:r>
            <a:r>
              <a:rPr lang="fa-IR" sz="2000" b="1" dirty="0" err="1">
                <a:solidFill>
                  <a:schemeClr val="accent4">
                    <a:lumMod val="75000"/>
                  </a:schemeClr>
                </a:solidFill>
                <a:latin typeface="+mj-lt"/>
                <a:ea typeface="+mj-ea"/>
                <a:cs typeface="B Traffic" pitchFamily="2" charset="-78"/>
              </a:rPr>
              <a:t>ویژگی‌های</a:t>
            </a:r>
            <a:r>
              <a:rPr lang="fa-IR" sz="2000" b="1" dirty="0">
                <a:solidFill>
                  <a:schemeClr val="accent4">
                    <a:lumMod val="75000"/>
                  </a:schemeClr>
                </a:solidFill>
                <a:latin typeface="+mj-lt"/>
                <a:ea typeface="+mj-ea"/>
                <a:cs typeface="B Traffic" pitchFamily="2" charset="-78"/>
              </a:rPr>
              <a:t> ذکر شده شیوه عمل بیش از هر چیز مبتنی بر شناخت مجری است لذا </a:t>
            </a:r>
            <a:r>
              <a:rPr lang="fa-IR" sz="2000" b="1" dirty="0" err="1">
                <a:solidFill>
                  <a:schemeClr val="accent4">
                    <a:lumMod val="75000"/>
                  </a:schemeClr>
                </a:solidFill>
                <a:latin typeface="+mj-lt"/>
                <a:ea typeface="+mj-ea"/>
                <a:cs typeface="B Traffic" pitchFamily="2" charset="-78"/>
              </a:rPr>
              <a:t>شبکه‌های</a:t>
            </a:r>
            <a:r>
              <a:rPr lang="fa-IR" sz="2000" b="1" dirty="0">
                <a:solidFill>
                  <a:schemeClr val="accent4">
                    <a:lumMod val="75000"/>
                  </a:schemeClr>
                </a:solidFill>
                <a:latin typeface="+mj-lt"/>
                <a:ea typeface="+mj-ea"/>
                <a:cs typeface="B Traffic" pitchFamily="2" charset="-78"/>
              </a:rPr>
              <a:t> اجتماعی که </a:t>
            </a:r>
            <a:r>
              <a:rPr lang="fa-IR" sz="2000" b="1" dirty="0" err="1">
                <a:solidFill>
                  <a:schemeClr val="accent4">
                    <a:lumMod val="75000"/>
                  </a:schemeClr>
                </a:solidFill>
                <a:latin typeface="+mj-lt"/>
                <a:ea typeface="+mj-ea"/>
                <a:cs typeface="B Traffic" pitchFamily="2" charset="-78"/>
              </a:rPr>
              <a:t>حلقه‌هایی</a:t>
            </a:r>
            <a:r>
              <a:rPr lang="fa-IR" sz="2000" b="1" dirty="0">
                <a:solidFill>
                  <a:schemeClr val="accent4">
                    <a:lumMod val="75000"/>
                  </a:schemeClr>
                </a:solidFill>
                <a:latin typeface="+mj-lt"/>
                <a:ea typeface="+mj-ea"/>
                <a:cs typeface="B Traffic" pitchFamily="2" charset="-78"/>
              </a:rPr>
              <a:t> از اشخاص و دوستان را ایجاد کرده است </a:t>
            </a:r>
            <a:r>
              <a:rPr lang="fa-IR" sz="2000" b="1" dirty="0" err="1">
                <a:solidFill>
                  <a:schemeClr val="accent4">
                    <a:lumMod val="75000"/>
                  </a:schemeClr>
                </a:solidFill>
                <a:latin typeface="+mj-lt"/>
                <a:ea typeface="+mj-ea"/>
                <a:cs typeface="B Traffic" pitchFamily="2" charset="-78"/>
              </a:rPr>
              <a:t>می‌تواند</a:t>
            </a:r>
            <a:r>
              <a:rPr lang="fa-IR" sz="2000" b="1" dirty="0">
                <a:solidFill>
                  <a:schemeClr val="accent4">
                    <a:lumMod val="75000"/>
                  </a:schemeClr>
                </a:solidFill>
                <a:latin typeface="+mj-lt"/>
                <a:ea typeface="+mj-ea"/>
                <a:cs typeface="B Traffic" pitchFamily="2" charset="-78"/>
              </a:rPr>
              <a:t> به عنوان بستر اطلاع رسانی در مورد طرح مجری مورد استفاده قرار گیرد.</a:t>
            </a:r>
            <a:endParaRPr lang="fa-IR" sz="2000" dirty="0">
              <a:latin typeface="+mj-lt"/>
              <a:ea typeface="+mj-ea"/>
              <a:cs typeface="B Traffic" pitchFamily="2" charset="-78"/>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48846" y="1295400"/>
            <a:ext cx="7914154" cy="990600"/>
          </a:xfrm>
        </p:spPr>
        <p:txBody>
          <a:bodyPr>
            <a:noAutofit/>
          </a:bodyPr>
          <a:lstStyle/>
          <a:p>
            <a:pPr algn="ctr" rtl="1">
              <a:lnSpc>
                <a:spcPct val="100000"/>
              </a:lnSpc>
            </a:pPr>
            <a:r>
              <a:rPr lang="fa-IR" sz="4000" dirty="0">
                <a:cs typeface="B Titr" panose="00000700000000000000" pitchFamily="2" charset="-78"/>
              </a:rPr>
              <a:t>تأمین مالی جمعی راستین</a:t>
            </a:r>
            <a:endParaRPr lang="en-US" sz="4000" dirty="0">
              <a:solidFill>
                <a:schemeClr val="bg1"/>
              </a:solidFill>
              <a:effectLst/>
              <a:cs typeface="B Titr" panose="00000700000000000000" pitchFamily="2" charset="-78"/>
            </a:endParaRPr>
          </a:p>
        </p:txBody>
      </p:sp>
      <p:sp>
        <p:nvSpPr>
          <p:cNvPr id="4" name="Content Placeholder 3"/>
          <p:cNvSpPr txBox="1">
            <a:spLocks/>
          </p:cNvSpPr>
          <p:nvPr/>
        </p:nvSpPr>
        <p:spPr>
          <a:xfrm>
            <a:off x="152400" y="2133600"/>
            <a:ext cx="8839200" cy="41148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Low" rtl="1">
              <a:lnSpc>
                <a:spcPct val="150000"/>
              </a:lnSpc>
              <a:spcBef>
                <a:spcPct val="0"/>
              </a:spcBef>
              <a:buFont typeface="Arial" panose="020B0604020202020204" pitchFamily="34" charset="0"/>
              <a:buChar char="•"/>
            </a:pPr>
            <a:r>
              <a:rPr lang="fa-IR" sz="2000" b="1" dirty="0" smtClean="0">
                <a:solidFill>
                  <a:schemeClr val="accent4">
                    <a:lumMod val="75000"/>
                  </a:schemeClr>
                </a:solidFill>
                <a:cs typeface="B Traffic" pitchFamily="2" charset="-78"/>
              </a:rPr>
              <a:t>فرآیندهای </a:t>
            </a:r>
            <a:r>
              <a:rPr lang="fa-IR" sz="2000" b="1" dirty="0">
                <a:solidFill>
                  <a:schemeClr val="accent4">
                    <a:lumMod val="75000"/>
                  </a:schemeClr>
                </a:solidFill>
                <a:cs typeface="B Traffic" pitchFamily="2" charset="-78"/>
              </a:rPr>
              <a:t>مالی نیازمند بکارگیری </a:t>
            </a:r>
            <a:r>
              <a:rPr lang="fa-IR" sz="2000" b="1" dirty="0" err="1">
                <a:solidFill>
                  <a:schemeClr val="accent4">
                    <a:lumMod val="75000"/>
                  </a:schemeClr>
                </a:solidFill>
                <a:cs typeface="B Traffic" pitchFamily="2" charset="-78"/>
              </a:rPr>
              <a:t>زمینه‌های</a:t>
            </a:r>
            <a:r>
              <a:rPr lang="fa-IR" sz="2000" b="1" dirty="0">
                <a:solidFill>
                  <a:schemeClr val="accent4">
                    <a:lumMod val="75000"/>
                  </a:schemeClr>
                </a:solidFill>
                <a:cs typeface="B Traffic" pitchFamily="2" charset="-78"/>
              </a:rPr>
              <a:t> متنوعی از نکات مختلف فنی و مالی و اقتصادی و حقوقی است لذا بدون فراهم کردن شرایط لازم برای اینگونه عملیات و بدون داشتن بستر مکفی این نوع </a:t>
            </a:r>
            <a:r>
              <a:rPr lang="fa-IR" sz="2000" b="1" dirty="0" err="1">
                <a:solidFill>
                  <a:schemeClr val="accent4">
                    <a:lumMod val="75000"/>
                  </a:schemeClr>
                </a:solidFill>
                <a:cs typeface="B Traffic" pitchFamily="2" charset="-78"/>
              </a:rPr>
              <a:t>فعالیت‌ها</a:t>
            </a:r>
            <a:r>
              <a:rPr lang="fa-IR" sz="2000" b="1" dirty="0">
                <a:solidFill>
                  <a:schemeClr val="accent4">
                    <a:lumMod val="75000"/>
                  </a:schemeClr>
                </a:solidFill>
                <a:cs typeface="B Traffic" pitchFamily="2" charset="-78"/>
              </a:rPr>
              <a:t> </a:t>
            </a:r>
            <a:r>
              <a:rPr lang="fa-IR" sz="2000" b="1" dirty="0" err="1">
                <a:solidFill>
                  <a:schemeClr val="accent4">
                    <a:lumMod val="75000"/>
                  </a:schemeClr>
                </a:solidFill>
                <a:cs typeface="B Traffic" pitchFamily="2" charset="-78"/>
              </a:rPr>
              <a:t>نمی‌توان</a:t>
            </a:r>
            <a:r>
              <a:rPr lang="fa-IR" sz="2000" b="1" dirty="0">
                <a:solidFill>
                  <a:schemeClr val="accent4">
                    <a:lumMod val="75000"/>
                  </a:schemeClr>
                </a:solidFill>
                <a:cs typeface="B Traffic" pitchFamily="2" charset="-78"/>
              </a:rPr>
              <a:t> تضمینی برای حصول اهداف طرح و نیات حامیان یا مشارکت </a:t>
            </a:r>
            <a:r>
              <a:rPr lang="fa-IR" sz="2000" b="1" dirty="0" err="1">
                <a:solidFill>
                  <a:schemeClr val="accent4">
                    <a:lumMod val="75000"/>
                  </a:schemeClr>
                </a:solidFill>
                <a:cs typeface="B Traffic" pitchFamily="2" charset="-78"/>
              </a:rPr>
              <a:t>کنندگان</a:t>
            </a:r>
            <a:r>
              <a:rPr lang="fa-IR" sz="2000" b="1" dirty="0">
                <a:solidFill>
                  <a:schemeClr val="accent4">
                    <a:lumMod val="75000"/>
                  </a:schemeClr>
                </a:solidFill>
                <a:cs typeface="B Traffic" pitchFamily="2" charset="-78"/>
              </a:rPr>
              <a:t> در این ارتباط مد نظر قرار داد. </a:t>
            </a:r>
            <a:endParaRPr lang="fa-IR" sz="2000" b="1" dirty="0" smtClean="0">
              <a:solidFill>
                <a:schemeClr val="accent4">
                  <a:lumMod val="75000"/>
                </a:schemeClr>
              </a:solidFill>
              <a:cs typeface="B Traffic" pitchFamily="2" charset="-78"/>
            </a:endParaRPr>
          </a:p>
          <a:p>
            <a:pPr algn="justLow" rtl="1">
              <a:lnSpc>
                <a:spcPct val="150000"/>
              </a:lnSpc>
              <a:spcBef>
                <a:spcPct val="0"/>
              </a:spcBef>
              <a:buFont typeface="Arial" panose="020B0604020202020204" pitchFamily="34" charset="0"/>
              <a:buChar char="•"/>
            </a:pPr>
            <a:r>
              <a:rPr lang="fa-IR" sz="2000" b="1" dirty="0" smtClean="0">
                <a:solidFill>
                  <a:schemeClr val="accent4">
                    <a:lumMod val="75000"/>
                  </a:schemeClr>
                </a:solidFill>
                <a:cs typeface="B Traffic" pitchFamily="2" charset="-78"/>
              </a:rPr>
              <a:t>بانکداری </a:t>
            </a:r>
            <a:r>
              <a:rPr lang="fa-IR" sz="2000" b="1" dirty="0">
                <a:solidFill>
                  <a:schemeClr val="accent4">
                    <a:lumMod val="75000"/>
                  </a:schemeClr>
                </a:solidFill>
                <a:cs typeface="B Traffic" pitchFamily="2" charset="-78"/>
              </a:rPr>
              <a:t>راستین  بستر کافی و </a:t>
            </a:r>
            <a:r>
              <a:rPr lang="fa-IR" sz="2000" b="1" dirty="0" err="1">
                <a:solidFill>
                  <a:schemeClr val="accent4">
                    <a:lumMod val="75000"/>
                  </a:schemeClr>
                </a:solidFill>
                <a:cs typeface="B Traffic" pitchFamily="2" charset="-78"/>
              </a:rPr>
              <a:t>متقنی</a:t>
            </a:r>
            <a:r>
              <a:rPr lang="fa-IR" sz="2000" b="1" dirty="0">
                <a:solidFill>
                  <a:schemeClr val="accent4">
                    <a:lumMod val="75000"/>
                  </a:schemeClr>
                </a:solidFill>
                <a:cs typeface="B Traffic" pitchFamily="2" charset="-78"/>
              </a:rPr>
              <a:t> را برای عملیات مشارکت و حمایت فراهم آورده </a:t>
            </a:r>
            <a:r>
              <a:rPr lang="fa-IR" sz="2000" b="1" dirty="0" smtClean="0">
                <a:solidFill>
                  <a:schemeClr val="accent4">
                    <a:lumMod val="75000"/>
                  </a:schemeClr>
                </a:solidFill>
                <a:cs typeface="B Traffic" pitchFamily="2" charset="-78"/>
              </a:rPr>
              <a:t>است. با </a:t>
            </a:r>
            <a:r>
              <a:rPr lang="fa-IR" sz="2000" b="1" dirty="0">
                <a:solidFill>
                  <a:schemeClr val="accent4">
                    <a:lumMod val="75000"/>
                  </a:schemeClr>
                </a:solidFill>
                <a:cs typeface="B Traffic" pitchFamily="2" charset="-78"/>
              </a:rPr>
              <a:t>استفاده از این بستر و بر اساس استانداردها، فرآیندها و گردش کار و عملیات در بانکداری راستین، تأمین مالی جمعی </a:t>
            </a:r>
            <a:r>
              <a:rPr lang="fa-IR" sz="2000" b="1" dirty="0" smtClean="0">
                <a:solidFill>
                  <a:schemeClr val="accent4">
                    <a:lumMod val="75000"/>
                  </a:schemeClr>
                </a:solidFill>
                <a:cs typeface="B Traffic" pitchFamily="2" charset="-78"/>
              </a:rPr>
              <a:t>استوار </a:t>
            </a:r>
            <a:r>
              <a:rPr lang="fa-IR" sz="2000" b="1" dirty="0" err="1" smtClean="0">
                <a:solidFill>
                  <a:schemeClr val="accent4">
                    <a:lumMod val="75000"/>
                  </a:schemeClr>
                </a:solidFill>
                <a:cs typeface="B Traffic" pitchFamily="2" charset="-78"/>
              </a:rPr>
              <a:t>می‌گردد</a:t>
            </a:r>
            <a:r>
              <a:rPr lang="fa-IR" sz="2000" b="1" dirty="0" smtClean="0">
                <a:solidFill>
                  <a:schemeClr val="accent4">
                    <a:lumMod val="75000"/>
                  </a:schemeClr>
                </a:solidFill>
                <a:cs typeface="B Traffic" pitchFamily="2" charset="-78"/>
              </a:rPr>
              <a:t>. </a:t>
            </a:r>
          </a:p>
          <a:p>
            <a:pPr algn="justLow" rtl="1">
              <a:lnSpc>
                <a:spcPct val="150000"/>
              </a:lnSpc>
              <a:spcBef>
                <a:spcPct val="0"/>
              </a:spcBef>
              <a:buFont typeface="Arial" panose="020B0604020202020204" pitchFamily="34" charset="0"/>
              <a:buChar char="•"/>
            </a:pPr>
            <a:r>
              <a:rPr lang="fa-IR" sz="2000" b="1" dirty="0" smtClean="0">
                <a:solidFill>
                  <a:schemeClr val="accent4">
                    <a:lumMod val="75000"/>
                  </a:schemeClr>
                </a:solidFill>
                <a:cs typeface="B Traffic" pitchFamily="2" charset="-78"/>
              </a:rPr>
              <a:t>بانکداری </a:t>
            </a:r>
            <a:r>
              <a:rPr lang="fa-IR" sz="2000" b="1" dirty="0">
                <a:solidFill>
                  <a:schemeClr val="accent4">
                    <a:lumMod val="75000"/>
                  </a:schemeClr>
                </a:solidFill>
                <a:cs typeface="B Traffic" pitchFamily="2" charset="-78"/>
              </a:rPr>
              <a:t>راستین به صورت </a:t>
            </a:r>
            <a:r>
              <a:rPr lang="fa-IR" sz="2000" b="1" dirty="0" err="1">
                <a:solidFill>
                  <a:schemeClr val="accent4">
                    <a:lumMod val="75000"/>
                  </a:schemeClr>
                </a:solidFill>
                <a:cs typeface="B Traffic" pitchFamily="2" charset="-78"/>
              </a:rPr>
              <a:t>مودولار</a:t>
            </a:r>
            <a:r>
              <a:rPr lang="fa-IR" sz="2000" b="1" dirty="0">
                <a:solidFill>
                  <a:schemeClr val="accent4">
                    <a:lumMod val="75000"/>
                  </a:schemeClr>
                </a:solidFill>
                <a:cs typeface="B Traffic" pitchFamily="2" charset="-78"/>
              </a:rPr>
              <a:t> طراحی </a:t>
            </a:r>
            <a:r>
              <a:rPr lang="fa-IR" sz="2000" b="1" dirty="0" smtClean="0">
                <a:solidFill>
                  <a:schemeClr val="accent4">
                    <a:lumMod val="75000"/>
                  </a:schemeClr>
                </a:solidFill>
                <a:cs typeface="B Traffic" pitchFamily="2" charset="-78"/>
              </a:rPr>
              <a:t> شده </a:t>
            </a:r>
            <a:r>
              <a:rPr lang="fa-IR" sz="2000" b="1" dirty="0">
                <a:solidFill>
                  <a:schemeClr val="accent4">
                    <a:lumMod val="75000"/>
                  </a:schemeClr>
                </a:solidFill>
                <a:cs typeface="B Traffic" pitchFamily="2" charset="-78"/>
              </a:rPr>
              <a:t>تا بانک در هر زمان مایل به توسعه عملیات بانکداری راستین بود بتواند بخشی از آن را فعال کند. </a:t>
            </a:r>
            <a:endParaRPr lang="fa-IR" sz="2000" b="1" dirty="0" smtClean="0">
              <a:solidFill>
                <a:schemeClr val="accent4">
                  <a:lumMod val="75000"/>
                </a:schemeClr>
              </a:solidFill>
              <a:cs typeface="B Traffic" pitchFamily="2" charset="-78"/>
            </a:endParaRPr>
          </a:p>
          <a:p>
            <a:pPr algn="justLow" rtl="1">
              <a:lnSpc>
                <a:spcPct val="150000"/>
              </a:lnSpc>
              <a:spcBef>
                <a:spcPct val="0"/>
              </a:spcBef>
              <a:buFont typeface="Arial" panose="020B0604020202020204" pitchFamily="34" charset="0"/>
              <a:buChar char="•"/>
            </a:pPr>
            <a:r>
              <a:rPr lang="fa-IR" sz="2000" b="1" dirty="0" smtClean="0">
                <a:solidFill>
                  <a:schemeClr val="accent4">
                    <a:lumMod val="75000"/>
                  </a:schemeClr>
                </a:solidFill>
                <a:cs typeface="B Traffic" pitchFamily="2" charset="-78"/>
              </a:rPr>
              <a:t>بسیاری </a:t>
            </a:r>
            <a:r>
              <a:rPr lang="fa-IR" sz="2000" b="1" dirty="0">
                <a:solidFill>
                  <a:schemeClr val="accent4">
                    <a:lumMod val="75000"/>
                  </a:schemeClr>
                </a:solidFill>
                <a:cs typeface="B Traffic" pitchFamily="2" charset="-78"/>
              </a:rPr>
              <a:t>از ابزارها، </a:t>
            </a:r>
            <a:r>
              <a:rPr lang="fa-IR" sz="2000" b="1" dirty="0" err="1">
                <a:solidFill>
                  <a:schemeClr val="accent4">
                    <a:lumMod val="75000"/>
                  </a:schemeClr>
                </a:solidFill>
                <a:cs typeface="B Traffic" pitchFamily="2" charset="-78"/>
              </a:rPr>
              <a:t>زیرسیستم‌ها</a:t>
            </a:r>
            <a:r>
              <a:rPr lang="fa-IR" sz="2000" b="1" dirty="0">
                <a:solidFill>
                  <a:schemeClr val="accent4">
                    <a:lumMod val="75000"/>
                  </a:schemeClr>
                </a:solidFill>
                <a:cs typeface="B Traffic" pitchFamily="2" charset="-78"/>
              </a:rPr>
              <a:t> و </a:t>
            </a:r>
            <a:r>
              <a:rPr lang="fa-IR" sz="2000" b="1" dirty="0" err="1">
                <a:solidFill>
                  <a:schemeClr val="accent4">
                    <a:lumMod val="75000"/>
                  </a:schemeClr>
                </a:solidFill>
                <a:cs typeface="B Traffic" pitchFamily="2" charset="-78"/>
              </a:rPr>
              <a:t>سیستم‌های</a:t>
            </a:r>
            <a:r>
              <a:rPr lang="fa-IR" sz="2000" b="1" dirty="0">
                <a:solidFill>
                  <a:schemeClr val="accent4">
                    <a:lumMod val="75000"/>
                  </a:schemeClr>
                </a:solidFill>
                <a:cs typeface="B Traffic" pitchFamily="2" charset="-78"/>
              </a:rPr>
              <a:t> مکمل در صورت نصب و اجرای کامل بانکداری راستین منطبق با </a:t>
            </a:r>
            <a:r>
              <a:rPr lang="fa-IR" sz="2000" b="1" dirty="0" err="1">
                <a:solidFill>
                  <a:schemeClr val="accent4">
                    <a:lumMod val="75000"/>
                  </a:schemeClr>
                </a:solidFill>
                <a:cs typeface="B Traffic" pitchFamily="2" charset="-78"/>
              </a:rPr>
              <a:t>ماژول</a:t>
            </a:r>
            <a:r>
              <a:rPr lang="fa-IR" sz="2000" b="1" dirty="0">
                <a:solidFill>
                  <a:schemeClr val="accent4">
                    <a:lumMod val="75000"/>
                  </a:schemeClr>
                </a:solidFill>
                <a:cs typeface="B Traffic" pitchFamily="2" charset="-78"/>
              </a:rPr>
              <a:t> مورد استفاده بکار گرفته خواهند شد و تأمین مالی جمعی فقط </a:t>
            </a:r>
            <a:r>
              <a:rPr lang="fa-IR" sz="2000" b="1" dirty="0" err="1">
                <a:solidFill>
                  <a:schemeClr val="accent4">
                    <a:lumMod val="75000"/>
                  </a:schemeClr>
                </a:solidFill>
                <a:cs typeface="B Traffic" pitchFamily="2" charset="-78"/>
              </a:rPr>
              <a:t>بخش‌های</a:t>
            </a:r>
            <a:r>
              <a:rPr lang="fa-IR" sz="2000" b="1" dirty="0">
                <a:solidFill>
                  <a:schemeClr val="accent4">
                    <a:lumMod val="75000"/>
                  </a:schemeClr>
                </a:solidFill>
                <a:cs typeface="B Traffic" pitchFamily="2" charset="-78"/>
              </a:rPr>
              <a:t> خاصی از بستر و عملیات مختلف در بانکداری راستین را بکار </a:t>
            </a:r>
            <a:r>
              <a:rPr lang="fa-IR" sz="2000" b="1" dirty="0" err="1">
                <a:solidFill>
                  <a:schemeClr val="accent4">
                    <a:lumMod val="75000"/>
                  </a:schemeClr>
                </a:solidFill>
                <a:cs typeface="B Traffic" pitchFamily="2" charset="-78"/>
              </a:rPr>
              <a:t>می‌گیرد</a:t>
            </a:r>
            <a:r>
              <a:rPr lang="fa-IR" sz="2000" b="1" dirty="0">
                <a:solidFill>
                  <a:schemeClr val="accent4">
                    <a:lumMod val="75000"/>
                  </a:schemeClr>
                </a:solidFill>
                <a:cs typeface="B Traffic" pitchFamily="2" charset="-78"/>
              </a:rPr>
              <a:t>.</a:t>
            </a:r>
            <a:endParaRPr lang="fa-IR" sz="2000" dirty="0">
              <a:latin typeface="+mj-lt"/>
              <a:ea typeface="+mj-ea"/>
              <a:cs typeface="B Traffic" pitchFamily="2" charset="-78"/>
            </a:endParaRPr>
          </a:p>
        </p:txBody>
      </p:sp>
    </p:spTree>
    <p:extLst>
      <p:ext uri="{BB962C8B-B14F-4D97-AF65-F5344CB8AC3E}">
        <p14:creationId xmlns:p14="http://schemas.microsoft.com/office/powerpoint/2010/main" val="416700122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48846" y="1295400"/>
            <a:ext cx="7914154" cy="990600"/>
          </a:xfrm>
        </p:spPr>
        <p:txBody>
          <a:bodyPr>
            <a:noAutofit/>
          </a:bodyPr>
          <a:lstStyle/>
          <a:p>
            <a:pPr algn="ctr" rtl="1">
              <a:lnSpc>
                <a:spcPct val="100000"/>
              </a:lnSpc>
            </a:pPr>
            <a:r>
              <a:rPr lang="fa-IR" sz="4000" dirty="0">
                <a:cs typeface="B Titr" panose="00000700000000000000" pitchFamily="2" charset="-78"/>
              </a:rPr>
              <a:t>تأمین مالی جمعی راستین</a:t>
            </a:r>
            <a:endParaRPr lang="en-US" sz="4000" dirty="0">
              <a:solidFill>
                <a:schemeClr val="bg1"/>
              </a:solidFill>
              <a:effectLst/>
              <a:cs typeface="B Titr" panose="00000700000000000000" pitchFamily="2" charset="-78"/>
            </a:endParaRPr>
          </a:p>
        </p:txBody>
      </p:sp>
      <p:sp>
        <p:nvSpPr>
          <p:cNvPr id="4" name="Content Placeholder 3"/>
          <p:cNvSpPr txBox="1">
            <a:spLocks/>
          </p:cNvSpPr>
          <p:nvPr/>
        </p:nvSpPr>
        <p:spPr>
          <a:xfrm>
            <a:off x="304800" y="2133600"/>
            <a:ext cx="8458199" cy="41148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Low" rtl="1">
              <a:lnSpc>
                <a:spcPct val="150000"/>
              </a:lnSpc>
              <a:spcBef>
                <a:spcPct val="0"/>
              </a:spcBef>
              <a:buNone/>
            </a:pPr>
            <a:r>
              <a:rPr lang="fa-IR" sz="2000" b="1" dirty="0" smtClean="0">
                <a:solidFill>
                  <a:schemeClr val="accent4">
                    <a:lumMod val="75000"/>
                  </a:schemeClr>
                </a:solidFill>
                <a:latin typeface="+mj-lt"/>
                <a:ea typeface="+mj-ea"/>
                <a:cs typeface="B Traffic" pitchFamily="2" charset="-78"/>
              </a:rPr>
              <a:t>1- تامین </a:t>
            </a:r>
            <a:r>
              <a:rPr lang="fa-IR" sz="2000" b="1" dirty="0">
                <a:solidFill>
                  <a:schemeClr val="accent4">
                    <a:lumMod val="75000"/>
                  </a:schemeClr>
                </a:solidFill>
                <a:latin typeface="+mj-lt"/>
                <a:ea typeface="+mj-ea"/>
                <a:cs typeface="B Traffic" pitchFamily="2" charset="-78"/>
              </a:rPr>
              <a:t>مالی </a:t>
            </a:r>
            <a:r>
              <a:rPr lang="fa-IR" sz="2000" b="1" dirty="0" smtClean="0">
                <a:solidFill>
                  <a:schemeClr val="accent4">
                    <a:lumMod val="75000"/>
                  </a:schemeClr>
                </a:solidFill>
                <a:latin typeface="+mj-lt"/>
                <a:ea typeface="+mj-ea"/>
                <a:cs typeface="B Traffic" pitchFamily="2" charset="-78"/>
              </a:rPr>
              <a:t>حامی </a:t>
            </a:r>
            <a:r>
              <a:rPr lang="en-US" sz="2000" b="1" dirty="0" smtClean="0">
                <a:solidFill>
                  <a:schemeClr val="accent4">
                    <a:lumMod val="75000"/>
                  </a:schemeClr>
                </a:solidFill>
                <a:latin typeface="+mj-lt"/>
                <a:ea typeface="+mj-ea"/>
                <a:cs typeface="B Traffic" pitchFamily="2" charset="-78"/>
              </a:rPr>
              <a:t>(SCF)</a:t>
            </a:r>
            <a:r>
              <a:rPr lang="fa-IR" sz="2000" b="1" dirty="0" smtClean="0">
                <a:solidFill>
                  <a:schemeClr val="accent4">
                    <a:lumMod val="75000"/>
                  </a:schemeClr>
                </a:solidFill>
                <a:latin typeface="+mj-lt"/>
                <a:ea typeface="+mj-ea"/>
                <a:cs typeface="B Traffic" pitchFamily="2" charset="-78"/>
              </a:rPr>
              <a:t>: </a:t>
            </a:r>
            <a:r>
              <a:rPr lang="fa-IR" sz="2000" dirty="0" smtClean="0">
                <a:latin typeface="+mj-lt"/>
                <a:ea typeface="+mj-ea"/>
                <a:cs typeface="B Traffic" pitchFamily="2" charset="-78"/>
              </a:rPr>
              <a:t>برای </a:t>
            </a:r>
            <a:r>
              <a:rPr lang="fa-IR" sz="2000" dirty="0">
                <a:latin typeface="+mj-lt"/>
                <a:ea typeface="+mj-ea"/>
                <a:cs typeface="B Traffic" pitchFamily="2" charset="-78"/>
              </a:rPr>
              <a:t>جذب و </a:t>
            </a:r>
            <a:r>
              <a:rPr lang="fa-IR" sz="2000" dirty="0" err="1">
                <a:latin typeface="+mj-lt"/>
                <a:ea typeface="+mj-ea"/>
                <a:cs typeface="B Traffic" pitchFamily="2" charset="-78"/>
              </a:rPr>
              <a:t>تجمیع</a:t>
            </a:r>
            <a:r>
              <a:rPr lang="fa-IR" sz="2000" dirty="0">
                <a:latin typeface="+mj-lt"/>
                <a:ea typeface="+mj-ea"/>
                <a:cs typeface="B Traffic" pitchFamily="2" charset="-78"/>
              </a:rPr>
              <a:t> منابع اشخاص برای هدف حمایتی خاص به صورت غیر انتفاعی و پرداخت </a:t>
            </a:r>
            <a:r>
              <a:rPr lang="fa-IR" sz="2000" dirty="0" err="1">
                <a:latin typeface="+mj-lt"/>
                <a:ea typeface="+mj-ea"/>
                <a:cs typeface="B Traffic" pitchFamily="2" charset="-78"/>
              </a:rPr>
              <a:t>بلاعوض</a:t>
            </a:r>
            <a:r>
              <a:rPr lang="fa-IR" sz="2000" dirty="0">
                <a:latin typeface="+mj-lt"/>
                <a:ea typeface="+mj-ea"/>
                <a:cs typeface="B Traffic" pitchFamily="2" charset="-78"/>
              </a:rPr>
              <a:t> از طریق بانک </a:t>
            </a:r>
            <a:endParaRPr lang="fa-IR" sz="2000" dirty="0" smtClean="0">
              <a:latin typeface="+mj-lt"/>
              <a:ea typeface="+mj-ea"/>
              <a:cs typeface="B Traffic" pitchFamily="2" charset="-78"/>
            </a:endParaRPr>
          </a:p>
          <a:p>
            <a:pPr marL="0" indent="0" algn="justLow" rtl="1">
              <a:lnSpc>
                <a:spcPct val="150000"/>
              </a:lnSpc>
              <a:spcBef>
                <a:spcPct val="0"/>
              </a:spcBef>
              <a:buNone/>
            </a:pPr>
            <a:r>
              <a:rPr lang="fa-IR" sz="2000" b="1" dirty="0" smtClean="0">
                <a:solidFill>
                  <a:schemeClr val="accent4">
                    <a:lumMod val="75000"/>
                  </a:schemeClr>
                </a:solidFill>
                <a:latin typeface="+mj-lt"/>
                <a:ea typeface="+mj-ea"/>
                <a:cs typeface="B Traffic" pitchFamily="2" charset="-78"/>
              </a:rPr>
              <a:t>2- تأمین </a:t>
            </a:r>
            <a:r>
              <a:rPr lang="fa-IR" sz="2000" b="1" dirty="0">
                <a:solidFill>
                  <a:schemeClr val="accent4">
                    <a:lumMod val="75000"/>
                  </a:schemeClr>
                </a:solidFill>
                <a:latin typeface="+mj-lt"/>
                <a:ea typeface="+mj-ea"/>
                <a:cs typeface="B Traffic" pitchFamily="2" charset="-78"/>
              </a:rPr>
              <a:t>وام جمعی </a:t>
            </a:r>
            <a:r>
              <a:rPr lang="en-US" sz="2000" b="1" dirty="0" smtClean="0">
                <a:solidFill>
                  <a:schemeClr val="accent4">
                    <a:lumMod val="75000"/>
                  </a:schemeClr>
                </a:solidFill>
                <a:latin typeface="+mj-lt"/>
                <a:ea typeface="+mj-ea"/>
                <a:cs typeface="B Traffic" pitchFamily="2" charset="-78"/>
              </a:rPr>
              <a:t>(PPL)</a:t>
            </a:r>
            <a:r>
              <a:rPr lang="fa-IR" sz="2000" b="1" dirty="0" smtClean="0">
                <a:solidFill>
                  <a:schemeClr val="accent4">
                    <a:lumMod val="75000"/>
                  </a:schemeClr>
                </a:solidFill>
                <a:latin typeface="+mj-lt"/>
                <a:ea typeface="+mj-ea"/>
                <a:cs typeface="B Traffic" pitchFamily="2" charset="-78"/>
              </a:rPr>
              <a:t>:</a:t>
            </a:r>
            <a:r>
              <a:rPr lang="fa-IR" sz="2000" dirty="0" smtClean="0">
                <a:latin typeface="+mj-lt"/>
                <a:ea typeface="+mj-ea"/>
                <a:cs typeface="B Traffic" pitchFamily="2" charset="-78"/>
              </a:rPr>
              <a:t> برای </a:t>
            </a:r>
            <a:r>
              <a:rPr lang="fa-IR" sz="2000" dirty="0">
                <a:latin typeface="+mj-lt"/>
                <a:ea typeface="+mj-ea"/>
                <a:cs typeface="B Traffic" pitchFamily="2" charset="-78"/>
              </a:rPr>
              <a:t>جذب و </a:t>
            </a:r>
            <a:r>
              <a:rPr lang="fa-IR" sz="2000" dirty="0" err="1">
                <a:latin typeface="+mj-lt"/>
                <a:ea typeface="+mj-ea"/>
                <a:cs typeface="B Traffic" pitchFamily="2" charset="-78"/>
              </a:rPr>
              <a:t>تجمیع</a:t>
            </a:r>
            <a:r>
              <a:rPr lang="fa-IR" sz="2000" dirty="0">
                <a:latin typeface="+mj-lt"/>
                <a:ea typeface="+mj-ea"/>
                <a:cs typeface="B Traffic" pitchFamily="2" charset="-78"/>
              </a:rPr>
              <a:t> منابع اشخاص برای قرض بدون بهره به مجری از طریق </a:t>
            </a:r>
            <a:r>
              <a:rPr lang="fa-IR" sz="2000" dirty="0" smtClean="0">
                <a:latin typeface="+mj-lt"/>
                <a:ea typeface="+mj-ea"/>
                <a:cs typeface="B Traffic" pitchFamily="2" charset="-78"/>
              </a:rPr>
              <a:t>بانک </a:t>
            </a:r>
            <a:endParaRPr lang="fa-IR" sz="2000" dirty="0">
              <a:latin typeface="+mj-lt"/>
              <a:ea typeface="+mj-ea"/>
              <a:cs typeface="B Traffic" pitchFamily="2" charset="-78"/>
            </a:endParaRPr>
          </a:p>
          <a:p>
            <a:pPr marL="0" indent="0" algn="justLow" rtl="1">
              <a:lnSpc>
                <a:spcPct val="150000"/>
              </a:lnSpc>
              <a:spcBef>
                <a:spcPct val="0"/>
              </a:spcBef>
              <a:buNone/>
            </a:pPr>
            <a:endParaRPr lang="fa-IR" sz="1000" dirty="0" smtClean="0">
              <a:latin typeface="+mj-lt"/>
              <a:ea typeface="+mj-ea"/>
              <a:cs typeface="B Traffic" pitchFamily="2" charset="-78"/>
            </a:endParaRPr>
          </a:p>
          <a:p>
            <a:pPr marL="0" indent="0" algn="justLow" rtl="1">
              <a:lnSpc>
                <a:spcPct val="150000"/>
              </a:lnSpc>
              <a:spcBef>
                <a:spcPct val="0"/>
              </a:spcBef>
              <a:buNone/>
            </a:pPr>
            <a:r>
              <a:rPr lang="fa-IR" sz="2000" dirty="0" smtClean="0">
                <a:solidFill>
                  <a:schemeClr val="accent1">
                    <a:lumMod val="75000"/>
                  </a:schemeClr>
                </a:solidFill>
                <a:latin typeface="+mj-lt"/>
                <a:ea typeface="+mj-ea"/>
                <a:cs typeface="B Traffic" pitchFamily="2" charset="-78"/>
              </a:rPr>
              <a:t>با </a:t>
            </a:r>
            <a:r>
              <a:rPr lang="fa-IR" sz="2000" dirty="0">
                <a:solidFill>
                  <a:schemeClr val="accent1">
                    <a:lumMod val="75000"/>
                  </a:schemeClr>
                </a:solidFill>
                <a:latin typeface="+mj-lt"/>
                <a:ea typeface="+mj-ea"/>
                <a:cs typeface="B Traffic" pitchFamily="2" charset="-78"/>
              </a:rPr>
              <a:t>توجه به </a:t>
            </a:r>
            <a:r>
              <a:rPr lang="fa-IR" sz="2000" dirty="0" err="1">
                <a:solidFill>
                  <a:schemeClr val="accent1">
                    <a:lumMod val="75000"/>
                  </a:schemeClr>
                </a:solidFill>
                <a:latin typeface="+mj-lt"/>
                <a:ea typeface="+mj-ea"/>
                <a:cs typeface="B Traffic" pitchFamily="2" charset="-78"/>
              </a:rPr>
              <a:t>ویژگی‌های</a:t>
            </a:r>
            <a:r>
              <a:rPr lang="fa-IR" sz="2000" dirty="0">
                <a:solidFill>
                  <a:schemeClr val="accent1">
                    <a:lumMod val="75000"/>
                  </a:schemeClr>
                </a:solidFill>
                <a:latin typeface="+mj-lt"/>
                <a:ea typeface="+mj-ea"/>
                <a:cs typeface="B Traffic" pitchFamily="2" charset="-78"/>
              </a:rPr>
              <a:t> تأمین مالی جمعی و کاربرد </a:t>
            </a:r>
            <a:r>
              <a:rPr lang="fa-IR" sz="2000" dirty="0" err="1">
                <a:solidFill>
                  <a:schemeClr val="accent1">
                    <a:lumMod val="75000"/>
                  </a:schemeClr>
                </a:solidFill>
                <a:latin typeface="+mj-lt"/>
                <a:ea typeface="+mj-ea"/>
                <a:cs typeface="B Traffic" pitchFamily="2" charset="-78"/>
              </a:rPr>
              <a:t>شبکه‌های</a:t>
            </a:r>
            <a:r>
              <a:rPr lang="fa-IR" sz="2000" dirty="0">
                <a:solidFill>
                  <a:schemeClr val="accent1">
                    <a:lumMod val="75000"/>
                  </a:schemeClr>
                </a:solidFill>
                <a:latin typeface="+mj-lt"/>
                <a:ea typeface="+mj-ea"/>
                <a:cs typeface="B Traffic" pitchFamily="2" charset="-78"/>
              </a:rPr>
              <a:t> اجتماعی در </a:t>
            </a:r>
            <a:r>
              <a:rPr lang="fa-IR" sz="2000" dirty="0" smtClean="0">
                <a:solidFill>
                  <a:schemeClr val="accent1">
                    <a:lumMod val="75000"/>
                  </a:schemeClr>
                </a:solidFill>
                <a:latin typeface="+mj-lt"/>
                <a:ea typeface="+mj-ea"/>
                <a:cs typeface="B Traffic" pitchFamily="2" charset="-78"/>
              </a:rPr>
              <a:t>آن: </a:t>
            </a:r>
          </a:p>
          <a:p>
            <a:pPr marL="0" indent="0" algn="justLow" rtl="1">
              <a:lnSpc>
                <a:spcPct val="150000"/>
              </a:lnSpc>
              <a:spcBef>
                <a:spcPct val="0"/>
              </a:spcBef>
              <a:buNone/>
            </a:pPr>
            <a:r>
              <a:rPr lang="fa-IR" sz="2000" b="1" dirty="0" smtClean="0">
                <a:solidFill>
                  <a:schemeClr val="accent4">
                    <a:lumMod val="75000"/>
                  </a:schemeClr>
                </a:solidFill>
                <a:latin typeface="+mj-lt"/>
                <a:ea typeface="+mj-ea"/>
                <a:cs typeface="B Traffic" pitchFamily="2" charset="-78"/>
              </a:rPr>
              <a:t>3- سامانه </a:t>
            </a:r>
            <a:r>
              <a:rPr lang="fa-IR" sz="2000" b="1" dirty="0">
                <a:solidFill>
                  <a:schemeClr val="accent4">
                    <a:lumMod val="75000"/>
                  </a:schemeClr>
                </a:solidFill>
                <a:latin typeface="+mj-lt"/>
                <a:ea typeface="+mj-ea"/>
                <a:cs typeface="B Traffic" pitchFamily="2" charset="-78"/>
              </a:rPr>
              <a:t>تأمین مالی جمعی </a:t>
            </a:r>
            <a:r>
              <a:rPr lang="en-US" sz="2000" b="1" dirty="0" smtClean="0">
                <a:solidFill>
                  <a:schemeClr val="accent4">
                    <a:lumMod val="75000"/>
                  </a:schemeClr>
                </a:solidFill>
                <a:latin typeface="+mj-lt"/>
                <a:ea typeface="+mj-ea"/>
                <a:cs typeface="B Traffic" pitchFamily="2" charset="-78"/>
              </a:rPr>
              <a:t>(CFS)</a:t>
            </a:r>
            <a:r>
              <a:rPr lang="fa-IR" sz="2000" b="1" dirty="0" smtClean="0">
                <a:solidFill>
                  <a:schemeClr val="accent4">
                    <a:lumMod val="75000"/>
                  </a:schemeClr>
                </a:solidFill>
                <a:latin typeface="+mj-lt"/>
                <a:ea typeface="+mj-ea"/>
                <a:cs typeface="B Traffic" pitchFamily="2" charset="-78"/>
              </a:rPr>
              <a:t>:</a:t>
            </a:r>
            <a:r>
              <a:rPr lang="fa-IR" sz="2000" dirty="0" smtClean="0">
                <a:latin typeface="+mj-lt"/>
                <a:ea typeface="+mj-ea"/>
                <a:cs typeface="B Traffic" pitchFamily="2" charset="-78"/>
              </a:rPr>
              <a:t> سیستم </a:t>
            </a:r>
            <a:r>
              <a:rPr lang="fa-IR" sz="2000" dirty="0">
                <a:latin typeface="+mj-lt"/>
                <a:ea typeface="+mj-ea"/>
                <a:cs typeface="B Traffic" pitchFamily="2" charset="-78"/>
              </a:rPr>
              <a:t>مبتنی بر </a:t>
            </a:r>
            <a:r>
              <a:rPr lang="fa-IR" sz="2000" dirty="0" err="1">
                <a:latin typeface="+mj-lt"/>
                <a:ea typeface="+mj-ea"/>
                <a:cs typeface="B Traffic" pitchFamily="2" charset="-78"/>
              </a:rPr>
              <a:t>وب</a:t>
            </a:r>
            <a:r>
              <a:rPr lang="fa-IR" sz="2000" dirty="0">
                <a:latin typeface="+mj-lt"/>
                <a:ea typeface="+mj-ea"/>
                <a:cs typeface="B Traffic" pitchFamily="2" charset="-78"/>
              </a:rPr>
              <a:t> جهت </a:t>
            </a:r>
            <a:r>
              <a:rPr lang="fa-IR" sz="2000" dirty="0" err="1">
                <a:latin typeface="+mj-lt"/>
                <a:ea typeface="+mj-ea"/>
                <a:cs typeface="B Traffic" pitchFamily="2" charset="-78"/>
              </a:rPr>
              <a:t>تجمیع</a:t>
            </a:r>
            <a:r>
              <a:rPr lang="fa-IR" sz="2000" dirty="0">
                <a:latin typeface="+mj-lt"/>
                <a:ea typeface="+mj-ea"/>
                <a:cs typeface="B Traffic" pitchFamily="2" charset="-78"/>
              </a:rPr>
              <a:t> منابع برای </a:t>
            </a:r>
            <a:r>
              <a:rPr lang="fa-IR" sz="2000" dirty="0" err="1">
                <a:latin typeface="+mj-lt"/>
                <a:ea typeface="+mj-ea"/>
                <a:cs typeface="B Traffic" pitchFamily="2" charset="-78"/>
              </a:rPr>
              <a:t>طرح‌های</a:t>
            </a:r>
            <a:r>
              <a:rPr lang="fa-IR" sz="2000" dirty="0">
                <a:latin typeface="+mj-lt"/>
                <a:ea typeface="+mj-ea"/>
                <a:cs typeface="B Traffic" pitchFamily="2" charset="-78"/>
              </a:rPr>
              <a:t> تأمین مالی جمعی از طریق </a:t>
            </a:r>
            <a:r>
              <a:rPr lang="fa-IR" sz="2000" dirty="0" err="1">
                <a:latin typeface="+mj-lt"/>
                <a:ea typeface="+mj-ea"/>
                <a:cs typeface="B Traffic" pitchFamily="2" charset="-78"/>
              </a:rPr>
              <a:t>شبکه‌های</a:t>
            </a:r>
            <a:r>
              <a:rPr lang="fa-IR" sz="2000" dirty="0">
                <a:latin typeface="+mj-lt"/>
                <a:ea typeface="+mj-ea"/>
                <a:cs typeface="B Traffic" pitchFamily="2" charset="-78"/>
              </a:rPr>
              <a:t> </a:t>
            </a:r>
            <a:r>
              <a:rPr lang="fa-IR" sz="2000" dirty="0" smtClean="0">
                <a:latin typeface="+mj-lt"/>
                <a:ea typeface="+mj-ea"/>
                <a:cs typeface="B Traffic" pitchFamily="2" charset="-78"/>
              </a:rPr>
              <a:t>اجتماعی.</a:t>
            </a:r>
            <a:endParaRPr lang="fa-IR" sz="2000" dirty="0">
              <a:latin typeface="+mj-lt"/>
              <a:ea typeface="+mj-ea"/>
              <a:cs typeface="B Traffic" pitchFamily="2" charset="-78"/>
            </a:endParaRPr>
          </a:p>
        </p:txBody>
      </p:sp>
    </p:spTree>
    <p:extLst>
      <p:ext uri="{BB962C8B-B14F-4D97-AF65-F5344CB8AC3E}">
        <p14:creationId xmlns:p14="http://schemas.microsoft.com/office/powerpoint/2010/main" val="361523454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48846" y="1295400"/>
            <a:ext cx="7914154" cy="990600"/>
          </a:xfrm>
        </p:spPr>
        <p:txBody>
          <a:bodyPr>
            <a:noAutofit/>
          </a:bodyPr>
          <a:lstStyle/>
          <a:p>
            <a:pPr algn="ctr" rtl="1">
              <a:lnSpc>
                <a:spcPct val="100000"/>
              </a:lnSpc>
            </a:pPr>
            <a:r>
              <a:rPr lang="fa-IR" sz="4000" dirty="0">
                <a:solidFill>
                  <a:schemeClr val="bg2">
                    <a:lumMod val="60000"/>
                    <a:lumOff val="40000"/>
                  </a:schemeClr>
                </a:solidFill>
                <a:cs typeface="B Titr" panose="00000700000000000000" pitchFamily="2" charset="-78"/>
              </a:rPr>
              <a:t>تأمین مالی </a:t>
            </a:r>
            <a:r>
              <a:rPr lang="fa-IR" sz="4000" dirty="0" smtClean="0">
                <a:solidFill>
                  <a:schemeClr val="bg2">
                    <a:lumMod val="60000"/>
                    <a:lumOff val="40000"/>
                  </a:schemeClr>
                </a:solidFill>
                <a:cs typeface="B Titr" panose="00000700000000000000" pitchFamily="2" charset="-78"/>
              </a:rPr>
              <a:t>حامی </a:t>
            </a:r>
            <a:r>
              <a:rPr lang="en-US" sz="4000" dirty="0" smtClean="0">
                <a:solidFill>
                  <a:schemeClr val="bg2">
                    <a:lumMod val="60000"/>
                    <a:lumOff val="40000"/>
                  </a:schemeClr>
                </a:solidFill>
                <a:cs typeface="B Titr" panose="00000700000000000000" pitchFamily="2" charset="-78"/>
              </a:rPr>
              <a:t>(SCF)</a:t>
            </a:r>
            <a:endParaRPr lang="en-US" sz="4000" dirty="0">
              <a:solidFill>
                <a:schemeClr val="bg2">
                  <a:lumMod val="60000"/>
                  <a:lumOff val="40000"/>
                </a:schemeClr>
              </a:solidFill>
              <a:effectLst/>
              <a:cs typeface="B Titr" panose="00000700000000000000" pitchFamily="2" charset="-78"/>
            </a:endParaRPr>
          </a:p>
        </p:txBody>
      </p:sp>
      <p:sp>
        <p:nvSpPr>
          <p:cNvPr id="4" name="Content Placeholder 3"/>
          <p:cNvSpPr txBox="1">
            <a:spLocks/>
          </p:cNvSpPr>
          <p:nvPr/>
        </p:nvSpPr>
        <p:spPr>
          <a:xfrm>
            <a:off x="152400" y="2133600"/>
            <a:ext cx="8839200" cy="41148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Low" rtl="1">
              <a:lnSpc>
                <a:spcPct val="150000"/>
              </a:lnSpc>
              <a:spcBef>
                <a:spcPct val="0"/>
              </a:spcBef>
              <a:buFont typeface="Arial" panose="020B0604020202020204" pitchFamily="34" charset="0"/>
              <a:buChar char="•"/>
            </a:pPr>
            <a:r>
              <a:rPr lang="fa-IR" sz="2000" b="1" dirty="0">
                <a:solidFill>
                  <a:srgbClr val="7DCC2E">
                    <a:lumMod val="75000"/>
                  </a:srgbClr>
                </a:solidFill>
                <a:cs typeface="B Traffic" pitchFamily="2" charset="-78"/>
              </a:rPr>
              <a:t>جذب و </a:t>
            </a:r>
            <a:r>
              <a:rPr lang="fa-IR" sz="2000" b="1" dirty="0" err="1">
                <a:solidFill>
                  <a:srgbClr val="7DCC2E">
                    <a:lumMod val="75000"/>
                  </a:srgbClr>
                </a:solidFill>
                <a:cs typeface="B Traffic" pitchFamily="2" charset="-78"/>
              </a:rPr>
              <a:t>تجمیع</a:t>
            </a:r>
            <a:r>
              <a:rPr lang="fa-IR" sz="2000" b="1" dirty="0">
                <a:solidFill>
                  <a:srgbClr val="7DCC2E">
                    <a:lumMod val="75000"/>
                  </a:srgbClr>
                </a:solidFill>
                <a:cs typeface="B Traffic" pitchFamily="2" charset="-78"/>
              </a:rPr>
              <a:t> منابع اشخاص برای هدف حمایتی خاص که در آن بانک براساس </a:t>
            </a:r>
            <a:r>
              <a:rPr lang="fa-IR" sz="2000" b="1" dirty="0" err="1">
                <a:solidFill>
                  <a:srgbClr val="7DCC2E">
                    <a:lumMod val="75000"/>
                  </a:srgbClr>
                </a:solidFill>
                <a:cs typeface="B Traffic" pitchFamily="2" charset="-78"/>
              </a:rPr>
              <a:t>طرح‌نامه</a:t>
            </a:r>
            <a:r>
              <a:rPr lang="fa-IR" sz="2000" b="1" dirty="0">
                <a:solidFill>
                  <a:srgbClr val="7DCC2E">
                    <a:lumMod val="75000"/>
                  </a:srgbClr>
                </a:solidFill>
                <a:cs typeface="B Traffic" pitchFamily="2" charset="-78"/>
              </a:rPr>
              <a:t>  مجری در امر فعالیت حمایتی مشخص و پس از ارزیابی  منابع لازم را برای انجام فعالیت مورد نظر از حامیان تجهیز و بطور </a:t>
            </a:r>
            <a:r>
              <a:rPr lang="fa-IR" sz="2000" b="1" dirty="0" err="1">
                <a:solidFill>
                  <a:srgbClr val="7DCC2E">
                    <a:lumMod val="75000"/>
                  </a:srgbClr>
                </a:solidFill>
                <a:cs typeface="B Traffic" pitchFamily="2" charset="-78"/>
              </a:rPr>
              <a:t>بلاعوض</a:t>
            </a:r>
            <a:r>
              <a:rPr lang="fa-IR" sz="2000" b="1" dirty="0">
                <a:solidFill>
                  <a:srgbClr val="7DCC2E">
                    <a:lumMod val="75000"/>
                  </a:srgbClr>
                </a:solidFill>
                <a:cs typeface="B Traffic" pitchFamily="2" charset="-78"/>
              </a:rPr>
              <a:t> پس از کسر </a:t>
            </a:r>
            <a:r>
              <a:rPr lang="fa-IR" sz="2000" b="1" dirty="0" err="1">
                <a:solidFill>
                  <a:srgbClr val="7DCC2E">
                    <a:lumMod val="75000"/>
                  </a:srgbClr>
                </a:solidFill>
                <a:cs typeface="B Traffic" pitchFamily="2" charset="-78"/>
              </a:rPr>
              <a:t>کارمزد</a:t>
            </a:r>
            <a:r>
              <a:rPr lang="fa-IR" sz="2000" b="1" dirty="0">
                <a:solidFill>
                  <a:srgbClr val="7DCC2E">
                    <a:lumMod val="75000"/>
                  </a:srgbClr>
                </a:solidFill>
                <a:cs typeface="B Traffic" pitchFamily="2" charset="-78"/>
              </a:rPr>
              <a:t> خود به مجری پرداخت </a:t>
            </a:r>
            <a:r>
              <a:rPr lang="fa-IR" sz="2000" b="1" dirty="0" err="1">
                <a:solidFill>
                  <a:srgbClr val="7DCC2E">
                    <a:lumMod val="75000"/>
                  </a:srgbClr>
                </a:solidFill>
                <a:cs typeface="B Traffic" pitchFamily="2" charset="-78"/>
              </a:rPr>
              <a:t>می‌کند</a:t>
            </a:r>
            <a:r>
              <a:rPr lang="fa-IR" sz="2000" b="1" dirty="0" smtClean="0">
                <a:solidFill>
                  <a:srgbClr val="7DCC2E">
                    <a:lumMod val="75000"/>
                  </a:srgbClr>
                </a:solidFill>
                <a:cs typeface="B Traffic" pitchFamily="2" charset="-78"/>
              </a:rPr>
              <a:t>.</a:t>
            </a:r>
          </a:p>
          <a:p>
            <a:pPr algn="justLow" rtl="1">
              <a:lnSpc>
                <a:spcPct val="150000"/>
              </a:lnSpc>
              <a:spcBef>
                <a:spcPct val="0"/>
              </a:spcBef>
              <a:buFont typeface="Arial" panose="020B0604020202020204" pitchFamily="34" charset="0"/>
              <a:buChar char="•"/>
            </a:pPr>
            <a:r>
              <a:rPr lang="fa-IR" sz="2000" dirty="0">
                <a:solidFill>
                  <a:srgbClr val="000000"/>
                </a:solidFill>
                <a:cs typeface="B Traffic" pitchFamily="2" charset="-78"/>
              </a:rPr>
              <a:t>در تأمین مالی حامی، حامی  </a:t>
            </a:r>
            <a:r>
              <a:rPr lang="fa-IR" sz="2000" dirty="0" err="1">
                <a:solidFill>
                  <a:srgbClr val="000000"/>
                </a:solidFill>
                <a:cs typeface="B Traffic" pitchFamily="2" charset="-78"/>
              </a:rPr>
              <a:t>می‌تواند</a:t>
            </a:r>
            <a:r>
              <a:rPr lang="fa-IR" sz="2000" dirty="0">
                <a:solidFill>
                  <a:srgbClr val="000000"/>
                </a:solidFill>
                <a:cs typeface="B Traffic" pitchFamily="2" charset="-78"/>
              </a:rPr>
              <a:t> وجه حمایتی خود را برای امور حمایتی فرد یا گروه یا سازمان یا نهاد دولتی یا غیردولتی به بانک پرداخت کند.</a:t>
            </a:r>
          </a:p>
        </p:txBody>
      </p:sp>
    </p:spTree>
    <p:extLst>
      <p:ext uri="{BB962C8B-B14F-4D97-AF65-F5344CB8AC3E}">
        <p14:creationId xmlns:p14="http://schemas.microsoft.com/office/powerpoint/2010/main" val="365970720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تأمین مالی جمعی راستین (RCF)&amp;#x0D;&amp;#x0A;از زیرسیستم‌های مالی بانکداری راستین&amp;quot;&quot;/&gt;&lt;property id=&quot;20307&quot; value=&quot;257&quot;/&gt;&lt;/object&gt;&lt;object type=&quot;3&quot; unique_id=&quot;10005&quot;&gt;&lt;property id=&quot;20148&quot; value=&quot;5&quot;/&gt;&lt;property id=&quot;20300&quot; value=&quot;Slide 2&quot;/&gt;&lt;property id=&quot;20307&quot; value=&quot;274&quot;/&gt;&lt;/object&gt;&lt;object type=&quot;3&quot; unique_id=&quot;10006&quot;&gt;&lt;property id=&quot;20148&quot; value=&quot;5&quot;/&gt;&lt;property id=&quot;20300&quot; value=&quot;Slide 3&quot;/&gt;&lt;property id=&quot;20307&quot; value=&quot;275&quot;/&gt;&lt;/object&gt;&lt;object type=&quot;3&quot; unique_id=&quot;10007&quot;&gt;&lt;property id=&quot;20148&quot; value=&quot;5&quot;/&gt;&lt;property id=&quot;20300&quot; value=&quot;Slide 4&quot;/&gt;&lt;property id=&quot;20307&quot; value=&quot;276&quot;/&gt;&lt;/object&gt;&lt;object type=&quot;3&quot; unique_id=&quot;10008&quot;&gt;&lt;property id=&quot;20148&quot; value=&quot;5&quot;/&gt;&lt;property id=&quot;20300&quot; value=&quot;Slide 6 - &amp;quot;تأمین مالی جمعی راستین&amp;quot;&quot;/&gt;&lt;property id=&quot;20307&quot; value=&quot;258&quot;/&gt;&lt;/object&gt;&lt;object type=&quot;3&quot; unique_id=&quot;10024&quot;&gt;&lt;property id=&quot;20148&quot; value=&quot;5&quot;/&gt;&lt;property id=&quot;20300&quot; value=&quot;Slide 17&quot;/&gt;&lt;property id=&quot;20307&quot; value=&quot;277&quot;/&gt;&lt;/object&gt;&lt;object type=&quot;3&quot; unique_id=&quot;10324&quot;&gt;&lt;property id=&quot;20148&quot; value=&quot;5&quot;/&gt;&lt;property id=&quot;20300&quot; value=&quot;Slide 5 - &amp;quot;تأمین مالی جمعی راستین&amp;quot;&quot;/&gt;&lt;property id=&quot;20307&quot; value=&quot;283&quot;/&gt;&lt;/object&gt;&lt;object type=&quot;3&quot; unique_id=&quot;10325&quot;&gt;&lt;property id=&quot;20148&quot; value=&quot;5&quot;/&gt;&lt;property id=&quot;20300&quot; value=&quot;Slide 7 - &amp;quot;تأمین مالی جمعی راستین&amp;quot;&quot;/&gt;&lt;property id=&quot;20307&quot; value=&quot;284&quot;/&gt;&lt;/object&gt;&lt;object type=&quot;3&quot; unique_id=&quot;10326&quot;&gt;&lt;property id=&quot;20148&quot; value=&quot;5&quot;/&gt;&lt;property id=&quot;20300&quot; value=&quot;Slide 8 - &amp;quot;تأمین مالی جمعی راستین&amp;quot;&quot;/&gt;&lt;property id=&quot;20307&quot; value=&quot;278&quot;/&gt;&lt;/object&gt;&lt;object type=&quot;3&quot; unique_id=&quot;10327&quot;&gt;&lt;property id=&quot;20148&quot; value=&quot;5&quot;/&gt;&lt;property id=&quot;20300&quot; value=&quot;Slide 14 - &amp;quot;تأمین وام جمعی &amp;quot;&quot;/&gt;&lt;property id=&quot;20307&quot; value=&quot;279&quot;/&gt;&lt;/object&gt;&lt;object type=&quot;3&quot; unique_id=&quot;10441&quot;&gt;&lt;property id=&quot;20148&quot; value=&quot;5&quot;/&gt;&lt;property id=&quot;20300&quot; value=&quot;Slide 9 - &amp;quot;تأمین مالی حامی (SCF)&amp;quot;&quot;/&gt;&lt;property id=&quot;20307&quot; value=&quot;285&quot;/&gt;&lt;/object&gt;&lt;object type=&quot;3&quot; unique_id=&quot;10442&quot;&gt;&lt;property id=&quot;20148&quot; value=&quot;5&quot;/&gt;&lt;property id=&quot;20300&quot; value=&quot;Slide 10 - &amp;quot;تأمین مالی حامی (SCF)&amp;quot;&quot;/&gt;&lt;property id=&quot;20307&quot; value=&quot;286&quot;/&gt;&lt;/object&gt;&lt;object type=&quot;3&quot; unique_id=&quot;10443&quot;&gt;&lt;property id=&quot;20148&quot; value=&quot;5&quot;/&gt;&lt;property id=&quot;20300&quot; value=&quot;Slide 11 - &amp;quot;تأمین مالی حامی (SCF)&amp;quot;&quot;/&gt;&lt;property id=&quot;20307&quot; value=&quot;287&quot;/&gt;&lt;/object&gt;&lt;object type=&quot;3&quot; unique_id=&quot;10444&quot;&gt;&lt;property id=&quot;20148&quot; value=&quot;5&quot;/&gt;&lt;property id=&quot;20300&quot; value=&quot;Slide 12 - &amp;quot;تأمین مالی حامی (SCF)&amp;quot;&quot;/&gt;&lt;property id=&quot;20307&quot; value=&quot;288&quot;/&gt;&lt;/object&gt;&lt;object type=&quot;3&quot; unique_id=&quot;10445&quot;&gt;&lt;property id=&quot;20148&quot; value=&quot;5&quot;/&gt;&lt;property id=&quot;20300&quot; value=&quot;Slide 13 - &amp;quot;تأمین مالی حامی (SCF)&amp;quot;&quot;/&gt;&lt;property id=&quot;20307&quot; value=&quot;289&quot;/&gt;&lt;/object&gt;&lt;object type=&quot;3&quot; unique_id=&quot;10572&quot;&gt;&lt;property id=&quot;20148&quot; value=&quot;5&quot;/&gt;&lt;property id=&quot;20300&quot; value=&quot;Slide 15 - &amp;quot;سامانه تأمین مالی جمعی&amp;quot;&quot;/&gt;&lt;property id=&quot;20307&quot; value=&quot;290&quot;/&gt;&lt;/object&gt;&lt;object type=&quot;3&quot; unique_id=&quot;10573&quot;&gt;&lt;property id=&quot;20148&quot; value=&quot;5&quot;/&gt;&lt;property id=&quot;20300&quot; value=&quot;Slide 16 - &amp;quot;سامانه تأمین مالی جمعی&amp;quot;&quot;/&gt;&lt;property id=&quot;20307&quot; value=&quot;291&quot;/&gt;&lt;/object&gt;&lt;/object&gt;&lt;/object&gt;&lt;/database&gt;"/>
  <p:tag name="SECTOMILLISECCONVERTED" val="1"/>
</p:tagLst>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White with Blue Grid Segoe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431CEF-FFBD-4C8D-889D-1FC810EA7C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with Blue Grid Segoe Template</Template>
  <TotalTime>328</TotalTime>
  <Words>3086</Words>
  <Application>Microsoft Office PowerPoint</Application>
  <PresentationFormat>On-screen Show (4:3)</PresentationFormat>
  <Paragraphs>218</Paragraphs>
  <Slides>17</Slides>
  <Notes>13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17</vt:i4>
      </vt:variant>
    </vt:vector>
  </HeadingPairs>
  <TitlesOfParts>
    <vt:vector size="34" baseType="lpstr">
      <vt:lpstr>Arial</vt:lpstr>
      <vt:lpstr>Courier New</vt:lpstr>
      <vt:lpstr>Palatino Linotype</vt:lpstr>
      <vt:lpstr>Times New Roman</vt:lpstr>
      <vt:lpstr>Wingdings</vt:lpstr>
      <vt:lpstr>Arial Narrow</vt:lpstr>
      <vt:lpstr>B Titr</vt:lpstr>
      <vt:lpstr>B Zar</vt:lpstr>
      <vt:lpstr>ＭＳ Ｐゴシック</vt:lpstr>
      <vt:lpstr>B Traffic</vt:lpstr>
      <vt:lpstr>Calibri</vt:lpstr>
      <vt:lpstr>Century Gothic</vt:lpstr>
      <vt:lpstr>B Roya</vt:lpstr>
      <vt:lpstr>1_White with Blue Grid Segoe Template</vt:lpstr>
      <vt:lpstr>White with Courier font for code slides</vt:lpstr>
      <vt:lpstr>Executive</vt:lpstr>
      <vt:lpstr>1_Executive</vt:lpstr>
      <vt:lpstr>تأمین مالی جمعی راستین (RCF) از زیرسیستم‌های مالی بانکداری راستین</vt:lpstr>
      <vt:lpstr>PowerPoint Presentation</vt:lpstr>
      <vt:lpstr>PowerPoint Presentation</vt:lpstr>
      <vt:lpstr>PowerPoint Presentation</vt:lpstr>
      <vt:lpstr>تأمین مالی جمعی راستین</vt:lpstr>
      <vt:lpstr>تأمین مالی جمعی راستین</vt:lpstr>
      <vt:lpstr>تأمین مالی جمعی راستین</vt:lpstr>
      <vt:lpstr>تأمین مالی جمعی راستین</vt:lpstr>
      <vt:lpstr>تأمین مالی حامی (SCF)</vt:lpstr>
      <vt:lpstr>تأمین مالی حامی (SCF)</vt:lpstr>
      <vt:lpstr>تأمین مالی حامی (SCF)</vt:lpstr>
      <vt:lpstr>تأمین مالی حامی (SCF)</vt:lpstr>
      <vt:lpstr>تأمین مالی حامی (SCF)</vt:lpstr>
      <vt:lpstr>تأمین وام جمعی </vt:lpstr>
      <vt:lpstr>سامانه تأمین مالی جمعی</vt:lpstr>
      <vt:lpstr>سامانه تأمین مالی جمعی</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تأمین مالی جمعی راستین (RCF)</dc:title>
  <dc:creator>بیژن بیدآباد</dc:creator>
  <cp:keywords>شبکه‌های اجتماعی، تأمین مالی جمعی، بانکداری راستین، تامین مالی حامی، تأمین وام جمعی، سامانه تأمین مالی جمعی، بانکداری اسلامی;شبکه‌های اجتماعی؛ تأمین مالی جمعی، بانکداری راستین؛ تامین مالی حامی؛ تأمین وام جمعی؛ سامانه تأمین مالی جمعی؛ بانکداری اسلامی</cp:keywords>
  <cp:lastModifiedBy>Bijan Bidabad</cp:lastModifiedBy>
  <cp:revision>23</cp:revision>
  <dcterms:created xsi:type="dcterms:W3CDTF">2015-01-03T09:06:19Z</dcterms:created>
  <dcterms:modified xsi:type="dcterms:W3CDTF">2024-05-25T08:12:16Z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TC102867909990</vt:lpwstr>
  </property>
</Properties>
</file>